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9"/>
  </p:notesMasterIdLst>
  <p:handoutMasterIdLst>
    <p:handoutMasterId r:id="rId170"/>
  </p:handoutMasterIdLst>
  <p:sldIdLst>
    <p:sldId id="256" r:id="rId2"/>
    <p:sldId id="407" r:id="rId3"/>
    <p:sldId id="427" r:id="rId4"/>
    <p:sldId id="675" r:id="rId5"/>
    <p:sldId id="676" r:id="rId6"/>
    <p:sldId id="677" r:id="rId7"/>
    <p:sldId id="678" r:id="rId8"/>
    <p:sldId id="764" r:id="rId9"/>
    <p:sldId id="734" r:id="rId10"/>
    <p:sldId id="735" r:id="rId11"/>
    <p:sldId id="736" r:id="rId12"/>
    <p:sldId id="737" r:id="rId13"/>
    <p:sldId id="739" r:id="rId14"/>
    <p:sldId id="740" r:id="rId15"/>
    <p:sldId id="741" r:id="rId16"/>
    <p:sldId id="742" r:id="rId17"/>
    <p:sldId id="743" r:id="rId18"/>
    <p:sldId id="744" r:id="rId19"/>
    <p:sldId id="745" r:id="rId20"/>
    <p:sldId id="746" r:id="rId21"/>
    <p:sldId id="747" r:id="rId22"/>
    <p:sldId id="748" r:id="rId23"/>
    <p:sldId id="749" r:id="rId24"/>
    <p:sldId id="750" r:id="rId25"/>
    <p:sldId id="751" r:id="rId26"/>
    <p:sldId id="752" r:id="rId27"/>
    <p:sldId id="753" r:id="rId28"/>
    <p:sldId id="754" r:id="rId29"/>
    <p:sldId id="755" r:id="rId30"/>
    <p:sldId id="756" r:id="rId31"/>
    <p:sldId id="757" r:id="rId32"/>
    <p:sldId id="758" r:id="rId33"/>
    <p:sldId id="759" r:id="rId34"/>
    <p:sldId id="760" r:id="rId35"/>
    <p:sldId id="761" r:id="rId36"/>
    <p:sldId id="762" r:id="rId37"/>
    <p:sldId id="763"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65" r:id="rId92"/>
    <p:sldId id="766" r:id="rId93"/>
    <p:sldId id="767" r:id="rId94"/>
    <p:sldId id="768" r:id="rId95"/>
    <p:sldId id="769" r:id="rId96"/>
    <p:sldId id="770" r:id="rId97"/>
    <p:sldId id="771" r:id="rId98"/>
    <p:sldId id="772" r:id="rId99"/>
    <p:sldId id="773" r:id="rId100"/>
    <p:sldId id="774" r:id="rId101"/>
    <p:sldId id="775" r:id="rId102"/>
    <p:sldId id="776" r:id="rId103"/>
    <p:sldId id="777" r:id="rId104"/>
    <p:sldId id="778" r:id="rId105"/>
    <p:sldId id="779" r:id="rId106"/>
    <p:sldId id="780" r:id="rId107"/>
    <p:sldId id="781" r:id="rId108"/>
    <p:sldId id="782" r:id="rId109"/>
    <p:sldId id="783" r:id="rId110"/>
    <p:sldId id="784" r:id="rId111"/>
    <p:sldId id="785" r:id="rId112"/>
    <p:sldId id="786" r:id="rId113"/>
    <p:sldId id="787" r:id="rId114"/>
    <p:sldId id="788" r:id="rId115"/>
    <p:sldId id="789" r:id="rId116"/>
    <p:sldId id="790" r:id="rId117"/>
    <p:sldId id="791" r:id="rId118"/>
    <p:sldId id="792" r:id="rId119"/>
    <p:sldId id="793" r:id="rId120"/>
    <p:sldId id="794" r:id="rId121"/>
    <p:sldId id="795" r:id="rId122"/>
    <p:sldId id="796" r:id="rId123"/>
    <p:sldId id="797" r:id="rId124"/>
    <p:sldId id="798" r:id="rId125"/>
    <p:sldId id="565" r:id="rId126"/>
    <p:sldId id="547" r:id="rId127"/>
    <p:sldId id="548" r:id="rId128"/>
    <p:sldId id="549" r:id="rId129"/>
    <p:sldId id="550" r:id="rId130"/>
    <p:sldId id="551" r:id="rId131"/>
    <p:sldId id="552" r:id="rId132"/>
    <p:sldId id="553" r:id="rId133"/>
    <p:sldId id="554" r:id="rId134"/>
    <p:sldId id="555" r:id="rId135"/>
    <p:sldId id="556" r:id="rId136"/>
    <p:sldId id="557" r:id="rId137"/>
    <p:sldId id="558" r:id="rId138"/>
    <p:sldId id="559" r:id="rId139"/>
    <p:sldId id="560" r:id="rId140"/>
    <p:sldId id="561" r:id="rId141"/>
    <p:sldId id="562" r:id="rId142"/>
    <p:sldId id="799" r:id="rId143"/>
    <p:sldId id="800" r:id="rId144"/>
    <p:sldId id="801" r:id="rId145"/>
    <p:sldId id="802" r:id="rId146"/>
    <p:sldId id="803" r:id="rId147"/>
    <p:sldId id="804" r:id="rId148"/>
    <p:sldId id="805" r:id="rId149"/>
    <p:sldId id="806" r:id="rId150"/>
    <p:sldId id="807" r:id="rId151"/>
    <p:sldId id="808" r:id="rId152"/>
    <p:sldId id="809" r:id="rId153"/>
    <p:sldId id="810" r:id="rId154"/>
    <p:sldId id="811" r:id="rId155"/>
    <p:sldId id="812" r:id="rId156"/>
    <p:sldId id="813" r:id="rId157"/>
    <p:sldId id="814" r:id="rId158"/>
    <p:sldId id="815" r:id="rId159"/>
    <p:sldId id="498" r:id="rId160"/>
    <p:sldId id="522" r:id="rId161"/>
    <p:sldId id="523" r:id="rId162"/>
    <p:sldId id="507" r:id="rId163"/>
    <p:sldId id="499" r:id="rId164"/>
    <p:sldId id="503" r:id="rId165"/>
    <p:sldId id="504" r:id="rId166"/>
    <p:sldId id="505" r:id="rId167"/>
    <p:sldId id="411" r:id="rId1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28" autoAdjust="0"/>
    <p:restoredTop sz="94660"/>
  </p:normalViewPr>
  <p:slideViewPr>
    <p:cSldViewPr snapToGrid="0">
      <p:cViewPr varScale="1">
        <p:scale>
          <a:sx n="71" d="100"/>
          <a:sy n="71" d="100"/>
        </p:scale>
        <p:origin x="1584" y="60"/>
      </p:cViewPr>
      <p:guideLst>
        <p:guide orient="horz" pos="2160"/>
        <p:guide pos="2880"/>
      </p:guideLst>
    </p:cSldViewPr>
  </p:slideViewPr>
  <p:notesTextViewPr>
    <p:cViewPr>
      <p:scale>
        <a:sx n="1" d="1"/>
        <a:sy n="1" d="1"/>
      </p:scale>
      <p:origin x="0" y="0"/>
    </p:cViewPr>
  </p:notesTextViewPr>
  <p:notesViewPr>
    <p:cSldViewPr snapToGrid="0">
      <p:cViewPr varScale="1">
        <p:scale>
          <a:sx n="59" d="100"/>
          <a:sy n="59" d="100"/>
        </p:scale>
        <p:origin x="253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ysClr val="windowText" lastClr="000000"/>
              </a:solidFill>
              <a:latin typeface="+mn-lt"/>
              <a:ea typeface="+mn-ea"/>
              <a:cs typeface="+mn-cs"/>
            </a:defRPr>
          </a:pPr>
          <a:endParaRPr lang="id-ID"/>
        </a:p>
      </c:txPr>
    </c:title>
    <c:autoTitleDeleted val="0"/>
    <c:plotArea>
      <c:layout/>
      <c:doughnutChart>
        <c:varyColors val="1"/>
        <c:ser>
          <c:idx val="0"/>
          <c:order val="0"/>
          <c:tx>
            <c:strRef>
              <c:f>Sheet1!$B$1</c:f>
              <c:strCache>
                <c:ptCount val="1"/>
                <c:pt idx="0">
                  <c:v>Distribusi Cost Pengembangan Software</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anchor="ctr" anchorCtr="1"/>
              <a:lstStyle/>
              <a:p>
                <a:pPr>
                  <a:defRPr sz="1197" b="1" i="0" u="none" strike="noStrike" kern="1200" baseline="0">
                    <a:solidFill>
                      <a:sysClr val="windowText" lastClr="000000"/>
                    </a:solidFill>
                    <a:latin typeface="+mn-lt"/>
                    <a:ea typeface="+mn-ea"/>
                    <a:cs typeface="+mn-cs"/>
                  </a:defRPr>
                </a:pPr>
                <a:endParaRPr lang="id-ID"/>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Planning</c:v>
                </c:pt>
                <c:pt idx="1">
                  <c:v>Analysis</c:v>
                </c:pt>
                <c:pt idx="2">
                  <c:v>Design</c:v>
                </c:pt>
                <c:pt idx="3">
                  <c:v>Implementation</c:v>
                </c:pt>
              </c:strCache>
            </c:strRef>
          </c:cat>
          <c:val>
            <c:numRef>
              <c:f>Sheet1!$B$2:$B$5</c:f>
              <c:numCache>
                <c:formatCode>General</c:formatCode>
                <c:ptCount val="4"/>
                <c:pt idx="0">
                  <c:v>15</c:v>
                </c:pt>
                <c:pt idx="1">
                  <c:v>20</c:v>
                </c:pt>
                <c:pt idx="2">
                  <c:v>35</c:v>
                </c:pt>
                <c:pt idx="3">
                  <c:v>30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id-ID"/>
        </a:p>
      </c:txPr>
    </c:legend>
    <c:plotVisOnly val="1"/>
    <c:dispBlanksAs val="gap"/>
    <c:showDLblsOverMax val="0"/>
  </c:chart>
  <c:spPr>
    <a:solidFill>
      <a:schemeClr val="bg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id-ID"/>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id-ID"/>
        </a:p>
      </c:txPr>
    </c:title>
    <c:autoTitleDeleted val="0"/>
    <c:plotArea>
      <c:layout/>
      <c:pieChart>
        <c:varyColors val="1"/>
        <c:ser>
          <c:idx val="0"/>
          <c:order val="0"/>
          <c:tx>
            <c:strRef>
              <c:f>Sheet1!$B$1</c:f>
              <c:strCache>
                <c:ptCount val="1"/>
                <c:pt idx="0">
                  <c:v>Bobot</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id-ID"/>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Tugas/Proyek</c:v>
                </c:pt>
                <c:pt idx="1">
                  <c:v>UTS</c:v>
                </c:pt>
                <c:pt idx="2">
                  <c:v>UAS</c:v>
                </c:pt>
                <c:pt idx="3">
                  <c:v>Kuis</c:v>
                </c:pt>
              </c:strCache>
            </c:strRef>
          </c:cat>
          <c:val>
            <c:numRef>
              <c:f>Sheet1!$B$2:$B$5</c:f>
              <c:numCache>
                <c:formatCode>0%</c:formatCode>
                <c:ptCount val="4"/>
                <c:pt idx="0">
                  <c:v>0.3</c:v>
                </c:pt>
                <c:pt idx="1">
                  <c:v>0.3</c:v>
                </c:pt>
                <c:pt idx="2">
                  <c:v>0.3</c:v>
                </c:pt>
                <c:pt idx="3">
                  <c:v>0.1</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id-ID"/>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noFill/>
      </dgm:spPr>
      <dgm:t>
        <a:bodyPr/>
        <a:lstStyle/>
        <a:p>
          <a:r>
            <a:rPr lang="en-US" sz="2400" b="1" dirty="0">
              <a:latin typeface="Agency FB" panose="020B0503020202020204" pitchFamily="34" charset="0"/>
            </a:rPr>
            <a:t>01. </a:t>
          </a:r>
          <a:r>
            <a:rPr lang="id-ID" sz="2400" b="0" dirty="0" smtClean="0">
              <a:latin typeface="Agency FB" panose="020B0503020202020204" pitchFamily="34" charset="0"/>
            </a:rPr>
            <a:t>Pengenalan ADSI</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smtClean="0">
              <a:latin typeface="Agency FB" panose="020B0503020202020204" pitchFamily="34" charset="0"/>
            </a:rPr>
            <a:t>. </a:t>
          </a:r>
          <a:r>
            <a:rPr lang="id-ID" sz="2400" b="0" dirty="0" smtClean="0">
              <a:latin typeface="Agency FB" panose="020B0503020202020204" pitchFamily="34" charset="0"/>
            </a:rPr>
            <a:t>Perencanaan Sistem </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solidFill>
          <a:srgbClr val="FFFF00"/>
        </a:solidFill>
      </dgm:spPr>
      <dgm:t>
        <a:bodyPr/>
        <a:lstStyle/>
        <a:p>
          <a:r>
            <a:rPr lang="id-ID" sz="2400" b="1" dirty="0" smtClean="0">
              <a:latin typeface="Agency FB" panose="020B0503020202020204" pitchFamily="34" charset="0"/>
            </a:rPr>
            <a:t>05. </a:t>
          </a:r>
          <a:r>
            <a:rPr lang="id-ID" sz="2400" b="0" dirty="0" smtClean="0">
              <a:latin typeface="Agency FB" panose="020B0503020202020204" pitchFamily="34" charset="0"/>
            </a:rPr>
            <a:t>Analisa dan Perancangan Proses Bisnis</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20C80331-3DF2-434B-B8AC-7634E5807512}">
      <dgm:prSet custT="1"/>
      <dgm:spPr>
        <a:solidFill>
          <a:srgbClr val="FFFF00"/>
        </a:solidFill>
      </dgm:spPr>
      <dgm:t>
        <a:bodyPr/>
        <a:lstStyle/>
        <a:p>
          <a:r>
            <a:rPr lang="id-ID" sz="2400" b="1" dirty="0" smtClean="0">
              <a:latin typeface="Agency FB" panose="020B0503020202020204" pitchFamily="34" charset="0"/>
            </a:rPr>
            <a:t>06. </a:t>
          </a:r>
          <a:r>
            <a:rPr lang="id-ID" sz="2400" b="0" dirty="0" smtClean="0">
              <a:latin typeface="Agency FB" panose="020B0503020202020204" pitchFamily="34" charset="0"/>
            </a:rPr>
            <a:t>Desain &amp; Rekayasa Ulang Proses Bisnis</a:t>
          </a:r>
          <a:endParaRPr lang="id-ID" sz="2400" b="0" dirty="0">
            <a:latin typeface="Agency FB" panose="020B0503020202020204" pitchFamily="34" charset="0"/>
          </a:endParaRPr>
        </a:p>
      </dgm:t>
    </dgm:pt>
    <dgm:pt modelId="{2140B65D-0D78-4CD9-AB98-107EF3E82F92}" type="parTrans" cxnId="{AA55B694-F293-4A6C-9BC9-51B2DBF37CA6}">
      <dgm:prSet/>
      <dgm:spPr/>
      <dgm:t>
        <a:bodyPr/>
        <a:lstStyle/>
        <a:p>
          <a:endParaRPr lang="en-US" sz="2400"/>
        </a:p>
      </dgm:t>
    </dgm:pt>
    <dgm:pt modelId="{B2C2B9A3-D102-43C5-90AF-B27BB147D0E4}" type="sibTrans" cxnId="{AA55B694-F293-4A6C-9BC9-51B2DBF37CA6}">
      <dgm:prSet/>
      <dgm:spPr/>
      <dgm:t>
        <a:bodyPr/>
        <a:lstStyle/>
        <a:p>
          <a:endParaRPr lang="en-US" sz="2400"/>
        </a:p>
      </dgm:t>
    </dgm:pt>
    <dgm:pt modelId="{3687D782-6124-45EA-9A91-EB21C2D52BF0}">
      <dgm:prSet phldrT="[Text]" custT="1"/>
      <dgm:spPr>
        <a:solidFill>
          <a:srgbClr val="FFFF00"/>
        </a:solidFill>
      </dgm:spPr>
      <dgm:t>
        <a:bodyPr/>
        <a:lstStyle/>
        <a:p>
          <a:r>
            <a:rPr lang="id-ID" sz="2400" b="1" dirty="0" smtClean="0">
              <a:latin typeface="Agency FB" panose="020B0503020202020204" pitchFamily="34" charset="0"/>
            </a:rPr>
            <a:t>04.</a:t>
          </a:r>
          <a:r>
            <a:rPr lang="en-US" sz="2400" b="1" dirty="0" smtClean="0">
              <a:latin typeface="Agency FB" panose="020B0503020202020204" pitchFamily="34" charset="0"/>
            </a:rPr>
            <a:t> </a:t>
          </a:r>
          <a:r>
            <a:rPr lang="id-ID" sz="2400" b="0" dirty="0" smtClean="0">
              <a:latin typeface="Agency FB" panose="020B0503020202020204" pitchFamily="34" charset="0"/>
            </a:rPr>
            <a:t>Analisa Kebutuhan Informasi</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88AED1D3-3D1E-45AE-88E7-C32E5BB7C192}">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8</a:t>
          </a:r>
          <a:r>
            <a:rPr lang="en-US" sz="2400" b="1" dirty="0" smtClean="0">
              <a:latin typeface="Agency FB" panose="020B0503020202020204" pitchFamily="34" charset="0"/>
            </a:rPr>
            <a:t>.</a:t>
          </a:r>
          <a:r>
            <a:rPr lang="id-ID" sz="2400" b="1" dirty="0" smtClean="0">
              <a:latin typeface="Agency FB" panose="020B0503020202020204" pitchFamily="34" charset="0"/>
            </a:rPr>
            <a:t> </a:t>
          </a:r>
          <a:r>
            <a:rPr lang="id-ID" sz="2400" b="0" dirty="0" smtClean="0">
              <a:latin typeface="Agency FB" panose="020B0503020202020204" pitchFamily="34" charset="0"/>
            </a:rPr>
            <a:t>Perancangan Berorientasi Objek</a:t>
          </a:r>
          <a:endParaRPr lang="id-ID" sz="2000" b="0" dirty="0">
            <a:latin typeface="Agency FB" panose="020B0503020202020204" pitchFamily="34" charset="0"/>
          </a:endParaRPr>
        </a:p>
      </dgm:t>
    </dgm:pt>
    <dgm:pt modelId="{98361960-E45C-4393-BA68-C3A827C9DB2F}" type="parTrans" cxnId="{732ED7B6-7726-4C39-ACFA-91F3B34D5893}">
      <dgm:prSet/>
      <dgm:spPr/>
      <dgm:t>
        <a:bodyPr/>
        <a:lstStyle/>
        <a:p>
          <a:endParaRPr lang="id-ID"/>
        </a:p>
      </dgm:t>
    </dgm:pt>
    <dgm:pt modelId="{6C7C8E6B-F34C-42A3-94BA-32243A74B104}" type="sibTrans" cxnId="{732ED7B6-7726-4C39-ACFA-91F3B34D5893}">
      <dgm:prSet/>
      <dgm:spPr/>
      <dgm:t>
        <a:bodyPr/>
        <a:lstStyle/>
        <a:p>
          <a:endParaRPr lang="id-ID"/>
        </a:p>
      </dgm:t>
    </dgm:pt>
    <dgm:pt modelId="{B25A0330-CFB6-49EA-BDC4-F8BB8BC10869}">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7</a:t>
          </a:r>
          <a:r>
            <a:rPr lang="en-US" sz="2400" b="1" dirty="0" smtClean="0">
              <a:latin typeface="Agency FB" panose="020B0503020202020204" pitchFamily="34" charset="0"/>
            </a:rPr>
            <a:t>. </a:t>
          </a:r>
          <a:r>
            <a:rPr lang="id-ID" sz="2400" b="0" i="0" dirty="0" smtClean="0">
              <a:latin typeface="Agency FB" panose="020B0503020202020204" pitchFamily="34" charset="0"/>
            </a:rPr>
            <a:t>Perancangan Model Data</a:t>
          </a:r>
          <a:endParaRPr lang="id-ID" sz="2000" b="0" dirty="0">
            <a:latin typeface="Agency FB" panose="020B0503020202020204" pitchFamily="34" charset="0"/>
          </a:endParaRPr>
        </a:p>
      </dgm:t>
    </dgm:pt>
    <dgm:pt modelId="{A4BCEEEF-8D5C-433A-9DB0-A7AB65294D7D}" type="parTrans" cxnId="{8C511542-7C32-4AC8-96E5-FEDC65833B10}">
      <dgm:prSet/>
      <dgm:spPr/>
      <dgm:t>
        <a:bodyPr/>
        <a:lstStyle/>
        <a:p>
          <a:endParaRPr lang="id-ID"/>
        </a:p>
      </dgm:t>
    </dgm:pt>
    <dgm:pt modelId="{D24983E9-458E-48B5-986C-0C97A41A0DEA}" type="sibTrans" cxnId="{8C511542-7C32-4AC8-96E5-FEDC65833B10}">
      <dgm:prSet/>
      <dgm:spPr/>
      <dgm:t>
        <a:bodyPr/>
        <a:lstStyle/>
        <a:p>
          <a:endParaRPr lang="id-ID"/>
        </a:p>
      </dgm:t>
    </dgm:pt>
    <dgm:pt modelId="{5C4778D0-6C08-4C8B-A62B-BBF4B81047A6}">
      <dgm:prSet phldrT="[Text]" custT="1"/>
      <dgm:spPr>
        <a:solidFill>
          <a:srgbClr val="FFFF00"/>
        </a:solidFill>
      </dgm:spPr>
      <dgm:t>
        <a:bodyPr/>
        <a:lstStyle/>
        <a:p>
          <a:r>
            <a:rPr lang="id-ID" sz="2400" b="1" dirty="0" smtClean="0">
              <a:latin typeface="Agency FB" panose="020B0503020202020204" pitchFamily="34" charset="0"/>
            </a:rPr>
            <a:t>03</a:t>
          </a:r>
          <a:r>
            <a:rPr lang="id-ID" sz="2400" b="0" dirty="0" smtClean="0">
              <a:latin typeface="Agency FB" panose="020B0503020202020204" pitchFamily="34" charset="0"/>
            </a:rPr>
            <a:t>. Analisa Sistem</a:t>
          </a:r>
          <a:endParaRPr lang="en-US" sz="2400" b="0" dirty="0">
            <a:latin typeface="Agency FB" panose="020B0503020202020204" pitchFamily="34" charset="0"/>
          </a:endParaRPr>
        </a:p>
      </dgm:t>
    </dgm:pt>
    <dgm:pt modelId="{E19DD6FA-DDB6-4B85-93D0-61C9D5B201E5}" type="parTrans" cxnId="{9F63B925-D8F1-45EE-B904-47BB395DAAC8}">
      <dgm:prSet/>
      <dgm:spPr/>
      <dgm:t>
        <a:bodyPr/>
        <a:lstStyle/>
        <a:p>
          <a:endParaRPr lang="id-ID"/>
        </a:p>
      </dgm:t>
    </dgm:pt>
    <dgm:pt modelId="{1817DE4E-2E12-45A6-BEBE-266B19DC63EB}" type="sibTrans" cxnId="{9F63B925-D8F1-45EE-B904-47BB395DAAC8}">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200BFF42-0813-4AD5-86A5-56FA2CA6504B}" type="pres">
      <dgm:prSet presAssocID="{5C4778D0-6C08-4C8B-A62B-BBF4B81047A6}" presName="parentText" presStyleLbl="node1" presStyleIdx="2" presStyleCnt="8">
        <dgm:presLayoutVars>
          <dgm:chMax val="0"/>
          <dgm:bulletEnabled val="1"/>
        </dgm:presLayoutVars>
      </dgm:prSet>
      <dgm:spPr/>
      <dgm:t>
        <a:bodyPr/>
        <a:lstStyle/>
        <a:p>
          <a:endParaRPr lang="id-ID"/>
        </a:p>
      </dgm:t>
    </dgm:pt>
    <dgm:pt modelId="{155FEF7F-6E05-4BF0-941F-83A7F8BC5EBA}" type="pres">
      <dgm:prSet presAssocID="{1817DE4E-2E12-45A6-BEBE-266B19DC63EB}" presName="spacer" presStyleCnt="0"/>
      <dgm:spPr/>
    </dgm:pt>
    <dgm:pt modelId="{EBF2DBB0-09AC-46B7-9297-8EC140618313}" type="pres">
      <dgm:prSet presAssocID="{3687D782-6124-45EA-9A91-EB21C2D52BF0}" presName="parentText" presStyleLbl="node1" presStyleIdx="3"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E6B7A12E-D792-4506-9B2A-818D9EC2E909}" type="pres">
      <dgm:prSet presAssocID="{CB240EB0-B7E3-4313-8BE6-86A373066FC0}" presName="parentText" presStyleLbl="node1" presStyleIdx="4"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9498D6D7-D1DE-4880-A122-141F0CC4C4C8}" type="pres">
      <dgm:prSet presAssocID="{20C80331-3DF2-434B-B8AC-7634E5807512}" presName="parentText" presStyleLbl="node1" presStyleIdx="5" presStyleCnt="8">
        <dgm:presLayoutVars>
          <dgm:chMax val="0"/>
          <dgm:bulletEnabled val="1"/>
        </dgm:presLayoutVars>
      </dgm:prSet>
      <dgm:spPr/>
      <dgm:t>
        <a:bodyPr/>
        <a:lstStyle/>
        <a:p>
          <a:endParaRPr lang="id-ID"/>
        </a:p>
      </dgm:t>
    </dgm:pt>
    <dgm:pt modelId="{5D07B7CB-CC6D-470B-A290-F73F830AFF10}" type="pres">
      <dgm:prSet presAssocID="{B2C2B9A3-D102-43C5-90AF-B27BB147D0E4}" presName="spacer" presStyleCnt="0"/>
      <dgm:spPr/>
    </dgm:pt>
    <dgm:pt modelId="{D27F1C2B-8031-40D9-9358-BFC0F3063FA8}" type="pres">
      <dgm:prSet presAssocID="{B25A0330-CFB6-49EA-BDC4-F8BB8BC10869}" presName="parentText" presStyleLbl="node1" presStyleIdx="6" presStyleCnt="8">
        <dgm:presLayoutVars>
          <dgm:chMax val="0"/>
          <dgm:bulletEnabled val="1"/>
        </dgm:presLayoutVars>
      </dgm:prSet>
      <dgm:spPr/>
      <dgm:t>
        <a:bodyPr/>
        <a:lstStyle/>
        <a:p>
          <a:endParaRPr lang="id-ID"/>
        </a:p>
      </dgm:t>
    </dgm:pt>
    <dgm:pt modelId="{223A945E-3A54-4E8B-86BF-D24E00BBAEF9}" type="pres">
      <dgm:prSet presAssocID="{D24983E9-458E-48B5-986C-0C97A41A0DEA}" presName="spacer" presStyleCnt="0"/>
      <dgm:spPr/>
    </dgm:pt>
    <dgm:pt modelId="{AD907E54-1AAF-42A9-B5AD-B0BFC7405B10}" type="pres">
      <dgm:prSet presAssocID="{88AED1D3-3D1E-45AE-88E7-C32E5BB7C192}" presName="parentText" presStyleLbl="node1" presStyleIdx="7" presStyleCnt="8">
        <dgm:presLayoutVars>
          <dgm:chMax val="0"/>
          <dgm:bulletEnabled val="1"/>
        </dgm:presLayoutVars>
      </dgm:prSet>
      <dgm:spPr/>
      <dgm:t>
        <a:bodyPr/>
        <a:lstStyle/>
        <a:p>
          <a:endParaRPr lang="id-ID"/>
        </a:p>
      </dgm:t>
    </dgm:pt>
  </dgm:ptLst>
  <dgm:cxnLst>
    <dgm:cxn modelId="{8C511542-7C32-4AC8-96E5-FEDC65833B10}" srcId="{8358F112-1D6F-44C5-AF73-A5EEB7AA45FA}" destId="{B25A0330-CFB6-49EA-BDC4-F8BB8BC10869}" srcOrd="6" destOrd="0" parTransId="{A4BCEEEF-8D5C-433A-9DB0-A7AB65294D7D}" sibTransId="{D24983E9-458E-48B5-986C-0C97A41A0DEA}"/>
    <dgm:cxn modelId="{27607829-2BEA-4479-BA11-DA1E46672A0F}" srcId="{8358F112-1D6F-44C5-AF73-A5EEB7AA45FA}" destId="{CB240EB0-B7E3-4313-8BE6-86A373066FC0}" srcOrd="4"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732ED7B6-7726-4C39-ACFA-91F3B34D5893}" srcId="{8358F112-1D6F-44C5-AF73-A5EEB7AA45FA}" destId="{88AED1D3-3D1E-45AE-88E7-C32E5BB7C192}" srcOrd="7" destOrd="0" parTransId="{98361960-E45C-4393-BA68-C3A827C9DB2F}" sibTransId="{6C7C8E6B-F34C-42A3-94BA-32243A74B104}"/>
    <dgm:cxn modelId="{2BBAE0BB-0FAD-4604-9555-E2C289871795}" type="presOf" srcId="{5C4778D0-6C08-4C8B-A62B-BBF4B81047A6}" destId="{200BFF42-0813-4AD5-86A5-56FA2CA6504B}" srcOrd="0" destOrd="0" presId="urn:microsoft.com/office/officeart/2005/8/layout/vList2"/>
    <dgm:cxn modelId="{AA55B694-F293-4A6C-9BC9-51B2DBF37CA6}" srcId="{8358F112-1D6F-44C5-AF73-A5EEB7AA45FA}" destId="{20C80331-3DF2-434B-B8AC-7634E5807512}" srcOrd="5" destOrd="0" parTransId="{2140B65D-0D78-4CD9-AB98-107EF3E82F92}" sibTransId="{B2C2B9A3-D102-43C5-90AF-B27BB147D0E4}"/>
    <dgm:cxn modelId="{2786CFC9-867E-4954-AED6-337E4BE92671}" type="presOf" srcId="{B25A0330-CFB6-49EA-BDC4-F8BB8BC10869}" destId="{D27F1C2B-8031-40D9-9358-BFC0F3063FA8}" srcOrd="0" destOrd="0" presId="urn:microsoft.com/office/officeart/2005/8/layout/vList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27E4782D-71C4-4844-AA0A-54E2E5EC7F00}" type="presOf" srcId="{3E0CF4D4-198B-4AFE-88D2-8E46B21E88EE}" destId="{086980F9-6F38-4459-8BC9-85C438D0D44C}" srcOrd="0" destOrd="0" presId="urn:microsoft.com/office/officeart/2005/8/layout/vList2"/>
    <dgm:cxn modelId="{5AF358C9-862E-4D5F-A52C-02475E451264}" type="presOf" srcId="{88AED1D3-3D1E-45AE-88E7-C32E5BB7C192}" destId="{AD907E54-1AAF-42A9-B5AD-B0BFC7405B10}"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368C8CDB-8E4E-4207-BCA2-0A3676298BAB}" srcId="{8358F112-1D6F-44C5-AF73-A5EEB7AA45FA}" destId="{3687D782-6124-45EA-9A91-EB21C2D52BF0}" srcOrd="3" destOrd="0" parTransId="{C8B551E5-829B-4576-B9BA-E0CAED4F8BE7}" sibTransId="{5D9D8EC7-7331-4612-A9A4-59FA9BEA93A2}"/>
    <dgm:cxn modelId="{3D73A9B2-895E-4095-8298-797FC9E00C10}" type="presOf" srcId="{20C80331-3DF2-434B-B8AC-7634E5807512}" destId="{9498D6D7-D1DE-4880-A122-141F0CC4C4C8}" srcOrd="0" destOrd="0" presId="urn:microsoft.com/office/officeart/2005/8/layout/vList2"/>
    <dgm:cxn modelId="{0390187F-BE43-4722-8376-7E36BA8EA0E1}" type="presOf" srcId="{3687D782-6124-45EA-9A91-EB21C2D52BF0}" destId="{EBF2DBB0-09AC-46B7-9297-8EC140618313}"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9F63B925-D8F1-45EE-B904-47BB395DAAC8}" srcId="{8358F112-1D6F-44C5-AF73-A5EEB7AA45FA}" destId="{5C4778D0-6C08-4C8B-A62B-BBF4B81047A6}" srcOrd="2" destOrd="0" parTransId="{E19DD6FA-DDB6-4B85-93D0-61C9D5B201E5}" sibTransId="{1817DE4E-2E12-45A6-BEBE-266B19DC63EB}"/>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BBD966E2-D1AB-4F63-8849-230183B4D631}" type="presParOf" srcId="{FA152123-58CE-48F0-AD32-399CCFB0B709}" destId="{200BFF42-0813-4AD5-86A5-56FA2CA6504B}" srcOrd="4" destOrd="0" presId="urn:microsoft.com/office/officeart/2005/8/layout/vList2"/>
    <dgm:cxn modelId="{DC58147E-8C85-4978-B8E4-B748991A8192}" type="presParOf" srcId="{FA152123-58CE-48F0-AD32-399CCFB0B709}" destId="{155FEF7F-6E05-4BF0-941F-83A7F8BC5EBA}" srcOrd="5" destOrd="0" presId="urn:microsoft.com/office/officeart/2005/8/layout/vList2"/>
    <dgm:cxn modelId="{785C83D0-FF18-42CA-826C-6F66D090D1E5}" type="presParOf" srcId="{FA152123-58CE-48F0-AD32-399CCFB0B709}" destId="{EBF2DBB0-09AC-46B7-9297-8EC140618313}" srcOrd="6" destOrd="0" presId="urn:microsoft.com/office/officeart/2005/8/layout/vList2"/>
    <dgm:cxn modelId="{F1BA6928-0788-459B-BDE4-9608EA6C9246}" type="presParOf" srcId="{FA152123-58CE-48F0-AD32-399CCFB0B709}" destId="{FB1C185E-CAB2-4C95-AF25-F3F9A8C7B33A}" srcOrd="7" destOrd="0" presId="urn:microsoft.com/office/officeart/2005/8/layout/vList2"/>
    <dgm:cxn modelId="{B0D8726F-7BC7-4B9A-ACE7-946C79141BE7}" type="presParOf" srcId="{FA152123-58CE-48F0-AD32-399CCFB0B709}" destId="{E6B7A12E-D792-4506-9B2A-818D9EC2E909}" srcOrd="8" destOrd="0" presId="urn:microsoft.com/office/officeart/2005/8/layout/vList2"/>
    <dgm:cxn modelId="{949D8935-7902-4F90-8D40-4C30C969C01D}" type="presParOf" srcId="{FA152123-58CE-48F0-AD32-399CCFB0B709}" destId="{0EB01F03-3097-4A9C-AE2B-3E53A59D9AAA}" srcOrd="9" destOrd="0" presId="urn:microsoft.com/office/officeart/2005/8/layout/vList2"/>
    <dgm:cxn modelId="{0F5C8029-F824-4AFD-95D1-8A53A160EFD2}" type="presParOf" srcId="{FA152123-58CE-48F0-AD32-399CCFB0B709}" destId="{9498D6D7-D1DE-4880-A122-141F0CC4C4C8}" srcOrd="10" destOrd="0" presId="urn:microsoft.com/office/officeart/2005/8/layout/vList2"/>
    <dgm:cxn modelId="{953E324D-49E7-4059-B411-0A14ECE25117}" type="presParOf" srcId="{FA152123-58CE-48F0-AD32-399CCFB0B709}" destId="{5D07B7CB-CC6D-470B-A290-F73F830AFF10}" srcOrd="11" destOrd="0" presId="urn:microsoft.com/office/officeart/2005/8/layout/vList2"/>
    <dgm:cxn modelId="{395AC3AA-915F-477B-97DB-3182E16D87FF}" type="presParOf" srcId="{FA152123-58CE-48F0-AD32-399CCFB0B709}" destId="{D27F1C2B-8031-40D9-9358-BFC0F3063FA8}" srcOrd="12" destOrd="0" presId="urn:microsoft.com/office/officeart/2005/8/layout/vList2"/>
    <dgm:cxn modelId="{6BFD3581-5E98-45D5-BEBA-59006131D6F2}" type="presParOf" srcId="{FA152123-58CE-48F0-AD32-399CCFB0B709}" destId="{223A945E-3A54-4E8B-86BF-D24E00BBAEF9}" srcOrd="13" destOrd="0" presId="urn:microsoft.com/office/officeart/2005/8/layout/vList2"/>
    <dgm:cxn modelId="{2ED7E146-74A7-4E57-9A12-A8870477002A}" type="presParOf" srcId="{FA152123-58CE-48F0-AD32-399CCFB0B709}" destId="{AD907E54-1AAF-42A9-B5AD-B0BFC7405B1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id-ID" sz="2800" b="1" dirty="0" smtClean="0">
              <a:latin typeface="Agency FB" panose="020B0503020202020204" pitchFamily="34" charset="0"/>
            </a:rPr>
            <a:t>11. </a:t>
          </a:r>
          <a:r>
            <a:rPr lang="id-ID" sz="2800" dirty="0" smtClean="0">
              <a:latin typeface="Agency FB" panose="020B0503020202020204" pitchFamily="34" charset="0"/>
            </a:rPr>
            <a:t>Pembuatan Prototype Sistem Informasi</a:t>
          </a:r>
          <a:endParaRPr lang="id-ID" sz="28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12</a:t>
          </a:r>
          <a:r>
            <a:rPr lang="id-ID" sz="2800" b="1" smtClean="0">
              <a:latin typeface="Agency FB" panose="020B0503020202020204" pitchFamily="34" charset="0"/>
            </a:rPr>
            <a:t>. UAS</a:t>
          </a:r>
          <a:endParaRPr lang="id-ID" sz="28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800" b="0" dirty="0" smtClean="0">
              <a:latin typeface="Agency FB" panose="020B0503020202020204" pitchFamily="34" charset="0"/>
            </a:rPr>
            <a:t>Perancangan Antarmuka</a:t>
          </a:r>
          <a:endParaRPr lang="id-ID" sz="28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2DA41C5F-D884-4885-87EA-9F12DE99E4A4}">
      <dgm:prSet custT="1"/>
      <dgm:spPr>
        <a:noFill/>
      </dgm:spPr>
      <dgm:t>
        <a:bodyPr/>
        <a:lstStyle/>
        <a:p>
          <a:r>
            <a:rPr lang="id-ID" sz="2800" b="0" dirty="0" smtClean="0">
              <a:latin typeface="Agency FB" panose="020B0503020202020204" pitchFamily="34" charset="0"/>
            </a:rPr>
            <a:t>10. Manajemen Proyek Sistem Informasi</a:t>
          </a:r>
          <a:endParaRPr lang="id-ID" sz="2800" b="0" dirty="0">
            <a:latin typeface="Agency FB" panose="020B0503020202020204" pitchFamily="34" charset="0"/>
          </a:endParaRPr>
        </a:p>
      </dgm:t>
    </dgm:pt>
    <dgm:pt modelId="{F683E18F-B46C-4397-B9C3-5E2DCD6676E5}" type="parTrans" cxnId="{AE87B07A-4449-4984-92DC-5DEB6F848782}">
      <dgm:prSet/>
      <dgm:spPr/>
      <dgm:t>
        <a:bodyPr/>
        <a:lstStyle/>
        <a:p>
          <a:endParaRPr lang="id-ID"/>
        </a:p>
      </dgm:t>
    </dgm:pt>
    <dgm:pt modelId="{69CEC6D1-92C7-4BA4-8D2B-6A91EE344853}" type="sibTrans" cxnId="{AE87B07A-4449-4984-92DC-5DEB6F848782}">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4">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D51AC505-0AAE-418D-98DB-B7C8D3B79629}" type="pres">
      <dgm:prSet presAssocID="{2DA41C5F-D884-4885-87EA-9F12DE99E4A4}" presName="parentText" presStyleLbl="node1" presStyleIdx="1" presStyleCnt="4">
        <dgm:presLayoutVars>
          <dgm:chMax val="0"/>
          <dgm:bulletEnabled val="1"/>
        </dgm:presLayoutVars>
      </dgm:prSet>
      <dgm:spPr/>
      <dgm:t>
        <a:bodyPr/>
        <a:lstStyle/>
        <a:p>
          <a:endParaRPr lang="id-ID"/>
        </a:p>
      </dgm:t>
    </dgm:pt>
    <dgm:pt modelId="{03F928F9-5C3C-4498-A5E2-120C128473E2}" type="pres">
      <dgm:prSet presAssocID="{69CEC6D1-92C7-4BA4-8D2B-6A91EE344853}" presName="spacer" presStyleCnt="0"/>
      <dgm:spPr/>
    </dgm:pt>
    <dgm:pt modelId="{AADA161B-0E44-4493-B862-AA188302F13F}" type="pres">
      <dgm:prSet presAssocID="{0C7B9932-39A1-47F9-9D81-48F5FB31E47A}" presName="parentText" presStyleLbl="node1" presStyleIdx="2" presStyleCnt="4">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3" presStyleCnt="4">
        <dgm:presLayoutVars>
          <dgm:chMax val="0"/>
          <dgm:bulletEnabled val="1"/>
        </dgm:presLayoutVars>
      </dgm:prSet>
      <dgm:spPr/>
      <dgm:t>
        <a:bodyPr/>
        <a:lstStyle/>
        <a:p>
          <a:endParaRPr lang="id-ID"/>
        </a:p>
      </dgm:t>
    </dgm:pt>
  </dgm:ptLst>
  <dgm:cxnLst>
    <dgm:cxn modelId="{4AB31FA6-21A9-42C9-BE9F-342DDA668D98}" type="presOf" srcId="{0C7B9932-39A1-47F9-9D81-48F5FB31E47A}" destId="{AADA161B-0E44-4493-B862-AA188302F13F}" srcOrd="0" destOrd="0" presId="urn:microsoft.com/office/officeart/2005/8/layout/vList2"/>
    <dgm:cxn modelId="{44AD524C-CC99-4288-A9B6-10379C912D9D}" type="presOf" srcId="{2DA41C5F-D884-4885-87EA-9F12DE99E4A4}" destId="{D51AC505-0AAE-418D-98DB-B7C8D3B79629}" srcOrd="0" destOrd="0" presId="urn:microsoft.com/office/officeart/2005/8/layout/vList2"/>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3" destOrd="0" parTransId="{7134E2BB-6C9C-4AB9-B1F1-CAA0A219FAB6}" sibTransId="{7C430DA0-B913-451B-A53D-59E09BFA30CD}"/>
    <dgm:cxn modelId="{C1FB15BA-0572-4739-B268-2C3734120A75}" srcId="{8358F112-1D6F-44C5-AF73-A5EEB7AA45FA}" destId="{0C7B9932-39A1-47F9-9D81-48F5FB31E47A}" srcOrd="2" destOrd="0" parTransId="{D8421E35-5FBC-423C-A6D2-16363CA910C8}" sibTransId="{042BEBE6-60AA-414D-A745-1DED3A6F379E}"/>
    <dgm:cxn modelId="{AE87B07A-4449-4984-92DC-5DEB6F848782}" srcId="{8358F112-1D6F-44C5-AF73-A5EEB7AA45FA}" destId="{2DA41C5F-D884-4885-87EA-9F12DE99E4A4}" srcOrd="1" destOrd="0" parTransId="{F683E18F-B46C-4397-B9C3-5E2DCD6676E5}" sibTransId="{69CEC6D1-92C7-4BA4-8D2B-6A91EE344853}"/>
    <dgm:cxn modelId="{8098C8D0-E0EA-43AB-8FA8-9D262FB0D260}" type="presOf" srcId="{8358F112-1D6F-44C5-AF73-A5EEB7AA45FA}" destId="{FA152123-58CE-48F0-AD32-399CCFB0B709}"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2380C33A-0BCC-4E5E-B098-D73E7784B4C2}" type="presParOf" srcId="{FA152123-58CE-48F0-AD32-399CCFB0B709}" destId="{D51AC505-0AAE-418D-98DB-B7C8D3B79629}" srcOrd="2" destOrd="0" presId="urn:microsoft.com/office/officeart/2005/8/layout/vList2"/>
    <dgm:cxn modelId="{E0C2447B-F3DA-469A-B32C-2C977808877D}" type="presParOf" srcId="{FA152123-58CE-48F0-AD32-399CCFB0B709}" destId="{03F928F9-5C3C-4498-A5E2-120C128473E2}" srcOrd="3" destOrd="0" presId="urn:microsoft.com/office/officeart/2005/8/layout/vList2"/>
    <dgm:cxn modelId="{AF0937BE-C9F5-46F3-85AF-E8542270DE2A}" type="presParOf" srcId="{FA152123-58CE-48F0-AD32-399CCFB0B709}" destId="{AADA161B-0E44-4493-B862-AA188302F13F}" srcOrd="4" destOrd="0" presId="urn:microsoft.com/office/officeart/2005/8/layout/vList2"/>
    <dgm:cxn modelId="{68604E0A-C971-4845-B79D-022F39E75A77}" type="presParOf" srcId="{FA152123-58CE-48F0-AD32-399CCFB0B709}" destId="{15958AA4-8D6C-4081-B41A-A71B0A1A4517}" srcOrd="5" destOrd="0" presId="urn:microsoft.com/office/officeart/2005/8/layout/vList2"/>
    <dgm:cxn modelId="{C5203D51-591C-4774-8949-D56B7504CB66}" type="presParOf" srcId="{FA152123-58CE-48F0-AD32-399CCFB0B709}" destId="{F4223B3F-7A5F-4B4B-BB64-825656D9084A}"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FDCB06-9B62-412F-9497-ADCBA8241AF0}" type="doc">
      <dgm:prSet loTypeId="urn:microsoft.com/office/officeart/2005/8/layout/cycle5" loCatId="cycle" qsTypeId="urn:microsoft.com/office/officeart/2005/8/quickstyle/simple1" qsCatId="simple" csTypeId="urn:microsoft.com/office/officeart/2005/8/colors/colorful1" csCatId="colorful" phldr="1"/>
      <dgm:spPr/>
    </dgm:pt>
    <dgm:pt modelId="{2559323D-5E67-4005-AFD1-AF1F5C7515E6}">
      <dgm:prSet phldrT="[Text]" custT="1"/>
      <dgm:spPr/>
      <dgm:t>
        <a:bodyPr/>
        <a:lstStyle/>
        <a:p>
          <a:r>
            <a:rPr lang="id-ID" sz="2800" dirty="0" smtClean="0"/>
            <a:t>Planning</a:t>
          </a:r>
          <a:endParaRPr lang="id-ID" sz="2800" dirty="0"/>
        </a:p>
      </dgm:t>
    </dgm:pt>
    <dgm:pt modelId="{C3CB9F76-0F9D-4E72-9A98-691CFBE9887D}" type="parTrans" cxnId="{FAB5493C-52F3-43B1-BB78-FA0E6BBC3762}">
      <dgm:prSet/>
      <dgm:spPr/>
      <dgm:t>
        <a:bodyPr/>
        <a:lstStyle/>
        <a:p>
          <a:endParaRPr lang="id-ID" sz="3200"/>
        </a:p>
      </dgm:t>
    </dgm:pt>
    <dgm:pt modelId="{4AA45AB8-4D9E-4E1C-A4ED-223070E3DE37}" type="sibTrans" cxnId="{FAB5493C-52F3-43B1-BB78-FA0E6BBC3762}">
      <dgm:prSet/>
      <dgm:spPr/>
      <dgm:t>
        <a:bodyPr/>
        <a:lstStyle/>
        <a:p>
          <a:endParaRPr lang="id-ID" sz="3200"/>
        </a:p>
      </dgm:t>
    </dgm:pt>
    <dgm:pt modelId="{7C590487-A180-47DF-A2E9-D8699DBE0075}">
      <dgm:prSet phldrT="[Text]" custT="1"/>
      <dgm:spPr/>
      <dgm:t>
        <a:bodyPr/>
        <a:lstStyle/>
        <a:p>
          <a:r>
            <a:rPr lang="id-ID" sz="2800" dirty="0" smtClean="0"/>
            <a:t>Design</a:t>
          </a:r>
          <a:endParaRPr lang="id-ID" sz="2800" dirty="0"/>
        </a:p>
      </dgm:t>
    </dgm:pt>
    <dgm:pt modelId="{8E96F7BF-B24B-46F6-9381-79F94E57B350}" type="parTrans" cxnId="{BE92D4AE-3B74-4016-867D-DDF5265509FF}">
      <dgm:prSet/>
      <dgm:spPr/>
      <dgm:t>
        <a:bodyPr/>
        <a:lstStyle/>
        <a:p>
          <a:endParaRPr lang="id-ID" sz="3200"/>
        </a:p>
      </dgm:t>
    </dgm:pt>
    <dgm:pt modelId="{3DB2F847-0B48-4485-85A8-479D33EC4A21}" type="sibTrans" cxnId="{BE92D4AE-3B74-4016-867D-DDF5265509FF}">
      <dgm:prSet/>
      <dgm:spPr/>
      <dgm:t>
        <a:bodyPr/>
        <a:lstStyle/>
        <a:p>
          <a:endParaRPr lang="id-ID" sz="3200"/>
        </a:p>
      </dgm:t>
    </dgm:pt>
    <dgm:pt modelId="{B0ECEB3E-8157-4BF3-9421-06EFD243C298}">
      <dgm:prSet phldrT="[Text]" custT="1"/>
      <dgm:spPr/>
      <dgm:t>
        <a:bodyPr/>
        <a:lstStyle/>
        <a:p>
          <a:r>
            <a:rPr lang="id-ID" sz="2800" dirty="0" smtClean="0"/>
            <a:t>Implementation</a:t>
          </a:r>
          <a:endParaRPr lang="id-ID" sz="2800" dirty="0"/>
        </a:p>
      </dgm:t>
    </dgm:pt>
    <dgm:pt modelId="{209E9489-A196-4324-9939-03CCDA9B87E0}" type="parTrans" cxnId="{B25960B5-E007-49C0-BA8E-8058DB65D5E9}">
      <dgm:prSet/>
      <dgm:spPr/>
      <dgm:t>
        <a:bodyPr/>
        <a:lstStyle/>
        <a:p>
          <a:endParaRPr lang="id-ID" sz="3200"/>
        </a:p>
      </dgm:t>
    </dgm:pt>
    <dgm:pt modelId="{22A2965C-C7EE-48EF-94C5-D9B4437D2155}" type="sibTrans" cxnId="{B25960B5-E007-49C0-BA8E-8058DB65D5E9}">
      <dgm:prSet/>
      <dgm:spPr/>
      <dgm:t>
        <a:bodyPr/>
        <a:lstStyle/>
        <a:p>
          <a:endParaRPr lang="id-ID" sz="3200"/>
        </a:p>
      </dgm:t>
    </dgm:pt>
    <dgm:pt modelId="{FFB285FB-EFC3-4FA0-B0BB-0E63C3E6D9D3}">
      <dgm:prSet phldrT="[Text]" custT="1"/>
      <dgm:spPr/>
      <dgm:t>
        <a:bodyPr/>
        <a:lstStyle/>
        <a:p>
          <a:r>
            <a:rPr lang="id-ID" sz="2800" dirty="0" smtClean="0"/>
            <a:t>Analysis</a:t>
          </a:r>
          <a:endParaRPr lang="id-ID" sz="2800" dirty="0"/>
        </a:p>
      </dgm:t>
    </dgm:pt>
    <dgm:pt modelId="{78BCB05B-3ED7-4F53-9D20-20966A721D18}" type="parTrans" cxnId="{4F25FCFA-980E-446B-9C70-ABBF48A6A7B3}">
      <dgm:prSet/>
      <dgm:spPr/>
      <dgm:t>
        <a:bodyPr/>
        <a:lstStyle/>
        <a:p>
          <a:endParaRPr lang="id-ID" sz="3200"/>
        </a:p>
      </dgm:t>
    </dgm:pt>
    <dgm:pt modelId="{D9007596-2BF0-41AF-840C-B8FE16809724}" type="sibTrans" cxnId="{4F25FCFA-980E-446B-9C70-ABBF48A6A7B3}">
      <dgm:prSet/>
      <dgm:spPr/>
      <dgm:t>
        <a:bodyPr/>
        <a:lstStyle/>
        <a:p>
          <a:endParaRPr lang="id-ID" sz="3200"/>
        </a:p>
      </dgm:t>
    </dgm:pt>
    <dgm:pt modelId="{3C744419-9B37-4AD6-B64B-A963C8FE7B88}" type="pres">
      <dgm:prSet presAssocID="{B4FDCB06-9B62-412F-9497-ADCBA8241AF0}" presName="cycle" presStyleCnt="0">
        <dgm:presLayoutVars>
          <dgm:dir/>
          <dgm:resizeHandles val="exact"/>
        </dgm:presLayoutVars>
      </dgm:prSet>
      <dgm:spPr/>
    </dgm:pt>
    <dgm:pt modelId="{0F1BAD8B-F18F-4285-BEF0-C4DEBFF414A3}" type="pres">
      <dgm:prSet presAssocID="{2559323D-5E67-4005-AFD1-AF1F5C7515E6}" presName="node" presStyleLbl="node1" presStyleIdx="0" presStyleCnt="4">
        <dgm:presLayoutVars>
          <dgm:bulletEnabled val="1"/>
        </dgm:presLayoutVars>
      </dgm:prSet>
      <dgm:spPr/>
      <dgm:t>
        <a:bodyPr/>
        <a:lstStyle/>
        <a:p>
          <a:endParaRPr lang="id-ID"/>
        </a:p>
      </dgm:t>
    </dgm:pt>
    <dgm:pt modelId="{2F79BD15-8E0A-42C2-A1FC-C7760E4BAF2F}" type="pres">
      <dgm:prSet presAssocID="{2559323D-5E67-4005-AFD1-AF1F5C7515E6}" presName="spNode" presStyleCnt="0"/>
      <dgm:spPr/>
    </dgm:pt>
    <dgm:pt modelId="{D6AFAA87-8991-4723-88DC-33AE84705B78}" type="pres">
      <dgm:prSet presAssocID="{4AA45AB8-4D9E-4E1C-A4ED-223070E3DE37}" presName="sibTrans" presStyleLbl="sibTrans1D1" presStyleIdx="0" presStyleCnt="4"/>
      <dgm:spPr/>
      <dgm:t>
        <a:bodyPr/>
        <a:lstStyle/>
        <a:p>
          <a:endParaRPr lang="id-ID"/>
        </a:p>
      </dgm:t>
    </dgm:pt>
    <dgm:pt modelId="{00080E3B-C2E8-420A-B657-B4B702847638}" type="pres">
      <dgm:prSet presAssocID="{FFB285FB-EFC3-4FA0-B0BB-0E63C3E6D9D3}" presName="node" presStyleLbl="node1" presStyleIdx="1" presStyleCnt="4">
        <dgm:presLayoutVars>
          <dgm:bulletEnabled val="1"/>
        </dgm:presLayoutVars>
      </dgm:prSet>
      <dgm:spPr/>
      <dgm:t>
        <a:bodyPr/>
        <a:lstStyle/>
        <a:p>
          <a:endParaRPr lang="id-ID"/>
        </a:p>
      </dgm:t>
    </dgm:pt>
    <dgm:pt modelId="{B22D7EBB-0B34-4FC4-B195-CA0524A23DA5}" type="pres">
      <dgm:prSet presAssocID="{FFB285FB-EFC3-4FA0-B0BB-0E63C3E6D9D3}" presName="spNode" presStyleCnt="0"/>
      <dgm:spPr/>
    </dgm:pt>
    <dgm:pt modelId="{35BDFEC6-2198-40B8-9BE4-A6F099DD0C7B}" type="pres">
      <dgm:prSet presAssocID="{D9007596-2BF0-41AF-840C-B8FE16809724}" presName="sibTrans" presStyleLbl="sibTrans1D1" presStyleIdx="1" presStyleCnt="4"/>
      <dgm:spPr/>
      <dgm:t>
        <a:bodyPr/>
        <a:lstStyle/>
        <a:p>
          <a:endParaRPr lang="id-ID"/>
        </a:p>
      </dgm:t>
    </dgm:pt>
    <dgm:pt modelId="{B1371701-EF0E-43AC-B9F8-4F2D981A3057}" type="pres">
      <dgm:prSet presAssocID="{7C590487-A180-47DF-A2E9-D8699DBE0075}" presName="node" presStyleLbl="node1" presStyleIdx="2" presStyleCnt="4">
        <dgm:presLayoutVars>
          <dgm:bulletEnabled val="1"/>
        </dgm:presLayoutVars>
      </dgm:prSet>
      <dgm:spPr/>
      <dgm:t>
        <a:bodyPr/>
        <a:lstStyle/>
        <a:p>
          <a:endParaRPr lang="id-ID"/>
        </a:p>
      </dgm:t>
    </dgm:pt>
    <dgm:pt modelId="{B00BBB6D-BC65-49AF-8FBF-DE3900E43909}" type="pres">
      <dgm:prSet presAssocID="{7C590487-A180-47DF-A2E9-D8699DBE0075}" presName="spNode" presStyleCnt="0"/>
      <dgm:spPr/>
    </dgm:pt>
    <dgm:pt modelId="{0BA3B993-6103-4789-AC08-4C1FCF69AF83}" type="pres">
      <dgm:prSet presAssocID="{3DB2F847-0B48-4485-85A8-479D33EC4A21}" presName="sibTrans" presStyleLbl="sibTrans1D1" presStyleIdx="2" presStyleCnt="4"/>
      <dgm:spPr/>
      <dgm:t>
        <a:bodyPr/>
        <a:lstStyle/>
        <a:p>
          <a:endParaRPr lang="id-ID"/>
        </a:p>
      </dgm:t>
    </dgm:pt>
    <dgm:pt modelId="{D58429FA-0361-44E3-BC1A-59E300EAB1F6}" type="pres">
      <dgm:prSet presAssocID="{B0ECEB3E-8157-4BF3-9421-06EFD243C298}" presName="node" presStyleLbl="node1" presStyleIdx="3" presStyleCnt="4">
        <dgm:presLayoutVars>
          <dgm:bulletEnabled val="1"/>
        </dgm:presLayoutVars>
      </dgm:prSet>
      <dgm:spPr/>
      <dgm:t>
        <a:bodyPr/>
        <a:lstStyle/>
        <a:p>
          <a:endParaRPr lang="id-ID"/>
        </a:p>
      </dgm:t>
    </dgm:pt>
    <dgm:pt modelId="{76DFC022-F822-475D-BF30-8EC8D6A09B17}" type="pres">
      <dgm:prSet presAssocID="{B0ECEB3E-8157-4BF3-9421-06EFD243C298}" presName="spNode" presStyleCnt="0"/>
      <dgm:spPr/>
    </dgm:pt>
    <dgm:pt modelId="{6D66D8A6-2E51-4BA3-B48C-AC7F06670589}" type="pres">
      <dgm:prSet presAssocID="{22A2965C-C7EE-48EF-94C5-D9B4437D2155}" presName="sibTrans" presStyleLbl="sibTrans1D1" presStyleIdx="3" presStyleCnt="4"/>
      <dgm:spPr/>
      <dgm:t>
        <a:bodyPr/>
        <a:lstStyle/>
        <a:p>
          <a:endParaRPr lang="id-ID"/>
        </a:p>
      </dgm:t>
    </dgm:pt>
  </dgm:ptLst>
  <dgm:cxnLst>
    <dgm:cxn modelId="{1D2E67D6-ED0A-46E3-B783-6200CFBCC56D}" type="presOf" srcId="{22A2965C-C7EE-48EF-94C5-D9B4437D2155}" destId="{6D66D8A6-2E51-4BA3-B48C-AC7F06670589}" srcOrd="0" destOrd="0" presId="urn:microsoft.com/office/officeart/2005/8/layout/cycle5"/>
    <dgm:cxn modelId="{0F1853C7-73C9-4D51-9C68-97C773461F3B}" type="presOf" srcId="{D9007596-2BF0-41AF-840C-B8FE16809724}" destId="{35BDFEC6-2198-40B8-9BE4-A6F099DD0C7B}" srcOrd="0" destOrd="0" presId="urn:microsoft.com/office/officeart/2005/8/layout/cycle5"/>
    <dgm:cxn modelId="{20032CAB-7FD8-4F17-9CC4-BA7CF519793C}" type="presOf" srcId="{B4FDCB06-9B62-412F-9497-ADCBA8241AF0}" destId="{3C744419-9B37-4AD6-B64B-A963C8FE7B88}" srcOrd="0" destOrd="0" presId="urn:microsoft.com/office/officeart/2005/8/layout/cycle5"/>
    <dgm:cxn modelId="{FAB5493C-52F3-43B1-BB78-FA0E6BBC3762}" srcId="{B4FDCB06-9B62-412F-9497-ADCBA8241AF0}" destId="{2559323D-5E67-4005-AFD1-AF1F5C7515E6}" srcOrd="0" destOrd="0" parTransId="{C3CB9F76-0F9D-4E72-9A98-691CFBE9887D}" sibTransId="{4AA45AB8-4D9E-4E1C-A4ED-223070E3DE37}"/>
    <dgm:cxn modelId="{BB60A984-C25E-4A6A-AF71-836FE4B54AD5}" type="presOf" srcId="{2559323D-5E67-4005-AFD1-AF1F5C7515E6}" destId="{0F1BAD8B-F18F-4285-BEF0-C4DEBFF414A3}" srcOrd="0" destOrd="0" presId="urn:microsoft.com/office/officeart/2005/8/layout/cycle5"/>
    <dgm:cxn modelId="{BE92D4AE-3B74-4016-867D-DDF5265509FF}" srcId="{B4FDCB06-9B62-412F-9497-ADCBA8241AF0}" destId="{7C590487-A180-47DF-A2E9-D8699DBE0075}" srcOrd="2" destOrd="0" parTransId="{8E96F7BF-B24B-46F6-9381-79F94E57B350}" sibTransId="{3DB2F847-0B48-4485-85A8-479D33EC4A21}"/>
    <dgm:cxn modelId="{FD0F4C1C-385D-417B-A627-EFA2B5E748BB}" type="presOf" srcId="{7C590487-A180-47DF-A2E9-D8699DBE0075}" destId="{B1371701-EF0E-43AC-B9F8-4F2D981A3057}" srcOrd="0" destOrd="0" presId="urn:microsoft.com/office/officeart/2005/8/layout/cycle5"/>
    <dgm:cxn modelId="{7E8B5356-0A6A-49B5-87C2-F0E664B8A285}" type="presOf" srcId="{FFB285FB-EFC3-4FA0-B0BB-0E63C3E6D9D3}" destId="{00080E3B-C2E8-420A-B657-B4B702847638}" srcOrd="0" destOrd="0" presId="urn:microsoft.com/office/officeart/2005/8/layout/cycle5"/>
    <dgm:cxn modelId="{3810E462-885C-4C9A-A744-6CD88E65C016}" type="presOf" srcId="{3DB2F847-0B48-4485-85A8-479D33EC4A21}" destId="{0BA3B993-6103-4789-AC08-4C1FCF69AF83}" srcOrd="0" destOrd="0" presId="urn:microsoft.com/office/officeart/2005/8/layout/cycle5"/>
    <dgm:cxn modelId="{4F25FCFA-980E-446B-9C70-ABBF48A6A7B3}" srcId="{B4FDCB06-9B62-412F-9497-ADCBA8241AF0}" destId="{FFB285FB-EFC3-4FA0-B0BB-0E63C3E6D9D3}" srcOrd="1" destOrd="0" parTransId="{78BCB05B-3ED7-4F53-9D20-20966A721D18}" sibTransId="{D9007596-2BF0-41AF-840C-B8FE16809724}"/>
    <dgm:cxn modelId="{B25960B5-E007-49C0-BA8E-8058DB65D5E9}" srcId="{B4FDCB06-9B62-412F-9497-ADCBA8241AF0}" destId="{B0ECEB3E-8157-4BF3-9421-06EFD243C298}" srcOrd="3" destOrd="0" parTransId="{209E9489-A196-4324-9939-03CCDA9B87E0}" sibTransId="{22A2965C-C7EE-48EF-94C5-D9B4437D2155}"/>
    <dgm:cxn modelId="{69314708-D1E3-4FD7-BB5B-115E728E02CA}" type="presOf" srcId="{4AA45AB8-4D9E-4E1C-A4ED-223070E3DE37}" destId="{D6AFAA87-8991-4723-88DC-33AE84705B78}" srcOrd="0" destOrd="0" presId="urn:microsoft.com/office/officeart/2005/8/layout/cycle5"/>
    <dgm:cxn modelId="{289586CC-92FA-47DD-B559-380D8241EF25}" type="presOf" srcId="{B0ECEB3E-8157-4BF3-9421-06EFD243C298}" destId="{D58429FA-0361-44E3-BC1A-59E300EAB1F6}" srcOrd="0" destOrd="0" presId="urn:microsoft.com/office/officeart/2005/8/layout/cycle5"/>
    <dgm:cxn modelId="{C9DF6994-3AB9-4A26-9694-22C0ADD1604B}" type="presParOf" srcId="{3C744419-9B37-4AD6-B64B-A963C8FE7B88}" destId="{0F1BAD8B-F18F-4285-BEF0-C4DEBFF414A3}" srcOrd="0" destOrd="0" presId="urn:microsoft.com/office/officeart/2005/8/layout/cycle5"/>
    <dgm:cxn modelId="{42C1F1A3-733A-4C65-B4D0-3D3EB6E52AE7}" type="presParOf" srcId="{3C744419-9B37-4AD6-B64B-A963C8FE7B88}" destId="{2F79BD15-8E0A-42C2-A1FC-C7760E4BAF2F}" srcOrd="1" destOrd="0" presId="urn:microsoft.com/office/officeart/2005/8/layout/cycle5"/>
    <dgm:cxn modelId="{33022687-F3E3-401C-A181-A5E2643B9155}" type="presParOf" srcId="{3C744419-9B37-4AD6-B64B-A963C8FE7B88}" destId="{D6AFAA87-8991-4723-88DC-33AE84705B78}" srcOrd="2" destOrd="0" presId="urn:microsoft.com/office/officeart/2005/8/layout/cycle5"/>
    <dgm:cxn modelId="{58148438-68A8-428D-8EA5-FE1B9A7B496E}" type="presParOf" srcId="{3C744419-9B37-4AD6-B64B-A963C8FE7B88}" destId="{00080E3B-C2E8-420A-B657-B4B702847638}" srcOrd="3" destOrd="0" presId="urn:microsoft.com/office/officeart/2005/8/layout/cycle5"/>
    <dgm:cxn modelId="{CFEA7078-5445-46D9-B886-55979FBDF2A9}" type="presParOf" srcId="{3C744419-9B37-4AD6-B64B-A963C8FE7B88}" destId="{B22D7EBB-0B34-4FC4-B195-CA0524A23DA5}" srcOrd="4" destOrd="0" presId="urn:microsoft.com/office/officeart/2005/8/layout/cycle5"/>
    <dgm:cxn modelId="{14701786-00B2-48D9-A3BD-407C2EA05222}" type="presParOf" srcId="{3C744419-9B37-4AD6-B64B-A963C8FE7B88}" destId="{35BDFEC6-2198-40B8-9BE4-A6F099DD0C7B}" srcOrd="5" destOrd="0" presId="urn:microsoft.com/office/officeart/2005/8/layout/cycle5"/>
    <dgm:cxn modelId="{AE2DB7B2-8BF0-489C-A6F2-E41F61CC821C}" type="presParOf" srcId="{3C744419-9B37-4AD6-B64B-A963C8FE7B88}" destId="{B1371701-EF0E-43AC-B9F8-4F2D981A3057}" srcOrd="6" destOrd="0" presId="urn:microsoft.com/office/officeart/2005/8/layout/cycle5"/>
    <dgm:cxn modelId="{EE6972C0-C28F-48F5-A834-6549CDF7AA17}" type="presParOf" srcId="{3C744419-9B37-4AD6-B64B-A963C8FE7B88}" destId="{B00BBB6D-BC65-49AF-8FBF-DE3900E43909}" srcOrd="7" destOrd="0" presId="urn:microsoft.com/office/officeart/2005/8/layout/cycle5"/>
    <dgm:cxn modelId="{937CE65C-C9B7-4D4F-A412-65DA2FC413B7}" type="presParOf" srcId="{3C744419-9B37-4AD6-B64B-A963C8FE7B88}" destId="{0BA3B993-6103-4789-AC08-4C1FCF69AF83}" srcOrd="8" destOrd="0" presId="urn:microsoft.com/office/officeart/2005/8/layout/cycle5"/>
    <dgm:cxn modelId="{10BEE447-C3EB-4E77-97FF-E51D194FAB25}" type="presParOf" srcId="{3C744419-9B37-4AD6-B64B-A963C8FE7B88}" destId="{D58429FA-0361-44E3-BC1A-59E300EAB1F6}" srcOrd="9" destOrd="0" presId="urn:microsoft.com/office/officeart/2005/8/layout/cycle5"/>
    <dgm:cxn modelId="{D700D165-DB29-49FC-AB66-A0A5022AF451}" type="presParOf" srcId="{3C744419-9B37-4AD6-B64B-A963C8FE7B88}" destId="{76DFC022-F822-475D-BF30-8EC8D6A09B17}" srcOrd="10" destOrd="0" presId="urn:microsoft.com/office/officeart/2005/8/layout/cycle5"/>
    <dgm:cxn modelId="{6441C45E-A515-42E0-A326-CBA936DF5033}" type="presParOf" srcId="{3C744419-9B37-4AD6-B64B-A963C8FE7B88}" destId="{6D66D8A6-2E51-4BA3-B48C-AC7F0667058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3B738B-FE23-4880-8F1C-9BD8A632FAFF}"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id-ID"/>
        </a:p>
      </dgm:t>
    </dgm:pt>
    <dgm:pt modelId="{1428789D-5D23-471C-8B5C-3D83E05F1ABA}">
      <dgm:prSet phldrT="[Text]" custT="1"/>
      <dgm:spPr/>
      <dgm:t>
        <a:bodyPr/>
        <a:lstStyle/>
        <a:p>
          <a:r>
            <a:rPr lang="en-US" sz="2200" b="1" dirty="0" smtClean="0"/>
            <a:t>1. Simply </a:t>
          </a:r>
          <a:r>
            <a:rPr lang="id-ID" sz="2200" b="1" dirty="0" smtClean="0"/>
            <a:t>M</a:t>
          </a:r>
          <a:r>
            <a:rPr lang="en-US" sz="2200" b="1" dirty="0" err="1" smtClean="0"/>
            <a:t>ethod</a:t>
          </a:r>
          <a:endParaRPr lang="id-ID" sz="2200" b="1" dirty="0" smtClean="0"/>
        </a:p>
        <a:p>
          <a:r>
            <a:rPr lang="id-ID" sz="1600" dirty="0" smtClean="0"/>
            <a:t>(Industry </a:t>
          </a:r>
          <a:r>
            <a:rPr lang="en-US" sz="1600" dirty="0" err="1" smtClean="0"/>
            <a:t>Std</a:t>
          </a:r>
          <a:r>
            <a:rPr lang="en-US" sz="1600" dirty="0" smtClean="0"/>
            <a:t> </a:t>
          </a:r>
          <a:r>
            <a:rPr lang="id-ID" sz="1600" dirty="0" err="1" smtClean="0"/>
            <a:t>Percentages</a:t>
          </a:r>
          <a:r>
            <a:rPr lang="id-ID" sz="1600" dirty="0" smtClean="0"/>
            <a:t>)</a:t>
          </a:r>
          <a:r>
            <a:rPr lang="en-US" sz="1600" dirty="0" smtClean="0"/>
            <a:t> </a:t>
          </a:r>
          <a:endParaRPr lang="id-ID" sz="1600" dirty="0"/>
        </a:p>
      </dgm:t>
    </dgm:pt>
    <dgm:pt modelId="{DB3F214E-D042-4440-AF91-CAD3AE478432}" type="parTrans" cxnId="{40CC9A9F-4C37-4229-8FCE-603B65BCC062}">
      <dgm:prSet/>
      <dgm:spPr/>
      <dgm:t>
        <a:bodyPr/>
        <a:lstStyle/>
        <a:p>
          <a:endParaRPr lang="id-ID"/>
        </a:p>
      </dgm:t>
    </dgm:pt>
    <dgm:pt modelId="{45BEB9C2-1414-449F-BC9C-11679C408D34}" type="sibTrans" cxnId="{40CC9A9F-4C37-4229-8FCE-603B65BCC062}">
      <dgm:prSet/>
      <dgm:spPr/>
      <dgm:t>
        <a:bodyPr/>
        <a:lstStyle/>
        <a:p>
          <a:endParaRPr lang="id-ID"/>
        </a:p>
      </dgm:t>
    </dgm:pt>
    <dgm:pt modelId="{CBDD316D-5CF2-4EC5-8131-349C7E09612F}">
      <dgm:prSet phldrT="[Text]" custT="1"/>
      <dgm:spPr/>
      <dgm:t>
        <a:bodyPr/>
        <a:lstStyle/>
        <a:p>
          <a:r>
            <a:rPr lang="en-US" sz="1600" dirty="0" smtClean="0"/>
            <a:t>Use the time spent for planning</a:t>
          </a:r>
          <a:r>
            <a:rPr lang="id-ID" sz="1600" dirty="0" smtClean="0"/>
            <a:t> (waktu perencanaan)</a:t>
          </a:r>
          <a:endParaRPr lang="id-ID" sz="1600" dirty="0"/>
        </a:p>
      </dgm:t>
    </dgm:pt>
    <dgm:pt modelId="{43CFC707-3AC9-4F09-B0FE-A5E0FC224A92}" type="parTrans" cxnId="{92D0E9A3-39B3-4235-B35D-8EBBA43BB8E6}">
      <dgm:prSet/>
      <dgm:spPr/>
      <dgm:t>
        <a:bodyPr/>
        <a:lstStyle/>
        <a:p>
          <a:endParaRPr lang="id-ID"/>
        </a:p>
      </dgm:t>
    </dgm:pt>
    <dgm:pt modelId="{289C391A-8188-4BD6-9379-0D65FDDFBE0C}" type="sibTrans" cxnId="{92D0E9A3-39B3-4235-B35D-8EBBA43BB8E6}">
      <dgm:prSet/>
      <dgm:spPr/>
      <dgm:t>
        <a:bodyPr/>
        <a:lstStyle/>
        <a:p>
          <a:endParaRPr lang="id-ID"/>
        </a:p>
      </dgm:t>
    </dgm:pt>
    <dgm:pt modelId="{23D69150-2EE6-48B2-A994-825C1D741CAC}">
      <dgm:prSet phldrT="[Text]" custT="1"/>
      <dgm:spPr/>
      <dgm:t>
        <a:bodyPr/>
        <a:lstStyle/>
        <a:p>
          <a:r>
            <a:rPr lang="en-US" sz="1600" dirty="0" smtClean="0"/>
            <a:t>Estimate System Size (Function Point)</a:t>
          </a:r>
          <a:endParaRPr lang="id-ID" sz="1600" dirty="0"/>
        </a:p>
      </dgm:t>
    </dgm:pt>
    <dgm:pt modelId="{CB3CBBD1-EAA4-4087-9C2B-5DE0980371F3}" type="parTrans" cxnId="{78F8D1FA-7BAB-4036-8A46-913FB34C0D8B}">
      <dgm:prSet/>
      <dgm:spPr/>
      <dgm:t>
        <a:bodyPr/>
        <a:lstStyle/>
        <a:p>
          <a:endParaRPr lang="id-ID"/>
        </a:p>
      </dgm:t>
    </dgm:pt>
    <dgm:pt modelId="{DEFC23D4-89FE-45F0-9E39-6839E67C09C8}" type="sibTrans" cxnId="{78F8D1FA-7BAB-4036-8A46-913FB34C0D8B}">
      <dgm:prSet/>
      <dgm:spPr/>
      <dgm:t>
        <a:bodyPr/>
        <a:lstStyle/>
        <a:p>
          <a:endParaRPr lang="id-ID"/>
        </a:p>
      </dgm:t>
    </dgm:pt>
    <dgm:pt modelId="{FB2F4FF0-0B80-4EC5-9AB4-E71316D6988A}">
      <dgm:prSet phldrT="[Text]" custT="1"/>
      <dgm:spPr/>
      <dgm:t>
        <a:bodyPr/>
        <a:lstStyle/>
        <a:p>
          <a:r>
            <a:rPr lang="en-US" sz="2400" b="1" dirty="0" smtClean="0"/>
            <a:t>3. </a:t>
          </a:r>
          <a:r>
            <a:rPr lang="id-ID" sz="2400" b="1" dirty="0" err="1" smtClean="0"/>
            <a:t>Use</a:t>
          </a:r>
          <a:r>
            <a:rPr lang="id-ID" sz="2400" b="1" dirty="0" smtClean="0"/>
            <a:t> Case Point</a:t>
          </a:r>
        </a:p>
        <a:p>
          <a:r>
            <a:rPr lang="en-US" sz="1800" dirty="0" smtClean="0"/>
            <a:t>(Gustav </a:t>
          </a:r>
          <a:r>
            <a:rPr lang="en-US" sz="1800" dirty="0" err="1" smtClean="0"/>
            <a:t>Karner</a:t>
          </a:r>
          <a:r>
            <a:rPr lang="en-US" sz="1800" dirty="0" smtClean="0"/>
            <a:t>, 1993)</a:t>
          </a:r>
          <a:endParaRPr lang="id-ID" sz="1800" dirty="0"/>
        </a:p>
      </dgm:t>
    </dgm:pt>
    <dgm:pt modelId="{6CFE3184-69ED-4877-A98F-85D4E314431A}" type="parTrans" cxnId="{5E822EED-A532-4281-8D41-CF214854D814}">
      <dgm:prSet/>
      <dgm:spPr/>
      <dgm:t>
        <a:bodyPr/>
        <a:lstStyle/>
        <a:p>
          <a:endParaRPr lang="id-ID"/>
        </a:p>
      </dgm:t>
    </dgm:pt>
    <dgm:pt modelId="{3E9FD06B-7ABD-4D96-8FBB-C6710E2A410F}" type="sibTrans" cxnId="{5E822EED-A532-4281-8D41-CF214854D814}">
      <dgm:prSet/>
      <dgm:spPr/>
      <dgm:t>
        <a:bodyPr/>
        <a:lstStyle/>
        <a:p>
          <a:endParaRPr lang="id-ID"/>
        </a:p>
      </dgm:t>
    </dgm:pt>
    <dgm:pt modelId="{582CB784-3119-48CF-9571-ABD9BF37C7C7}">
      <dgm:prSet phldrT="[Text]" custT="1"/>
      <dgm:spPr/>
      <dgm:t>
        <a:bodyPr/>
        <a:lstStyle/>
        <a:p>
          <a:r>
            <a:rPr lang="en-US" sz="1600" smtClean="0"/>
            <a:t>Estimate System Size (Use Case Points)</a:t>
          </a:r>
          <a:endParaRPr lang="id-ID" sz="1600" dirty="0"/>
        </a:p>
      </dgm:t>
    </dgm:pt>
    <dgm:pt modelId="{F491E898-D1B9-4A80-845A-5EC9890FA8D4}" type="parTrans" cxnId="{CC5E2C88-E3F0-4CF5-99F6-4184C81DF233}">
      <dgm:prSet/>
      <dgm:spPr/>
      <dgm:t>
        <a:bodyPr/>
        <a:lstStyle/>
        <a:p>
          <a:endParaRPr lang="id-ID"/>
        </a:p>
      </dgm:t>
    </dgm:pt>
    <dgm:pt modelId="{5FACB735-E53A-441C-A8AA-AC163B941123}" type="sibTrans" cxnId="{CC5E2C88-E3F0-4CF5-99F6-4184C81DF233}">
      <dgm:prSet/>
      <dgm:spPr/>
      <dgm:t>
        <a:bodyPr/>
        <a:lstStyle/>
        <a:p>
          <a:endParaRPr lang="id-ID"/>
        </a:p>
      </dgm:t>
    </dgm:pt>
    <dgm:pt modelId="{A7D1C262-DD07-417E-B3C9-4DCAA8B7CA2F}">
      <dgm:prSet custT="1"/>
      <dgm:spPr/>
      <dgm:t>
        <a:bodyPr/>
        <a:lstStyle/>
        <a:p>
          <a:r>
            <a:rPr lang="en-US" sz="1600" dirty="0" smtClean="0"/>
            <a:t>Along with industry standard percentages</a:t>
          </a:r>
          <a:r>
            <a:rPr lang="id-ID" sz="1600" dirty="0" smtClean="0"/>
            <a:t> (presentase standart industri)</a:t>
          </a:r>
          <a:endParaRPr lang="id-ID" sz="1600" dirty="0"/>
        </a:p>
      </dgm:t>
    </dgm:pt>
    <dgm:pt modelId="{2493854A-FACB-4C66-9A28-3B22766FF908}" type="parTrans" cxnId="{55CDDA29-E85A-4670-957B-80F22815BFB2}">
      <dgm:prSet/>
      <dgm:spPr/>
      <dgm:t>
        <a:bodyPr/>
        <a:lstStyle/>
        <a:p>
          <a:endParaRPr lang="id-ID"/>
        </a:p>
      </dgm:t>
    </dgm:pt>
    <dgm:pt modelId="{F56AF890-54FE-482C-A80C-0459C392EA4D}" type="sibTrans" cxnId="{55CDDA29-E85A-4670-957B-80F22815BFB2}">
      <dgm:prSet/>
      <dgm:spPr/>
      <dgm:t>
        <a:bodyPr/>
        <a:lstStyle/>
        <a:p>
          <a:endParaRPr lang="id-ID"/>
        </a:p>
      </dgm:t>
    </dgm:pt>
    <dgm:pt modelId="{88422FB7-EFB4-4993-8F5F-3BA1A509D2E1}">
      <dgm:prSet custT="1"/>
      <dgm:spPr/>
      <dgm:t>
        <a:bodyPr/>
        <a:lstStyle/>
        <a:p>
          <a:r>
            <a:rPr lang="en-US" sz="1600" dirty="0" smtClean="0"/>
            <a:t>Estimate the overall time for the project</a:t>
          </a:r>
          <a:r>
            <a:rPr lang="id-ID" sz="1600" dirty="0" smtClean="0"/>
            <a:t> (perkiraan keseluruhan waktu proyek)</a:t>
          </a:r>
          <a:endParaRPr lang="id-ID" sz="1600" dirty="0"/>
        </a:p>
      </dgm:t>
    </dgm:pt>
    <dgm:pt modelId="{844A66CB-CBDA-49E7-BD64-F87ED62EE231}" type="parTrans" cxnId="{C220B2BF-C6CA-424F-93BF-4FECA8F18EFC}">
      <dgm:prSet/>
      <dgm:spPr/>
      <dgm:t>
        <a:bodyPr/>
        <a:lstStyle/>
        <a:p>
          <a:endParaRPr lang="id-ID"/>
        </a:p>
      </dgm:t>
    </dgm:pt>
    <dgm:pt modelId="{C952BB83-0607-45E7-9C5B-8B1458C8644E}" type="sibTrans" cxnId="{C220B2BF-C6CA-424F-93BF-4FECA8F18EFC}">
      <dgm:prSet/>
      <dgm:spPr/>
      <dgm:t>
        <a:bodyPr/>
        <a:lstStyle/>
        <a:p>
          <a:endParaRPr lang="id-ID"/>
        </a:p>
      </dgm:t>
    </dgm:pt>
    <dgm:pt modelId="{646AFEFB-FC30-43CD-ACF8-AD73E0486733}">
      <dgm:prSet phldrT="[Text]" custT="1"/>
      <dgm:spPr/>
      <dgm:t>
        <a:bodyPr/>
        <a:lstStyle/>
        <a:p>
          <a:r>
            <a:rPr lang="en-US" sz="2400" b="1" dirty="0" smtClean="0"/>
            <a:t>2. </a:t>
          </a:r>
          <a:r>
            <a:rPr lang="id-ID" sz="2400" b="1" dirty="0" err="1" smtClean="0"/>
            <a:t>Function</a:t>
          </a:r>
          <a:r>
            <a:rPr lang="id-ID" sz="2400" b="1" dirty="0" smtClean="0"/>
            <a:t> Point</a:t>
          </a:r>
        </a:p>
        <a:p>
          <a:r>
            <a:rPr lang="en-US" sz="1800" dirty="0" smtClean="0"/>
            <a:t>(Allen Albrecht, 1979)</a:t>
          </a:r>
          <a:endParaRPr lang="id-ID" sz="1800" dirty="0"/>
        </a:p>
      </dgm:t>
    </dgm:pt>
    <dgm:pt modelId="{72524B32-9732-47A8-A68F-F51A31AAE48E}" type="sibTrans" cxnId="{93D97BBD-497F-4250-ADB2-D56D7570CFAB}">
      <dgm:prSet/>
      <dgm:spPr/>
      <dgm:t>
        <a:bodyPr/>
        <a:lstStyle/>
        <a:p>
          <a:endParaRPr lang="id-ID"/>
        </a:p>
      </dgm:t>
    </dgm:pt>
    <dgm:pt modelId="{62D5D787-47FB-406F-B7B2-30D0D8CB3FD9}" type="parTrans" cxnId="{93D97BBD-497F-4250-ADB2-D56D7570CFAB}">
      <dgm:prSet/>
      <dgm:spPr/>
      <dgm:t>
        <a:bodyPr/>
        <a:lstStyle/>
        <a:p>
          <a:endParaRPr lang="id-ID"/>
        </a:p>
      </dgm:t>
    </dgm:pt>
    <dgm:pt modelId="{41C8E050-4BA3-48E4-909E-78C86617C030}">
      <dgm:prSet custT="1"/>
      <dgm:spPr/>
      <dgm:t>
        <a:bodyPr/>
        <a:lstStyle/>
        <a:p>
          <a:r>
            <a:rPr lang="id-ID" sz="1600" dirty="0" err="1" smtClean="0"/>
            <a:t>Estimate</a:t>
          </a:r>
          <a:r>
            <a:rPr lang="id-ID" sz="1600" dirty="0" smtClean="0"/>
            <a:t> </a:t>
          </a:r>
          <a:r>
            <a:rPr lang="id-ID" sz="1600" dirty="0" err="1" smtClean="0"/>
            <a:t>Effort</a:t>
          </a:r>
          <a:r>
            <a:rPr lang="id-ID" sz="1600" dirty="0" smtClean="0"/>
            <a:t> </a:t>
          </a:r>
          <a:r>
            <a:rPr lang="id-ID" sz="1600" dirty="0" err="1" smtClean="0"/>
            <a:t>Required</a:t>
          </a:r>
          <a:r>
            <a:rPr lang="id-ID" sz="1600" dirty="0" smtClean="0"/>
            <a:t> (</a:t>
          </a:r>
          <a:r>
            <a:rPr lang="id-ID" sz="1600" dirty="0" err="1" smtClean="0"/>
            <a:t>Person-Month</a:t>
          </a:r>
          <a:r>
            <a:rPr lang="id-ID" sz="1600" dirty="0" smtClean="0"/>
            <a:t>)</a:t>
          </a:r>
          <a:endParaRPr lang="id-ID" sz="1600" dirty="0"/>
        </a:p>
      </dgm:t>
    </dgm:pt>
    <dgm:pt modelId="{C91B74C3-58A9-457E-8E9C-137259B41737}" type="parTrans" cxnId="{D1CA542A-AD73-4A7B-B8B8-054861E26DE0}">
      <dgm:prSet/>
      <dgm:spPr/>
      <dgm:t>
        <a:bodyPr/>
        <a:lstStyle/>
        <a:p>
          <a:endParaRPr lang="id-ID"/>
        </a:p>
      </dgm:t>
    </dgm:pt>
    <dgm:pt modelId="{C7C4A018-88E6-4319-B7C7-FEDF698B5302}" type="sibTrans" cxnId="{D1CA542A-AD73-4A7B-B8B8-054861E26DE0}">
      <dgm:prSet/>
      <dgm:spPr/>
      <dgm:t>
        <a:bodyPr/>
        <a:lstStyle/>
        <a:p>
          <a:endParaRPr lang="id-ID"/>
        </a:p>
      </dgm:t>
    </dgm:pt>
    <dgm:pt modelId="{F446F8BC-FCAA-4BF2-9996-63D8E24A672F}">
      <dgm:prSet custT="1"/>
      <dgm:spPr/>
      <dgm:t>
        <a:bodyPr/>
        <a:lstStyle/>
        <a:p>
          <a:r>
            <a:rPr lang="id-ID" sz="1600" dirty="0" err="1" smtClean="0"/>
            <a:t>Estimate</a:t>
          </a:r>
          <a:r>
            <a:rPr lang="id-ID" sz="1600" dirty="0" smtClean="0"/>
            <a:t> Time </a:t>
          </a:r>
          <a:r>
            <a:rPr lang="id-ID" sz="1600" dirty="0" err="1" smtClean="0"/>
            <a:t>Required</a:t>
          </a:r>
          <a:r>
            <a:rPr lang="id-ID" sz="1600" dirty="0" smtClean="0"/>
            <a:t> (</a:t>
          </a:r>
          <a:r>
            <a:rPr lang="id-ID" sz="1600" dirty="0" err="1" smtClean="0"/>
            <a:t>Month</a:t>
          </a:r>
          <a:r>
            <a:rPr lang="id-ID" sz="1600" dirty="0" smtClean="0"/>
            <a:t>)</a:t>
          </a:r>
          <a:endParaRPr lang="id-ID" sz="1600" dirty="0"/>
        </a:p>
      </dgm:t>
    </dgm:pt>
    <dgm:pt modelId="{12257AA1-8AB3-4E20-9DB3-D7E929EC6A83}" type="parTrans" cxnId="{3E61D985-CDBE-4592-B138-649F19BA61D9}">
      <dgm:prSet/>
      <dgm:spPr/>
      <dgm:t>
        <a:bodyPr/>
        <a:lstStyle/>
        <a:p>
          <a:endParaRPr lang="id-ID"/>
        </a:p>
      </dgm:t>
    </dgm:pt>
    <dgm:pt modelId="{460DD5AF-5452-47BA-99D5-CD23A4AE87AE}" type="sibTrans" cxnId="{3E61D985-CDBE-4592-B138-649F19BA61D9}">
      <dgm:prSet/>
      <dgm:spPr/>
      <dgm:t>
        <a:bodyPr/>
        <a:lstStyle/>
        <a:p>
          <a:endParaRPr lang="id-ID"/>
        </a:p>
      </dgm:t>
    </dgm:pt>
    <dgm:pt modelId="{C9BEAFEA-7A6D-4928-9915-7994E4BAFB65}">
      <dgm:prSet custT="1"/>
      <dgm:spPr/>
      <dgm:t>
        <a:bodyPr/>
        <a:lstStyle/>
        <a:p>
          <a:r>
            <a:rPr lang="id-ID" sz="1600" smtClean="0"/>
            <a:t>Estimate Effort Required (Person-Month)</a:t>
          </a:r>
          <a:endParaRPr lang="id-ID" sz="1600" dirty="0"/>
        </a:p>
      </dgm:t>
    </dgm:pt>
    <dgm:pt modelId="{569FAAD5-A4AC-4A29-8C9A-A46C0BE7E1EC}" type="parTrans" cxnId="{522B116B-C5A9-4A5E-A497-9C4592503008}">
      <dgm:prSet/>
      <dgm:spPr/>
      <dgm:t>
        <a:bodyPr/>
        <a:lstStyle/>
        <a:p>
          <a:endParaRPr lang="id-ID"/>
        </a:p>
      </dgm:t>
    </dgm:pt>
    <dgm:pt modelId="{C6636E80-9B9F-4F99-8672-ECE38DF3819E}" type="sibTrans" cxnId="{522B116B-C5A9-4A5E-A497-9C4592503008}">
      <dgm:prSet/>
      <dgm:spPr/>
      <dgm:t>
        <a:bodyPr/>
        <a:lstStyle/>
        <a:p>
          <a:endParaRPr lang="id-ID"/>
        </a:p>
      </dgm:t>
    </dgm:pt>
    <dgm:pt modelId="{CBA02817-7683-47F6-96B8-CCD470AD2F11}">
      <dgm:prSet custT="1"/>
      <dgm:spPr/>
      <dgm:t>
        <a:bodyPr/>
        <a:lstStyle/>
        <a:p>
          <a:r>
            <a:rPr lang="id-ID" sz="1600" smtClean="0"/>
            <a:t>Estimate Time Required (</a:t>
          </a:r>
          <a:r>
            <a:rPr lang="en-US" sz="1600" smtClean="0"/>
            <a:t>Month</a:t>
          </a:r>
          <a:r>
            <a:rPr lang="id-ID" sz="1600" smtClean="0"/>
            <a:t>)</a:t>
          </a:r>
          <a:endParaRPr lang="id-ID" sz="1600" dirty="0"/>
        </a:p>
      </dgm:t>
    </dgm:pt>
    <dgm:pt modelId="{A4CB79B9-5F38-4D5F-9224-5B883976C8C9}" type="parTrans" cxnId="{B0D244B6-D7EC-4724-819E-AC5A25B12063}">
      <dgm:prSet/>
      <dgm:spPr/>
      <dgm:t>
        <a:bodyPr/>
        <a:lstStyle/>
        <a:p>
          <a:endParaRPr lang="en-US"/>
        </a:p>
      </dgm:t>
    </dgm:pt>
    <dgm:pt modelId="{757067ED-7D55-4424-BDB8-628D72529BE8}" type="sibTrans" cxnId="{B0D244B6-D7EC-4724-819E-AC5A25B12063}">
      <dgm:prSet/>
      <dgm:spPr/>
      <dgm:t>
        <a:bodyPr/>
        <a:lstStyle/>
        <a:p>
          <a:endParaRPr lang="en-US"/>
        </a:p>
      </dgm:t>
    </dgm:pt>
    <dgm:pt modelId="{9D26FBEF-B935-4EC6-836F-BAA4D7D7E206}" type="pres">
      <dgm:prSet presAssocID="{563B738B-FE23-4880-8F1C-9BD8A632FAFF}" presName="Name0" presStyleCnt="0">
        <dgm:presLayoutVars>
          <dgm:dir/>
          <dgm:animLvl val="lvl"/>
          <dgm:resizeHandles val="exact"/>
        </dgm:presLayoutVars>
      </dgm:prSet>
      <dgm:spPr/>
      <dgm:t>
        <a:bodyPr/>
        <a:lstStyle/>
        <a:p>
          <a:endParaRPr lang="id-ID"/>
        </a:p>
      </dgm:t>
    </dgm:pt>
    <dgm:pt modelId="{43866726-CED3-4BB5-B2D4-882977CFE30F}" type="pres">
      <dgm:prSet presAssocID="{1428789D-5D23-471C-8B5C-3D83E05F1ABA}" presName="composite" presStyleCnt="0"/>
      <dgm:spPr/>
      <dgm:t>
        <a:bodyPr/>
        <a:lstStyle/>
        <a:p>
          <a:endParaRPr lang="id-ID"/>
        </a:p>
      </dgm:t>
    </dgm:pt>
    <dgm:pt modelId="{DB7B74D0-E67D-4896-9BB7-B7A4613898F6}" type="pres">
      <dgm:prSet presAssocID="{1428789D-5D23-471C-8B5C-3D83E05F1ABA}" presName="parTx" presStyleLbl="alignNode1" presStyleIdx="0" presStyleCnt="3">
        <dgm:presLayoutVars>
          <dgm:chMax val="0"/>
          <dgm:chPref val="0"/>
          <dgm:bulletEnabled val="1"/>
        </dgm:presLayoutVars>
      </dgm:prSet>
      <dgm:spPr/>
      <dgm:t>
        <a:bodyPr/>
        <a:lstStyle/>
        <a:p>
          <a:endParaRPr lang="id-ID"/>
        </a:p>
      </dgm:t>
    </dgm:pt>
    <dgm:pt modelId="{7BF38E12-0B67-456D-8198-2427AF97E69C}" type="pres">
      <dgm:prSet presAssocID="{1428789D-5D23-471C-8B5C-3D83E05F1ABA}" presName="desTx" presStyleLbl="alignAccFollowNode1" presStyleIdx="0" presStyleCnt="3" custScaleY="100000">
        <dgm:presLayoutVars>
          <dgm:bulletEnabled val="1"/>
        </dgm:presLayoutVars>
      </dgm:prSet>
      <dgm:spPr/>
      <dgm:t>
        <a:bodyPr/>
        <a:lstStyle/>
        <a:p>
          <a:endParaRPr lang="id-ID"/>
        </a:p>
      </dgm:t>
    </dgm:pt>
    <dgm:pt modelId="{CF7952C6-EB98-4B85-86B0-8AC4C3599858}" type="pres">
      <dgm:prSet presAssocID="{45BEB9C2-1414-449F-BC9C-11679C408D34}" presName="space" presStyleCnt="0"/>
      <dgm:spPr/>
      <dgm:t>
        <a:bodyPr/>
        <a:lstStyle/>
        <a:p>
          <a:endParaRPr lang="id-ID"/>
        </a:p>
      </dgm:t>
    </dgm:pt>
    <dgm:pt modelId="{895E5A96-C20C-4369-B0E2-F691B5BC3CA3}" type="pres">
      <dgm:prSet presAssocID="{646AFEFB-FC30-43CD-ACF8-AD73E0486733}" presName="composite" presStyleCnt="0"/>
      <dgm:spPr/>
      <dgm:t>
        <a:bodyPr/>
        <a:lstStyle/>
        <a:p>
          <a:endParaRPr lang="id-ID"/>
        </a:p>
      </dgm:t>
    </dgm:pt>
    <dgm:pt modelId="{E9E9D454-CF54-4D81-B20D-6736E5B1554F}" type="pres">
      <dgm:prSet presAssocID="{646AFEFB-FC30-43CD-ACF8-AD73E0486733}" presName="parTx" presStyleLbl="alignNode1" presStyleIdx="1" presStyleCnt="3">
        <dgm:presLayoutVars>
          <dgm:chMax val="0"/>
          <dgm:chPref val="0"/>
          <dgm:bulletEnabled val="1"/>
        </dgm:presLayoutVars>
      </dgm:prSet>
      <dgm:spPr/>
      <dgm:t>
        <a:bodyPr/>
        <a:lstStyle/>
        <a:p>
          <a:endParaRPr lang="id-ID"/>
        </a:p>
      </dgm:t>
    </dgm:pt>
    <dgm:pt modelId="{F6252469-D189-4575-B0D8-8D21C47FEEFF}" type="pres">
      <dgm:prSet presAssocID="{646AFEFB-FC30-43CD-ACF8-AD73E0486733}" presName="desTx" presStyleLbl="alignAccFollowNode1" presStyleIdx="1" presStyleCnt="3">
        <dgm:presLayoutVars>
          <dgm:bulletEnabled val="1"/>
        </dgm:presLayoutVars>
      </dgm:prSet>
      <dgm:spPr/>
      <dgm:t>
        <a:bodyPr/>
        <a:lstStyle/>
        <a:p>
          <a:endParaRPr lang="id-ID"/>
        </a:p>
      </dgm:t>
    </dgm:pt>
    <dgm:pt modelId="{45046379-D8E0-487F-87FD-90BA9C38FDCD}" type="pres">
      <dgm:prSet presAssocID="{72524B32-9732-47A8-A68F-F51A31AAE48E}" presName="space" presStyleCnt="0"/>
      <dgm:spPr/>
      <dgm:t>
        <a:bodyPr/>
        <a:lstStyle/>
        <a:p>
          <a:endParaRPr lang="id-ID"/>
        </a:p>
      </dgm:t>
    </dgm:pt>
    <dgm:pt modelId="{F97FDE94-D4DB-4F17-B010-E8E517D28F43}" type="pres">
      <dgm:prSet presAssocID="{FB2F4FF0-0B80-4EC5-9AB4-E71316D6988A}" presName="composite" presStyleCnt="0"/>
      <dgm:spPr/>
      <dgm:t>
        <a:bodyPr/>
        <a:lstStyle/>
        <a:p>
          <a:endParaRPr lang="id-ID"/>
        </a:p>
      </dgm:t>
    </dgm:pt>
    <dgm:pt modelId="{89F09D0B-368C-433E-9742-9DB6633C04EB}" type="pres">
      <dgm:prSet presAssocID="{FB2F4FF0-0B80-4EC5-9AB4-E71316D6988A}" presName="parTx" presStyleLbl="alignNode1" presStyleIdx="2" presStyleCnt="3">
        <dgm:presLayoutVars>
          <dgm:chMax val="0"/>
          <dgm:chPref val="0"/>
          <dgm:bulletEnabled val="1"/>
        </dgm:presLayoutVars>
      </dgm:prSet>
      <dgm:spPr/>
      <dgm:t>
        <a:bodyPr/>
        <a:lstStyle/>
        <a:p>
          <a:endParaRPr lang="id-ID"/>
        </a:p>
      </dgm:t>
    </dgm:pt>
    <dgm:pt modelId="{5E68CBE0-DA5C-42A7-8C4C-646153A59407}" type="pres">
      <dgm:prSet presAssocID="{FB2F4FF0-0B80-4EC5-9AB4-E71316D6988A}" presName="desTx" presStyleLbl="alignAccFollowNode1" presStyleIdx="2" presStyleCnt="3">
        <dgm:presLayoutVars>
          <dgm:bulletEnabled val="1"/>
        </dgm:presLayoutVars>
      </dgm:prSet>
      <dgm:spPr/>
      <dgm:t>
        <a:bodyPr/>
        <a:lstStyle/>
        <a:p>
          <a:endParaRPr lang="id-ID"/>
        </a:p>
      </dgm:t>
    </dgm:pt>
  </dgm:ptLst>
  <dgm:cxnLst>
    <dgm:cxn modelId="{67569B10-B9DD-4B8C-BC0F-8B61DB90AA80}" type="presOf" srcId="{C9BEAFEA-7A6D-4928-9915-7994E4BAFB65}" destId="{5E68CBE0-DA5C-42A7-8C4C-646153A59407}" srcOrd="0" destOrd="1" presId="urn:microsoft.com/office/officeart/2005/8/layout/hList1"/>
    <dgm:cxn modelId="{C220B2BF-C6CA-424F-93BF-4FECA8F18EFC}" srcId="{1428789D-5D23-471C-8B5C-3D83E05F1ABA}" destId="{88422FB7-EFB4-4993-8F5F-3BA1A509D2E1}" srcOrd="2" destOrd="0" parTransId="{844A66CB-CBDA-49E7-BD64-F87ED62EE231}" sibTransId="{C952BB83-0607-45E7-9C5B-8B1458C8644E}"/>
    <dgm:cxn modelId="{6398D3DD-4802-4631-AAA4-91A41F013365}" type="presOf" srcId="{CBDD316D-5CF2-4EC5-8131-349C7E09612F}" destId="{7BF38E12-0B67-456D-8198-2427AF97E69C}" srcOrd="0" destOrd="0" presId="urn:microsoft.com/office/officeart/2005/8/layout/hList1"/>
    <dgm:cxn modelId="{55CDDA29-E85A-4670-957B-80F22815BFB2}" srcId="{1428789D-5D23-471C-8B5C-3D83E05F1ABA}" destId="{A7D1C262-DD07-417E-B3C9-4DCAA8B7CA2F}" srcOrd="1" destOrd="0" parTransId="{2493854A-FACB-4C66-9A28-3B22766FF908}" sibTransId="{F56AF890-54FE-482C-A80C-0459C392EA4D}"/>
    <dgm:cxn modelId="{200D6EAB-7321-4C06-9AC5-73538F29D15C}" type="presOf" srcId="{23D69150-2EE6-48B2-A994-825C1D741CAC}" destId="{F6252469-D189-4575-B0D8-8D21C47FEEFF}" srcOrd="0" destOrd="0" presId="urn:microsoft.com/office/officeart/2005/8/layout/hList1"/>
    <dgm:cxn modelId="{1ADB3BBA-0845-43B8-AAD9-00BD0046B4BC}" type="presOf" srcId="{CBA02817-7683-47F6-96B8-CCD470AD2F11}" destId="{5E68CBE0-DA5C-42A7-8C4C-646153A59407}" srcOrd="0" destOrd="2" presId="urn:microsoft.com/office/officeart/2005/8/layout/hList1"/>
    <dgm:cxn modelId="{92D0E9A3-39B3-4235-B35D-8EBBA43BB8E6}" srcId="{1428789D-5D23-471C-8B5C-3D83E05F1ABA}" destId="{CBDD316D-5CF2-4EC5-8131-349C7E09612F}" srcOrd="0" destOrd="0" parTransId="{43CFC707-3AC9-4F09-B0FE-A5E0FC224A92}" sibTransId="{289C391A-8188-4BD6-9379-0D65FDDFBE0C}"/>
    <dgm:cxn modelId="{D3BE8932-4538-4993-9CD5-D607DC07AFFE}" type="presOf" srcId="{41C8E050-4BA3-48E4-909E-78C86617C030}" destId="{F6252469-D189-4575-B0D8-8D21C47FEEFF}" srcOrd="0" destOrd="1" presId="urn:microsoft.com/office/officeart/2005/8/layout/hList1"/>
    <dgm:cxn modelId="{522B116B-C5A9-4A5E-A497-9C4592503008}" srcId="{FB2F4FF0-0B80-4EC5-9AB4-E71316D6988A}" destId="{C9BEAFEA-7A6D-4928-9915-7994E4BAFB65}" srcOrd="1" destOrd="0" parTransId="{569FAAD5-A4AC-4A29-8C9A-A46C0BE7E1EC}" sibTransId="{C6636E80-9B9F-4F99-8672-ECE38DF3819E}"/>
    <dgm:cxn modelId="{3E61D985-CDBE-4592-B138-649F19BA61D9}" srcId="{646AFEFB-FC30-43CD-ACF8-AD73E0486733}" destId="{F446F8BC-FCAA-4BF2-9996-63D8E24A672F}" srcOrd="2" destOrd="0" parTransId="{12257AA1-8AB3-4E20-9DB3-D7E929EC6A83}" sibTransId="{460DD5AF-5452-47BA-99D5-CD23A4AE87AE}"/>
    <dgm:cxn modelId="{93D97BBD-497F-4250-ADB2-D56D7570CFAB}" srcId="{563B738B-FE23-4880-8F1C-9BD8A632FAFF}" destId="{646AFEFB-FC30-43CD-ACF8-AD73E0486733}" srcOrd="1" destOrd="0" parTransId="{62D5D787-47FB-406F-B7B2-30D0D8CB3FD9}" sibTransId="{72524B32-9732-47A8-A68F-F51A31AAE48E}"/>
    <dgm:cxn modelId="{58098AEB-303D-41FD-AB8B-D2D9CB1CD02F}" type="presOf" srcId="{A7D1C262-DD07-417E-B3C9-4DCAA8B7CA2F}" destId="{7BF38E12-0B67-456D-8198-2427AF97E69C}" srcOrd="0" destOrd="1" presId="urn:microsoft.com/office/officeart/2005/8/layout/hList1"/>
    <dgm:cxn modelId="{9E2B1C8C-DA08-4CEC-B74F-ABA9FFEF7866}" type="presOf" srcId="{563B738B-FE23-4880-8F1C-9BD8A632FAFF}" destId="{9D26FBEF-B935-4EC6-836F-BAA4D7D7E206}" srcOrd="0" destOrd="0" presId="urn:microsoft.com/office/officeart/2005/8/layout/hList1"/>
    <dgm:cxn modelId="{DFA1B0E3-1AF9-40B1-9793-C28FA12C4105}" type="presOf" srcId="{582CB784-3119-48CF-9571-ABD9BF37C7C7}" destId="{5E68CBE0-DA5C-42A7-8C4C-646153A59407}" srcOrd="0" destOrd="0" presId="urn:microsoft.com/office/officeart/2005/8/layout/hList1"/>
    <dgm:cxn modelId="{40CC9A9F-4C37-4229-8FCE-603B65BCC062}" srcId="{563B738B-FE23-4880-8F1C-9BD8A632FAFF}" destId="{1428789D-5D23-471C-8B5C-3D83E05F1ABA}" srcOrd="0" destOrd="0" parTransId="{DB3F214E-D042-4440-AF91-CAD3AE478432}" sibTransId="{45BEB9C2-1414-449F-BC9C-11679C408D34}"/>
    <dgm:cxn modelId="{5B99344F-3D3E-42FE-BDB1-905152060CBA}" type="presOf" srcId="{FB2F4FF0-0B80-4EC5-9AB4-E71316D6988A}" destId="{89F09D0B-368C-433E-9742-9DB6633C04EB}" srcOrd="0" destOrd="0" presId="urn:microsoft.com/office/officeart/2005/8/layout/hList1"/>
    <dgm:cxn modelId="{52F3BE0A-2006-425E-9A93-D19C14D49027}" type="presOf" srcId="{F446F8BC-FCAA-4BF2-9996-63D8E24A672F}" destId="{F6252469-D189-4575-B0D8-8D21C47FEEFF}" srcOrd="0" destOrd="2" presId="urn:microsoft.com/office/officeart/2005/8/layout/hList1"/>
    <dgm:cxn modelId="{78F8D1FA-7BAB-4036-8A46-913FB34C0D8B}" srcId="{646AFEFB-FC30-43CD-ACF8-AD73E0486733}" destId="{23D69150-2EE6-48B2-A994-825C1D741CAC}" srcOrd="0" destOrd="0" parTransId="{CB3CBBD1-EAA4-4087-9C2B-5DE0980371F3}" sibTransId="{DEFC23D4-89FE-45F0-9E39-6839E67C09C8}"/>
    <dgm:cxn modelId="{B0D244B6-D7EC-4724-819E-AC5A25B12063}" srcId="{FB2F4FF0-0B80-4EC5-9AB4-E71316D6988A}" destId="{CBA02817-7683-47F6-96B8-CCD470AD2F11}" srcOrd="2" destOrd="0" parTransId="{A4CB79B9-5F38-4D5F-9224-5B883976C8C9}" sibTransId="{757067ED-7D55-4424-BDB8-628D72529BE8}"/>
    <dgm:cxn modelId="{1E75454D-3D57-4A77-8057-58EB187811A8}" type="presOf" srcId="{1428789D-5D23-471C-8B5C-3D83E05F1ABA}" destId="{DB7B74D0-E67D-4896-9BB7-B7A4613898F6}" srcOrd="0" destOrd="0" presId="urn:microsoft.com/office/officeart/2005/8/layout/hList1"/>
    <dgm:cxn modelId="{AFF29B06-81F9-4220-BFE5-219F8F3C5472}" type="presOf" srcId="{646AFEFB-FC30-43CD-ACF8-AD73E0486733}" destId="{E9E9D454-CF54-4D81-B20D-6736E5B1554F}" srcOrd="0" destOrd="0" presId="urn:microsoft.com/office/officeart/2005/8/layout/hList1"/>
    <dgm:cxn modelId="{3C366B01-BB32-42B9-8A03-0CF805649E31}" type="presOf" srcId="{88422FB7-EFB4-4993-8F5F-3BA1A509D2E1}" destId="{7BF38E12-0B67-456D-8198-2427AF97E69C}" srcOrd="0" destOrd="2" presId="urn:microsoft.com/office/officeart/2005/8/layout/hList1"/>
    <dgm:cxn modelId="{CC5E2C88-E3F0-4CF5-99F6-4184C81DF233}" srcId="{FB2F4FF0-0B80-4EC5-9AB4-E71316D6988A}" destId="{582CB784-3119-48CF-9571-ABD9BF37C7C7}" srcOrd="0" destOrd="0" parTransId="{F491E898-D1B9-4A80-845A-5EC9890FA8D4}" sibTransId="{5FACB735-E53A-441C-A8AA-AC163B941123}"/>
    <dgm:cxn modelId="{5E822EED-A532-4281-8D41-CF214854D814}" srcId="{563B738B-FE23-4880-8F1C-9BD8A632FAFF}" destId="{FB2F4FF0-0B80-4EC5-9AB4-E71316D6988A}" srcOrd="2" destOrd="0" parTransId="{6CFE3184-69ED-4877-A98F-85D4E314431A}" sibTransId="{3E9FD06B-7ABD-4D96-8FBB-C6710E2A410F}"/>
    <dgm:cxn modelId="{D1CA542A-AD73-4A7B-B8B8-054861E26DE0}" srcId="{646AFEFB-FC30-43CD-ACF8-AD73E0486733}" destId="{41C8E050-4BA3-48E4-909E-78C86617C030}" srcOrd="1" destOrd="0" parTransId="{C91B74C3-58A9-457E-8E9C-137259B41737}" sibTransId="{C7C4A018-88E6-4319-B7C7-FEDF698B5302}"/>
    <dgm:cxn modelId="{23BD375F-3B55-4FF4-A30F-C81B9A2BD3FE}" type="presParOf" srcId="{9D26FBEF-B935-4EC6-836F-BAA4D7D7E206}" destId="{43866726-CED3-4BB5-B2D4-882977CFE30F}" srcOrd="0" destOrd="0" presId="urn:microsoft.com/office/officeart/2005/8/layout/hList1"/>
    <dgm:cxn modelId="{427AC70A-2334-4862-8D72-293020F268FE}" type="presParOf" srcId="{43866726-CED3-4BB5-B2D4-882977CFE30F}" destId="{DB7B74D0-E67D-4896-9BB7-B7A4613898F6}" srcOrd="0" destOrd="0" presId="urn:microsoft.com/office/officeart/2005/8/layout/hList1"/>
    <dgm:cxn modelId="{96DD7C3C-647A-485D-A0F8-FE712529B020}" type="presParOf" srcId="{43866726-CED3-4BB5-B2D4-882977CFE30F}" destId="{7BF38E12-0B67-456D-8198-2427AF97E69C}" srcOrd="1" destOrd="0" presId="urn:microsoft.com/office/officeart/2005/8/layout/hList1"/>
    <dgm:cxn modelId="{CA62B7F0-7D2A-443E-8B6A-A73304DD4D5D}" type="presParOf" srcId="{9D26FBEF-B935-4EC6-836F-BAA4D7D7E206}" destId="{CF7952C6-EB98-4B85-86B0-8AC4C3599858}" srcOrd="1" destOrd="0" presId="urn:microsoft.com/office/officeart/2005/8/layout/hList1"/>
    <dgm:cxn modelId="{EB0A13AA-B532-45EB-A61F-95C6D4C3544F}" type="presParOf" srcId="{9D26FBEF-B935-4EC6-836F-BAA4D7D7E206}" destId="{895E5A96-C20C-4369-B0E2-F691B5BC3CA3}" srcOrd="2" destOrd="0" presId="urn:microsoft.com/office/officeart/2005/8/layout/hList1"/>
    <dgm:cxn modelId="{046C061D-7AB4-41D1-995B-269B54F841A3}" type="presParOf" srcId="{895E5A96-C20C-4369-B0E2-F691B5BC3CA3}" destId="{E9E9D454-CF54-4D81-B20D-6736E5B1554F}" srcOrd="0" destOrd="0" presId="urn:microsoft.com/office/officeart/2005/8/layout/hList1"/>
    <dgm:cxn modelId="{17B979A2-934F-4CEA-BCC5-BCDA55E9C1E5}" type="presParOf" srcId="{895E5A96-C20C-4369-B0E2-F691B5BC3CA3}" destId="{F6252469-D189-4575-B0D8-8D21C47FEEFF}" srcOrd="1" destOrd="0" presId="urn:microsoft.com/office/officeart/2005/8/layout/hList1"/>
    <dgm:cxn modelId="{3C8ECC7B-D61C-4BF0-97EA-27BC30EBA932}" type="presParOf" srcId="{9D26FBEF-B935-4EC6-836F-BAA4D7D7E206}" destId="{45046379-D8E0-487F-87FD-90BA9C38FDCD}" srcOrd="3" destOrd="0" presId="urn:microsoft.com/office/officeart/2005/8/layout/hList1"/>
    <dgm:cxn modelId="{049BE312-A864-49B0-96DB-F0B3C9DDC6EA}" type="presParOf" srcId="{9D26FBEF-B935-4EC6-836F-BAA4D7D7E206}" destId="{F97FDE94-D4DB-4F17-B010-E8E517D28F43}" srcOrd="4" destOrd="0" presId="urn:microsoft.com/office/officeart/2005/8/layout/hList1"/>
    <dgm:cxn modelId="{CCF7F2FC-2D6F-4371-9A35-E475FB8736BE}" type="presParOf" srcId="{F97FDE94-D4DB-4F17-B010-E8E517D28F43}" destId="{89F09D0B-368C-433E-9742-9DB6633C04EB}" srcOrd="0" destOrd="0" presId="urn:microsoft.com/office/officeart/2005/8/layout/hList1"/>
    <dgm:cxn modelId="{8BA5137C-F49D-470F-9BFA-9DCDD6BE6C19}" type="presParOf" srcId="{F97FDE94-D4DB-4F17-B010-E8E517D28F43}" destId="{5E68CBE0-DA5C-42A7-8C4C-646153A594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80F9-6F38-4459-8BC9-85C438D0D44C}">
      <dsp:nvSpPr>
        <dsp:cNvPr id="0" name=""/>
        <dsp:cNvSpPr/>
      </dsp:nvSpPr>
      <dsp:spPr>
        <a:xfrm>
          <a:off x="0" y="1411"/>
          <a:ext cx="4214401" cy="851009"/>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latin typeface="Agency FB" panose="020B0503020202020204" pitchFamily="34" charset="0"/>
            </a:rPr>
            <a:t>01. </a:t>
          </a:r>
          <a:r>
            <a:rPr lang="id-ID" sz="2400" b="0" kern="1200" dirty="0" smtClean="0">
              <a:latin typeface="Agency FB" panose="020B0503020202020204" pitchFamily="34" charset="0"/>
            </a:rPr>
            <a:t>Pengenalan ADSI</a:t>
          </a:r>
          <a:endParaRPr lang="en-US" sz="2400" b="0" kern="1200" dirty="0">
            <a:latin typeface="Agency FB" panose="020B0503020202020204" pitchFamily="34" charset="0"/>
          </a:endParaRPr>
        </a:p>
      </dsp:txBody>
      <dsp:txXfrm>
        <a:off x="41543" y="42954"/>
        <a:ext cx="4131315" cy="767923"/>
      </dsp:txXfrm>
    </dsp:sp>
    <dsp:sp modelId="{2B0E2AB5-C119-4743-96E1-6DE15C2A42E9}">
      <dsp:nvSpPr>
        <dsp:cNvPr id="0" name=""/>
        <dsp:cNvSpPr/>
      </dsp:nvSpPr>
      <dsp:spPr>
        <a:xfrm>
          <a:off x="0" y="861646"/>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2</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Perencanaan Sistem </a:t>
          </a:r>
          <a:endParaRPr lang="en-US" sz="2400" b="0" kern="1200" dirty="0">
            <a:latin typeface="Agency FB" panose="020B0503020202020204" pitchFamily="34" charset="0"/>
          </a:endParaRPr>
        </a:p>
      </dsp:txBody>
      <dsp:txXfrm>
        <a:off x="29134" y="890780"/>
        <a:ext cx="4156133" cy="538546"/>
      </dsp:txXfrm>
    </dsp:sp>
    <dsp:sp modelId="{200BFF42-0813-4AD5-86A5-56FA2CA6504B}">
      <dsp:nvSpPr>
        <dsp:cNvPr id="0" name=""/>
        <dsp:cNvSpPr/>
      </dsp:nvSpPr>
      <dsp:spPr>
        <a:xfrm>
          <a:off x="0" y="1467685"/>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03</a:t>
          </a:r>
          <a:r>
            <a:rPr lang="id-ID" sz="2400" b="0" kern="1200" dirty="0" smtClean="0">
              <a:latin typeface="Agency FB" panose="020B0503020202020204" pitchFamily="34" charset="0"/>
            </a:rPr>
            <a:t>. Analisa Sistem</a:t>
          </a:r>
          <a:endParaRPr lang="en-US" sz="2400" b="0" kern="1200" dirty="0">
            <a:latin typeface="Agency FB" panose="020B0503020202020204" pitchFamily="34" charset="0"/>
          </a:endParaRPr>
        </a:p>
      </dsp:txBody>
      <dsp:txXfrm>
        <a:off x="29134" y="1496819"/>
        <a:ext cx="4156133" cy="538546"/>
      </dsp:txXfrm>
    </dsp:sp>
    <dsp:sp modelId="{EBF2DBB0-09AC-46B7-9297-8EC140618313}">
      <dsp:nvSpPr>
        <dsp:cNvPr id="0" name=""/>
        <dsp:cNvSpPr/>
      </dsp:nvSpPr>
      <dsp:spPr>
        <a:xfrm>
          <a:off x="0" y="2073724"/>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04.</a:t>
          </a:r>
          <a:r>
            <a:rPr lang="en-US" sz="2400" b="1" kern="1200" dirty="0" smtClean="0">
              <a:latin typeface="Agency FB" panose="020B0503020202020204" pitchFamily="34" charset="0"/>
            </a:rPr>
            <a:t> </a:t>
          </a:r>
          <a:r>
            <a:rPr lang="id-ID" sz="2400" b="0" kern="1200" dirty="0" smtClean="0">
              <a:latin typeface="Agency FB" panose="020B0503020202020204" pitchFamily="34" charset="0"/>
            </a:rPr>
            <a:t>Analisa Kebutuhan Informasi</a:t>
          </a:r>
          <a:endParaRPr lang="en-US" sz="2400" b="0" kern="1200" dirty="0">
            <a:latin typeface="Agency FB" panose="020B0503020202020204" pitchFamily="34" charset="0"/>
          </a:endParaRPr>
        </a:p>
      </dsp:txBody>
      <dsp:txXfrm>
        <a:off x="29134" y="2102858"/>
        <a:ext cx="4156133" cy="538546"/>
      </dsp:txXfrm>
    </dsp:sp>
    <dsp:sp modelId="{E6B7A12E-D792-4506-9B2A-818D9EC2E909}">
      <dsp:nvSpPr>
        <dsp:cNvPr id="0" name=""/>
        <dsp:cNvSpPr/>
      </dsp:nvSpPr>
      <dsp:spPr>
        <a:xfrm>
          <a:off x="0" y="2679764"/>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05. </a:t>
          </a:r>
          <a:r>
            <a:rPr lang="id-ID" sz="2400" b="0" kern="1200" dirty="0" smtClean="0">
              <a:latin typeface="Agency FB" panose="020B0503020202020204" pitchFamily="34" charset="0"/>
            </a:rPr>
            <a:t>Analisa dan Perancangan Proses Bisnis</a:t>
          </a:r>
          <a:endParaRPr lang="id-ID" sz="2400" b="0" kern="1200" dirty="0">
            <a:latin typeface="Agency FB" panose="020B0503020202020204" pitchFamily="34" charset="0"/>
          </a:endParaRPr>
        </a:p>
      </dsp:txBody>
      <dsp:txXfrm>
        <a:off x="29134" y="2708898"/>
        <a:ext cx="4156133" cy="538546"/>
      </dsp:txXfrm>
    </dsp:sp>
    <dsp:sp modelId="{9498D6D7-D1DE-4880-A122-141F0CC4C4C8}">
      <dsp:nvSpPr>
        <dsp:cNvPr id="0" name=""/>
        <dsp:cNvSpPr/>
      </dsp:nvSpPr>
      <dsp:spPr>
        <a:xfrm>
          <a:off x="0" y="3285803"/>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06. </a:t>
          </a:r>
          <a:r>
            <a:rPr lang="id-ID" sz="2400" b="0" kern="1200" dirty="0" smtClean="0">
              <a:latin typeface="Agency FB" panose="020B0503020202020204" pitchFamily="34" charset="0"/>
            </a:rPr>
            <a:t>Desain &amp; Rekayasa Ulang Proses Bisnis</a:t>
          </a:r>
          <a:endParaRPr lang="id-ID" sz="2400" b="0" kern="1200" dirty="0">
            <a:latin typeface="Agency FB" panose="020B0503020202020204" pitchFamily="34" charset="0"/>
          </a:endParaRPr>
        </a:p>
      </dsp:txBody>
      <dsp:txXfrm>
        <a:off x="29134" y="3314937"/>
        <a:ext cx="4156133" cy="538546"/>
      </dsp:txXfrm>
    </dsp:sp>
    <dsp:sp modelId="{D27F1C2B-8031-40D9-9358-BFC0F3063FA8}">
      <dsp:nvSpPr>
        <dsp:cNvPr id="0" name=""/>
        <dsp:cNvSpPr/>
      </dsp:nvSpPr>
      <dsp:spPr>
        <a:xfrm>
          <a:off x="0" y="3891842"/>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7</a:t>
          </a:r>
          <a:r>
            <a:rPr lang="en-US" sz="2400" b="1" kern="1200" dirty="0" smtClean="0">
              <a:latin typeface="Agency FB" panose="020B0503020202020204" pitchFamily="34" charset="0"/>
            </a:rPr>
            <a:t>. </a:t>
          </a:r>
          <a:r>
            <a:rPr lang="id-ID" sz="2400" b="0" i="0" kern="1200" dirty="0" smtClean="0">
              <a:latin typeface="Agency FB" panose="020B0503020202020204" pitchFamily="34" charset="0"/>
            </a:rPr>
            <a:t>Perancangan Model Data</a:t>
          </a:r>
          <a:endParaRPr lang="id-ID" sz="2000" b="0" kern="1200" dirty="0">
            <a:latin typeface="Agency FB" panose="020B0503020202020204" pitchFamily="34" charset="0"/>
          </a:endParaRPr>
        </a:p>
      </dsp:txBody>
      <dsp:txXfrm>
        <a:off x="29134" y="3920976"/>
        <a:ext cx="4156133" cy="538546"/>
      </dsp:txXfrm>
    </dsp:sp>
    <dsp:sp modelId="{AD907E54-1AAF-42A9-B5AD-B0BFC7405B10}">
      <dsp:nvSpPr>
        <dsp:cNvPr id="0" name=""/>
        <dsp:cNvSpPr/>
      </dsp:nvSpPr>
      <dsp:spPr>
        <a:xfrm>
          <a:off x="0" y="4497881"/>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8</a:t>
          </a:r>
          <a:r>
            <a:rPr lang="en-US" sz="2400" b="1" kern="1200" dirty="0" smtClean="0">
              <a:latin typeface="Agency FB" panose="020B0503020202020204" pitchFamily="34" charset="0"/>
            </a:rPr>
            <a:t>.</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Perancangan Berorientasi Objek</a:t>
          </a:r>
          <a:endParaRPr lang="id-ID" sz="2000" b="0" kern="1200" dirty="0">
            <a:latin typeface="Agency FB" panose="020B0503020202020204" pitchFamily="34" charset="0"/>
          </a:endParaRPr>
        </a:p>
      </dsp:txBody>
      <dsp:txXfrm>
        <a:off x="29134" y="4527015"/>
        <a:ext cx="4156133" cy="538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68465-018D-415F-9342-5F99EA4F989A}">
      <dsp:nvSpPr>
        <dsp:cNvPr id="0" name=""/>
        <dsp:cNvSpPr/>
      </dsp:nvSpPr>
      <dsp:spPr>
        <a:xfrm>
          <a:off x="0" y="33739"/>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0</a:t>
          </a:r>
          <a:r>
            <a:rPr lang="id-ID" sz="2800" b="1" kern="1200" dirty="0" smtClean="0">
              <a:latin typeface="Agency FB" panose="020B0503020202020204" pitchFamily="34" charset="0"/>
            </a:rPr>
            <a:t>9. </a:t>
          </a:r>
          <a:r>
            <a:rPr lang="id-ID" sz="2800" b="0" kern="1200" dirty="0" smtClean="0">
              <a:latin typeface="Agency FB" panose="020B0503020202020204" pitchFamily="34" charset="0"/>
            </a:rPr>
            <a:t>Perancangan Antarmuka</a:t>
          </a:r>
          <a:endParaRPr lang="id-ID" sz="2800" b="0" kern="1200" dirty="0">
            <a:latin typeface="Agency FB" panose="020B0503020202020204" pitchFamily="34" charset="0"/>
          </a:endParaRPr>
        </a:p>
      </dsp:txBody>
      <dsp:txXfrm>
        <a:off x="52831" y="86570"/>
        <a:ext cx="4108739" cy="976588"/>
      </dsp:txXfrm>
    </dsp:sp>
    <dsp:sp modelId="{D51AC505-0AAE-418D-98DB-B7C8D3B79629}">
      <dsp:nvSpPr>
        <dsp:cNvPr id="0" name=""/>
        <dsp:cNvSpPr/>
      </dsp:nvSpPr>
      <dsp:spPr>
        <a:xfrm>
          <a:off x="0" y="1259989"/>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0" kern="1200" dirty="0" smtClean="0">
              <a:latin typeface="Agency FB" panose="020B0503020202020204" pitchFamily="34" charset="0"/>
            </a:rPr>
            <a:t>10. Manajemen Proyek Sistem Informasi</a:t>
          </a:r>
          <a:endParaRPr lang="id-ID" sz="2800" b="0" kern="1200" dirty="0">
            <a:latin typeface="Agency FB" panose="020B0503020202020204" pitchFamily="34" charset="0"/>
          </a:endParaRPr>
        </a:p>
      </dsp:txBody>
      <dsp:txXfrm>
        <a:off x="52831" y="1312820"/>
        <a:ext cx="4108739" cy="976588"/>
      </dsp:txXfrm>
    </dsp:sp>
    <dsp:sp modelId="{AADA161B-0E44-4493-B862-AA188302F13F}">
      <dsp:nvSpPr>
        <dsp:cNvPr id="0" name=""/>
        <dsp:cNvSpPr/>
      </dsp:nvSpPr>
      <dsp:spPr>
        <a:xfrm>
          <a:off x="0" y="2486240"/>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11. </a:t>
          </a:r>
          <a:r>
            <a:rPr lang="id-ID" sz="2800" kern="1200" dirty="0" smtClean="0">
              <a:latin typeface="Agency FB" panose="020B0503020202020204" pitchFamily="34" charset="0"/>
            </a:rPr>
            <a:t>Pembuatan Prototype Sistem Informasi</a:t>
          </a:r>
          <a:endParaRPr lang="id-ID" sz="2800" b="0" kern="1200" dirty="0">
            <a:latin typeface="Agency FB" panose="020B0503020202020204" pitchFamily="34" charset="0"/>
          </a:endParaRPr>
        </a:p>
      </dsp:txBody>
      <dsp:txXfrm>
        <a:off x="52831" y="2539071"/>
        <a:ext cx="4108739" cy="976588"/>
      </dsp:txXfrm>
    </dsp:sp>
    <dsp:sp modelId="{F4223B3F-7A5F-4B4B-BB64-825656D9084A}">
      <dsp:nvSpPr>
        <dsp:cNvPr id="0" name=""/>
        <dsp:cNvSpPr/>
      </dsp:nvSpPr>
      <dsp:spPr>
        <a:xfrm>
          <a:off x="0" y="3712490"/>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12</a:t>
          </a:r>
          <a:r>
            <a:rPr lang="id-ID" sz="2800" b="1" kern="1200" smtClean="0">
              <a:latin typeface="Agency FB" panose="020B0503020202020204" pitchFamily="34" charset="0"/>
            </a:rPr>
            <a:t>. UAS</a:t>
          </a:r>
          <a:endParaRPr lang="id-ID" sz="2800" b="0" kern="1200" dirty="0">
            <a:latin typeface="Agency FB" panose="020B0503020202020204" pitchFamily="34" charset="0"/>
          </a:endParaRPr>
        </a:p>
      </dsp:txBody>
      <dsp:txXfrm>
        <a:off x="52831" y="3765321"/>
        <a:ext cx="4108739" cy="976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BAD8B-F18F-4285-BEF0-C4DEBFF414A3}">
      <dsp:nvSpPr>
        <dsp:cNvPr id="0" name=""/>
        <dsp:cNvSpPr/>
      </dsp:nvSpPr>
      <dsp:spPr>
        <a:xfrm>
          <a:off x="3291675" y="2047"/>
          <a:ext cx="1736737" cy="1128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Planning</a:t>
          </a:r>
          <a:endParaRPr lang="id-ID" sz="2800" kern="1200" dirty="0"/>
        </a:p>
      </dsp:txBody>
      <dsp:txXfrm>
        <a:off x="3346782" y="57154"/>
        <a:ext cx="1626523" cy="1018665"/>
      </dsp:txXfrm>
    </dsp:sp>
    <dsp:sp modelId="{D6AFAA87-8991-4723-88DC-33AE84705B78}">
      <dsp:nvSpPr>
        <dsp:cNvPr id="0" name=""/>
        <dsp:cNvSpPr/>
      </dsp:nvSpPr>
      <dsp:spPr>
        <a:xfrm>
          <a:off x="2296862" y="566486"/>
          <a:ext cx="3726363" cy="3726363"/>
        </a:xfrm>
        <a:custGeom>
          <a:avLst/>
          <a:gdLst/>
          <a:ahLst/>
          <a:cxnLst/>
          <a:rect l="0" t="0" r="0" b="0"/>
          <a:pathLst>
            <a:path>
              <a:moveTo>
                <a:pt x="2970746" y="364933"/>
              </a:moveTo>
              <a:arcTo wR="1863181" hR="1863181" stAng="18388396" swAng="1631898"/>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0080E3B-C2E8-420A-B657-B4B702847638}">
      <dsp:nvSpPr>
        <dsp:cNvPr id="0" name=""/>
        <dsp:cNvSpPr/>
      </dsp:nvSpPr>
      <dsp:spPr>
        <a:xfrm>
          <a:off x="5154857" y="1865228"/>
          <a:ext cx="1736737" cy="11288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Analysis</a:t>
          </a:r>
          <a:endParaRPr lang="id-ID" sz="2800" kern="1200" dirty="0"/>
        </a:p>
      </dsp:txBody>
      <dsp:txXfrm>
        <a:off x="5209964" y="1920335"/>
        <a:ext cx="1626523" cy="1018665"/>
      </dsp:txXfrm>
    </dsp:sp>
    <dsp:sp modelId="{35BDFEC6-2198-40B8-9BE4-A6F099DD0C7B}">
      <dsp:nvSpPr>
        <dsp:cNvPr id="0" name=""/>
        <dsp:cNvSpPr/>
      </dsp:nvSpPr>
      <dsp:spPr>
        <a:xfrm>
          <a:off x="2296862" y="566486"/>
          <a:ext cx="3726363" cy="3726363"/>
        </a:xfrm>
        <a:custGeom>
          <a:avLst/>
          <a:gdLst/>
          <a:ahLst/>
          <a:cxnLst/>
          <a:rect l="0" t="0" r="0" b="0"/>
          <a:pathLst>
            <a:path>
              <a:moveTo>
                <a:pt x="3533089" y="2689533"/>
              </a:moveTo>
              <a:arcTo wR="1863181" hR="1863181" stAng="1579706" swAng="1631898"/>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1371701-EF0E-43AC-B9F8-4F2D981A3057}">
      <dsp:nvSpPr>
        <dsp:cNvPr id="0" name=""/>
        <dsp:cNvSpPr/>
      </dsp:nvSpPr>
      <dsp:spPr>
        <a:xfrm>
          <a:off x="3291675" y="3728410"/>
          <a:ext cx="1736737" cy="11288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Design</a:t>
          </a:r>
          <a:endParaRPr lang="id-ID" sz="2800" kern="1200" dirty="0"/>
        </a:p>
      </dsp:txBody>
      <dsp:txXfrm>
        <a:off x="3346782" y="3783517"/>
        <a:ext cx="1626523" cy="1018665"/>
      </dsp:txXfrm>
    </dsp:sp>
    <dsp:sp modelId="{0BA3B993-6103-4789-AC08-4C1FCF69AF83}">
      <dsp:nvSpPr>
        <dsp:cNvPr id="0" name=""/>
        <dsp:cNvSpPr/>
      </dsp:nvSpPr>
      <dsp:spPr>
        <a:xfrm>
          <a:off x="2296862" y="566486"/>
          <a:ext cx="3726363" cy="3726363"/>
        </a:xfrm>
        <a:custGeom>
          <a:avLst/>
          <a:gdLst/>
          <a:ahLst/>
          <a:cxnLst/>
          <a:rect l="0" t="0" r="0" b="0"/>
          <a:pathLst>
            <a:path>
              <a:moveTo>
                <a:pt x="755617" y="3361430"/>
              </a:moveTo>
              <a:arcTo wR="1863181" hR="1863181" stAng="7588396" swAng="1631898"/>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58429FA-0361-44E3-BC1A-59E300EAB1F6}">
      <dsp:nvSpPr>
        <dsp:cNvPr id="0" name=""/>
        <dsp:cNvSpPr/>
      </dsp:nvSpPr>
      <dsp:spPr>
        <a:xfrm>
          <a:off x="1428493" y="1865228"/>
          <a:ext cx="1736737" cy="11288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Implementation</a:t>
          </a:r>
          <a:endParaRPr lang="id-ID" sz="2800" kern="1200" dirty="0"/>
        </a:p>
      </dsp:txBody>
      <dsp:txXfrm>
        <a:off x="1483600" y="1920335"/>
        <a:ext cx="1626523" cy="1018665"/>
      </dsp:txXfrm>
    </dsp:sp>
    <dsp:sp modelId="{6D66D8A6-2E51-4BA3-B48C-AC7F06670589}">
      <dsp:nvSpPr>
        <dsp:cNvPr id="0" name=""/>
        <dsp:cNvSpPr/>
      </dsp:nvSpPr>
      <dsp:spPr>
        <a:xfrm>
          <a:off x="2296862" y="566486"/>
          <a:ext cx="3726363" cy="3726363"/>
        </a:xfrm>
        <a:custGeom>
          <a:avLst/>
          <a:gdLst/>
          <a:ahLst/>
          <a:cxnLst/>
          <a:rect l="0" t="0" r="0" b="0"/>
          <a:pathLst>
            <a:path>
              <a:moveTo>
                <a:pt x="193274" y="1036830"/>
              </a:moveTo>
              <a:arcTo wR="1863181" hR="1863181" stAng="12379706" swAng="163189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B74D0-E67D-4896-9BB7-B7A4613898F6}">
      <dsp:nvSpPr>
        <dsp:cNvPr id="0" name=""/>
        <dsp:cNvSpPr/>
      </dsp:nvSpPr>
      <dsp:spPr>
        <a:xfrm>
          <a:off x="2600" y="495263"/>
          <a:ext cx="2535026" cy="101401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dirty="0" smtClean="0"/>
            <a:t>1. Simply </a:t>
          </a:r>
          <a:r>
            <a:rPr lang="id-ID" sz="2200" b="1" kern="1200" dirty="0" smtClean="0"/>
            <a:t>M</a:t>
          </a:r>
          <a:r>
            <a:rPr lang="en-US" sz="2200" b="1" kern="1200" dirty="0" err="1" smtClean="0"/>
            <a:t>ethod</a:t>
          </a:r>
          <a:endParaRPr lang="id-ID" sz="2200" b="1" kern="1200" dirty="0" smtClean="0"/>
        </a:p>
        <a:p>
          <a:pPr lvl="0" algn="ctr" defTabSz="977900">
            <a:lnSpc>
              <a:spcPct val="90000"/>
            </a:lnSpc>
            <a:spcBef>
              <a:spcPct val="0"/>
            </a:spcBef>
            <a:spcAft>
              <a:spcPct val="35000"/>
            </a:spcAft>
          </a:pPr>
          <a:r>
            <a:rPr lang="id-ID" sz="1600" kern="1200" dirty="0" smtClean="0"/>
            <a:t>(Industry </a:t>
          </a:r>
          <a:r>
            <a:rPr lang="en-US" sz="1600" kern="1200" dirty="0" err="1" smtClean="0"/>
            <a:t>Std</a:t>
          </a:r>
          <a:r>
            <a:rPr lang="en-US" sz="1600" kern="1200" dirty="0" smtClean="0"/>
            <a:t> </a:t>
          </a:r>
          <a:r>
            <a:rPr lang="id-ID" sz="1600" kern="1200" dirty="0" err="1" smtClean="0"/>
            <a:t>Percentages</a:t>
          </a:r>
          <a:r>
            <a:rPr lang="id-ID" sz="1600" kern="1200" dirty="0" smtClean="0"/>
            <a:t>)</a:t>
          </a:r>
          <a:r>
            <a:rPr lang="en-US" sz="1600" kern="1200" dirty="0" smtClean="0"/>
            <a:t> </a:t>
          </a:r>
          <a:endParaRPr lang="id-ID" sz="1600" kern="1200" dirty="0"/>
        </a:p>
      </dsp:txBody>
      <dsp:txXfrm>
        <a:off x="2600" y="495263"/>
        <a:ext cx="2535026" cy="1014010"/>
      </dsp:txXfrm>
    </dsp:sp>
    <dsp:sp modelId="{7BF38E12-0B67-456D-8198-2427AF97E69C}">
      <dsp:nvSpPr>
        <dsp:cNvPr id="0" name=""/>
        <dsp:cNvSpPr/>
      </dsp:nvSpPr>
      <dsp:spPr>
        <a:xfrm>
          <a:off x="2600" y="1509273"/>
          <a:ext cx="2535026" cy="285480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 the time spent for planning</a:t>
          </a:r>
          <a:r>
            <a:rPr lang="id-ID" sz="1600" kern="1200" dirty="0" smtClean="0"/>
            <a:t> (waktu perencanaan)</a:t>
          </a:r>
          <a:endParaRPr lang="id-ID" sz="1600" kern="1200" dirty="0"/>
        </a:p>
        <a:p>
          <a:pPr marL="171450" lvl="1" indent="-171450" algn="l" defTabSz="711200">
            <a:lnSpc>
              <a:spcPct val="90000"/>
            </a:lnSpc>
            <a:spcBef>
              <a:spcPct val="0"/>
            </a:spcBef>
            <a:spcAft>
              <a:spcPct val="15000"/>
            </a:spcAft>
            <a:buChar char="••"/>
          </a:pPr>
          <a:r>
            <a:rPr lang="en-US" sz="1600" kern="1200" dirty="0" smtClean="0"/>
            <a:t>Along with industry standard percentages</a:t>
          </a:r>
          <a:r>
            <a:rPr lang="id-ID" sz="1600" kern="1200" dirty="0" smtClean="0"/>
            <a:t> (presentase standart industri)</a:t>
          </a:r>
          <a:endParaRPr lang="id-ID" sz="1600" kern="1200" dirty="0"/>
        </a:p>
        <a:p>
          <a:pPr marL="171450" lvl="1" indent="-171450" algn="l" defTabSz="711200">
            <a:lnSpc>
              <a:spcPct val="90000"/>
            </a:lnSpc>
            <a:spcBef>
              <a:spcPct val="0"/>
            </a:spcBef>
            <a:spcAft>
              <a:spcPct val="15000"/>
            </a:spcAft>
            <a:buChar char="••"/>
          </a:pPr>
          <a:r>
            <a:rPr lang="en-US" sz="1600" kern="1200" dirty="0" smtClean="0"/>
            <a:t>Estimate the overall time for the project</a:t>
          </a:r>
          <a:r>
            <a:rPr lang="id-ID" sz="1600" kern="1200" dirty="0" smtClean="0"/>
            <a:t> (perkiraan keseluruhan waktu proyek)</a:t>
          </a:r>
          <a:endParaRPr lang="id-ID" sz="1600" kern="1200" dirty="0"/>
        </a:p>
      </dsp:txBody>
      <dsp:txXfrm>
        <a:off x="2600" y="1509273"/>
        <a:ext cx="2535026" cy="2854800"/>
      </dsp:txXfrm>
    </dsp:sp>
    <dsp:sp modelId="{E9E9D454-CF54-4D81-B20D-6736E5B1554F}">
      <dsp:nvSpPr>
        <dsp:cNvPr id="0" name=""/>
        <dsp:cNvSpPr/>
      </dsp:nvSpPr>
      <dsp:spPr>
        <a:xfrm>
          <a:off x="2892530" y="495263"/>
          <a:ext cx="2535026" cy="1014010"/>
        </a:xfrm>
        <a:prstGeom prst="rect">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w="6350" cap="flat" cmpd="sng" algn="ctr">
          <a:solidFill>
            <a:schemeClr val="accent4">
              <a:hueOff val="5197846"/>
              <a:satOff val="-23984"/>
              <a:lumOff val="88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2. </a:t>
          </a:r>
          <a:r>
            <a:rPr lang="id-ID" sz="2400" b="1" kern="1200" dirty="0" err="1" smtClean="0"/>
            <a:t>Function</a:t>
          </a:r>
          <a:r>
            <a:rPr lang="id-ID" sz="2400" b="1" kern="1200" dirty="0" smtClean="0"/>
            <a:t> Point</a:t>
          </a:r>
        </a:p>
        <a:p>
          <a:pPr lvl="0" algn="ctr" defTabSz="1066800">
            <a:lnSpc>
              <a:spcPct val="90000"/>
            </a:lnSpc>
            <a:spcBef>
              <a:spcPct val="0"/>
            </a:spcBef>
            <a:spcAft>
              <a:spcPct val="35000"/>
            </a:spcAft>
          </a:pPr>
          <a:r>
            <a:rPr lang="en-US" sz="1800" kern="1200" dirty="0" smtClean="0"/>
            <a:t>(Allen Albrecht, 1979)</a:t>
          </a:r>
          <a:endParaRPr lang="id-ID" sz="1800" kern="1200" dirty="0"/>
        </a:p>
      </dsp:txBody>
      <dsp:txXfrm>
        <a:off x="2892530" y="495263"/>
        <a:ext cx="2535026" cy="1014010"/>
      </dsp:txXfrm>
    </dsp:sp>
    <dsp:sp modelId="{F6252469-D189-4575-B0D8-8D21C47FEEFF}">
      <dsp:nvSpPr>
        <dsp:cNvPr id="0" name=""/>
        <dsp:cNvSpPr/>
      </dsp:nvSpPr>
      <dsp:spPr>
        <a:xfrm>
          <a:off x="2892530" y="1509273"/>
          <a:ext cx="2535026" cy="2854800"/>
        </a:xfrm>
        <a:prstGeom prst="rect">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Estimate System Size (Function Point)</a:t>
          </a:r>
          <a:endParaRPr lang="id-ID" sz="1600" kern="1200" dirty="0"/>
        </a:p>
        <a:p>
          <a:pPr marL="171450" lvl="1" indent="-171450" algn="l" defTabSz="711200">
            <a:lnSpc>
              <a:spcPct val="90000"/>
            </a:lnSpc>
            <a:spcBef>
              <a:spcPct val="0"/>
            </a:spcBef>
            <a:spcAft>
              <a:spcPct val="15000"/>
            </a:spcAft>
            <a:buChar char="••"/>
          </a:pPr>
          <a:r>
            <a:rPr lang="id-ID" sz="1600" kern="1200" dirty="0" err="1" smtClean="0"/>
            <a:t>Estimate</a:t>
          </a:r>
          <a:r>
            <a:rPr lang="id-ID" sz="1600" kern="1200" dirty="0" smtClean="0"/>
            <a:t> </a:t>
          </a:r>
          <a:r>
            <a:rPr lang="id-ID" sz="1600" kern="1200" dirty="0" err="1" smtClean="0"/>
            <a:t>Effort</a:t>
          </a:r>
          <a:r>
            <a:rPr lang="id-ID" sz="1600" kern="1200" dirty="0" smtClean="0"/>
            <a:t> </a:t>
          </a:r>
          <a:r>
            <a:rPr lang="id-ID" sz="1600" kern="1200" dirty="0" err="1" smtClean="0"/>
            <a:t>Required</a:t>
          </a:r>
          <a:r>
            <a:rPr lang="id-ID" sz="1600" kern="1200" dirty="0" smtClean="0"/>
            <a:t> (</a:t>
          </a:r>
          <a:r>
            <a:rPr lang="id-ID" sz="1600" kern="1200" dirty="0" err="1" smtClean="0"/>
            <a:t>Person-Month</a:t>
          </a:r>
          <a:r>
            <a:rPr lang="id-ID" sz="1600" kern="1200" dirty="0" smtClean="0"/>
            <a:t>)</a:t>
          </a:r>
          <a:endParaRPr lang="id-ID" sz="1600" kern="1200" dirty="0"/>
        </a:p>
        <a:p>
          <a:pPr marL="171450" lvl="1" indent="-171450" algn="l" defTabSz="711200">
            <a:lnSpc>
              <a:spcPct val="90000"/>
            </a:lnSpc>
            <a:spcBef>
              <a:spcPct val="0"/>
            </a:spcBef>
            <a:spcAft>
              <a:spcPct val="15000"/>
            </a:spcAft>
            <a:buChar char="••"/>
          </a:pPr>
          <a:r>
            <a:rPr lang="id-ID" sz="1600" kern="1200" dirty="0" err="1" smtClean="0"/>
            <a:t>Estimate</a:t>
          </a:r>
          <a:r>
            <a:rPr lang="id-ID" sz="1600" kern="1200" dirty="0" smtClean="0"/>
            <a:t> Time </a:t>
          </a:r>
          <a:r>
            <a:rPr lang="id-ID" sz="1600" kern="1200" dirty="0" err="1" smtClean="0"/>
            <a:t>Required</a:t>
          </a:r>
          <a:r>
            <a:rPr lang="id-ID" sz="1600" kern="1200" dirty="0" smtClean="0"/>
            <a:t> (</a:t>
          </a:r>
          <a:r>
            <a:rPr lang="id-ID" sz="1600" kern="1200" dirty="0" err="1" smtClean="0"/>
            <a:t>Month</a:t>
          </a:r>
          <a:r>
            <a:rPr lang="id-ID" sz="1600" kern="1200" dirty="0" smtClean="0"/>
            <a:t>)</a:t>
          </a:r>
          <a:endParaRPr lang="id-ID" sz="1600" kern="1200" dirty="0"/>
        </a:p>
      </dsp:txBody>
      <dsp:txXfrm>
        <a:off x="2892530" y="1509273"/>
        <a:ext cx="2535026" cy="2854800"/>
      </dsp:txXfrm>
    </dsp:sp>
    <dsp:sp modelId="{89F09D0B-368C-433E-9742-9DB6633C04EB}">
      <dsp:nvSpPr>
        <dsp:cNvPr id="0" name=""/>
        <dsp:cNvSpPr/>
      </dsp:nvSpPr>
      <dsp:spPr>
        <a:xfrm>
          <a:off x="5782461" y="495263"/>
          <a:ext cx="2535026" cy="1014010"/>
        </a:xfrm>
        <a:prstGeom prst="rect">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w="6350" cap="flat" cmpd="sng" algn="ctr">
          <a:solidFill>
            <a:schemeClr val="accent4">
              <a:hueOff val="10395692"/>
              <a:satOff val="-47968"/>
              <a:lumOff val="1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smtClean="0"/>
            <a:t>3. </a:t>
          </a:r>
          <a:r>
            <a:rPr lang="id-ID" sz="2400" b="1" kern="1200" dirty="0" err="1" smtClean="0"/>
            <a:t>Use</a:t>
          </a:r>
          <a:r>
            <a:rPr lang="id-ID" sz="2400" b="1" kern="1200" dirty="0" smtClean="0"/>
            <a:t> Case Point</a:t>
          </a:r>
        </a:p>
        <a:p>
          <a:pPr lvl="0" algn="ctr" defTabSz="1066800">
            <a:lnSpc>
              <a:spcPct val="90000"/>
            </a:lnSpc>
            <a:spcBef>
              <a:spcPct val="0"/>
            </a:spcBef>
            <a:spcAft>
              <a:spcPct val="35000"/>
            </a:spcAft>
          </a:pPr>
          <a:r>
            <a:rPr lang="en-US" sz="1800" kern="1200" dirty="0" smtClean="0"/>
            <a:t>(Gustav </a:t>
          </a:r>
          <a:r>
            <a:rPr lang="en-US" sz="1800" kern="1200" dirty="0" err="1" smtClean="0"/>
            <a:t>Karner</a:t>
          </a:r>
          <a:r>
            <a:rPr lang="en-US" sz="1800" kern="1200" dirty="0" smtClean="0"/>
            <a:t>, 1993)</a:t>
          </a:r>
          <a:endParaRPr lang="id-ID" sz="1800" kern="1200" dirty="0"/>
        </a:p>
      </dsp:txBody>
      <dsp:txXfrm>
        <a:off x="5782461" y="495263"/>
        <a:ext cx="2535026" cy="1014010"/>
      </dsp:txXfrm>
    </dsp:sp>
    <dsp:sp modelId="{5E68CBE0-DA5C-42A7-8C4C-646153A59407}">
      <dsp:nvSpPr>
        <dsp:cNvPr id="0" name=""/>
        <dsp:cNvSpPr/>
      </dsp:nvSpPr>
      <dsp:spPr>
        <a:xfrm>
          <a:off x="5782461" y="1509273"/>
          <a:ext cx="2535026" cy="2854800"/>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smtClean="0"/>
            <a:t>Estimate System Size (Use Case Points)</a:t>
          </a:r>
          <a:endParaRPr lang="id-ID" sz="1600" kern="1200" dirty="0"/>
        </a:p>
        <a:p>
          <a:pPr marL="171450" lvl="1" indent="-171450" algn="l" defTabSz="711200">
            <a:lnSpc>
              <a:spcPct val="90000"/>
            </a:lnSpc>
            <a:spcBef>
              <a:spcPct val="0"/>
            </a:spcBef>
            <a:spcAft>
              <a:spcPct val="15000"/>
            </a:spcAft>
            <a:buChar char="••"/>
          </a:pPr>
          <a:r>
            <a:rPr lang="id-ID" sz="1600" kern="1200" smtClean="0"/>
            <a:t>Estimate Effort Required (Person-Month)</a:t>
          </a:r>
          <a:endParaRPr lang="id-ID" sz="1600" kern="1200" dirty="0"/>
        </a:p>
        <a:p>
          <a:pPr marL="171450" lvl="1" indent="-171450" algn="l" defTabSz="711200">
            <a:lnSpc>
              <a:spcPct val="90000"/>
            </a:lnSpc>
            <a:spcBef>
              <a:spcPct val="0"/>
            </a:spcBef>
            <a:spcAft>
              <a:spcPct val="15000"/>
            </a:spcAft>
            <a:buChar char="••"/>
          </a:pPr>
          <a:r>
            <a:rPr lang="id-ID" sz="1600" kern="1200" smtClean="0"/>
            <a:t>Estimate Time Required (</a:t>
          </a:r>
          <a:r>
            <a:rPr lang="en-US" sz="1600" kern="1200" smtClean="0"/>
            <a:t>Month</a:t>
          </a:r>
          <a:r>
            <a:rPr lang="id-ID" sz="1600" kern="1200" smtClean="0"/>
            <a:t>)</a:t>
          </a:r>
          <a:endParaRPr lang="id-ID" sz="1600" kern="1200" dirty="0"/>
        </a:p>
      </dsp:txBody>
      <dsp:txXfrm>
        <a:off x="5782461" y="1509273"/>
        <a:ext cx="253502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4/25/2019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25/04/2019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A65D8476-FCE8-499E-870D-4DC8B6087267}" type="slidenum">
              <a:rPr lang="id-ID" smtClean="0"/>
              <a:t>8</a:t>
            </a:fld>
            <a:endParaRPr lang="id-ID"/>
          </a:p>
        </p:txBody>
      </p:sp>
    </p:spTree>
    <p:extLst>
      <p:ext uri="{BB962C8B-B14F-4D97-AF65-F5344CB8AC3E}">
        <p14:creationId xmlns:p14="http://schemas.microsoft.com/office/powerpoint/2010/main" val="347558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Date Placeholder 4"/>
          <p:cNvSpPr>
            <a:spLocks noGrp="1"/>
          </p:cNvSpPr>
          <p:nvPr>
            <p:ph type="dt" idx="11"/>
          </p:nvPr>
        </p:nvSpPr>
        <p:spPr/>
        <p:txBody>
          <a:bodyPr/>
          <a:lstStyle/>
          <a:p>
            <a:pPr>
              <a:defRPr/>
            </a:pPr>
            <a:r>
              <a:rPr lang="en-US" altLang="ja-JP" smtClean="0"/>
              <a:t>Software Engineering: An Overview</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42</a:t>
            </a:fld>
            <a:endParaRPr lang="en-US" altLang="ja-JP"/>
          </a:p>
        </p:txBody>
      </p:sp>
    </p:spTree>
    <p:extLst>
      <p:ext uri="{BB962C8B-B14F-4D97-AF65-F5344CB8AC3E}">
        <p14:creationId xmlns:p14="http://schemas.microsoft.com/office/powerpoint/2010/main" val="1659888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a16="http://schemas.microsoft.com/office/drawing/2014/main" xmlns=""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a16="http://schemas.microsoft.com/office/drawing/2014/main" xmlns=""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a16="http://schemas.microsoft.com/office/drawing/2014/main" xmlns=""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xmlns=""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a16="http://schemas.microsoft.com/office/drawing/2014/main" xmlns=""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a16="http://schemas.microsoft.com/office/drawing/2014/main" xmlns=""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a16="http://schemas.microsoft.com/office/drawing/2014/main" xmlns=""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a16="http://schemas.microsoft.com/office/drawing/2014/main" xmlns=""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xmlns=""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a16="http://schemas.microsoft.com/office/drawing/2014/main" xmlns=""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a16="http://schemas.microsoft.com/office/drawing/2014/main" xmlns=""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0" name="squares"/>
          <p:cNvGrpSpPr/>
          <p:nvPr userDrawn="1"/>
        </p:nvGrpSpPr>
        <p:grpSpPr>
          <a:xfrm>
            <a:off x="1" y="485461"/>
            <a:ext cx="628650" cy="524183"/>
            <a:chOff x="0" y="452558"/>
            <a:chExt cx="914400" cy="524182"/>
          </a:xfrm>
        </p:grpSpPr>
        <p:sp>
          <p:nvSpPr>
            <p:cNvPr id="11" name="Rounded Rectangle 10"/>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2" name="Rounded Rectangle 11"/>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 Same Side Corner Rectangle 12"/>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27675108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42414" y="365125"/>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692563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1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oleObject" Target="../embeddings/oleObject3.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7.wmf"/><Relationship Id="rId4" Type="http://schemas.openxmlformats.org/officeDocument/2006/relationships/oleObject" Target="../embeddings/oleObject4.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slide" Target="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35.wmf"/><Relationship Id="rId5" Type="http://schemas.openxmlformats.org/officeDocument/2006/relationships/oleObject" Target="../embeddings/oleObject6.bin"/><Relationship Id="rId4" Type="http://schemas.openxmlformats.org/officeDocument/2006/relationships/image" Target="../media/image34.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37.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740109"/>
            <a:ext cx="7886700" cy="1655762"/>
          </a:xfrm>
        </p:spPr>
        <p:txBody>
          <a:bodyPr/>
          <a:lstStyle/>
          <a:p>
            <a:pPr>
              <a:lnSpc>
                <a:spcPct val="80000"/>
              </a:lnSpc>
              <a:spcBef>
                <a:spcPts val="0"/>
              </a:spcBef>
            </a:pPr>
            <a:r>
              <a:rPr lang="id-ID" sz="3200" dirty="0" smtClean="0"/>
              <a:t>Doni Abdul Fatah</a:t>
            </a:r>
          </a:p>
          <a:p>
            <a:pPr>
              <a:lnSpc>
                <a:spcPct val="80000"/>
              </a:lnSpc>
              <a:spcBef>
                <a:spcPts val="0"/>
              </a:spcBef>
            </a:pPr>
            <a:r>
              <a:rPr lang="id-ID" sz="3200" dirty="0" smtClean="0">
                <a:solidFill>
                  <a:schemeClr val="bg2">
                    <a:lumMod val="50000"/>
                  </a:schemeClr>
                </a:solidFill>
              </a:rPr>
              <a:t>github.com/doniaft</a:t>
            </a:r>
            <a:endParaRPr lang="id-ID" sz="3200" dirty="0" smtClean="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731236"/>
            <a:ext cx="8966200" cy="1396785"/>
          </a:xfrm>
        </p:spPr>
        <p:txBody>
          <a:bodyPr>
            <a:normAutofit fontScale="90000"/>
          </a:bodyPr>
          <a:lstStyle/>
          <a:p>
            <a:r>
              <a:rPr lang="id-ID" sz="4300" dirty="0" smtClean="0">
                <a:solidFill>
                  <a:schemeClr val="tx1">
                    <a:lumMod val="50000"/>
                    <a:lumOff val="50000"/>
                  </a:schemeClr>
                </a:solidFill>
              </a:rPr>
              <a:t>ANALISA &amp; DESAIN SISTEM INFORMASI</a:t>
            </a:r>
            <a:r>
              <a:rPr lang="en-US" sz="5900" dirty="0">
                <a:solidFill>
                  <a:prstClr val="black"/>
                </a:solidFill>
              </a:rPr>
              <a:t/>
            </a:r>
            <a:br>
              <a:rPr lang="en-US" sz="5900" dirty="0">
                <a:solidFill>
                  <a:prstClr val="black"/>
                </a:solidFill>
              </a:rPr>
            </a:br>
            <a:r>
              <a:rPr lang="id-ID" sz="5900" dirty="0" smtClean="0">
                <a:solidFill>
                  <a:prstClr val="black"/>
                </a:solidFill>
              </a:rPr>
              <a:t/>
            </a:r>
            <a:br>
              <a:rPr lang="id-ID" sz="5900" dirty="0" smtClean="0">
                <a:solidFill>
                  <a:prstClr val="black"/>
                </a:solidFill>
              </a:rPr>
            </a:br>
            <a:r>
              <a:rPr lang="id-ID" sz="3600" dirty="0" smtClean="0">
                <a:solidFill>
                  <a:srgbClr val="0070C0"/>
                </a:solidFill>
              </a:rPr>
              <a:t>02. </a:t>
            </a:r>
            <a:r>
              <a:rPr lang="id-ID" sz="3600" dirty="0">
                <a:solidFill>
                  <a:srgbClr val="0070C0"/>
                </a:solidFill>
              </a:rPr>
              <a:t>Perencanaan Sistem </a:t>
            </a:r>
            <a:r>
              <a:rPr lang="id-ID" sz="3600" dirty="0" smtClean="0">
                <a:solidFill>
                  <a:srgbClr val="0070C0"/>
                </a:solidFill>
              </a:rPr>
              <a:t/>
            </a:r>
            <a:br>
              <a:rPr lang="id-ID" sz="3600" dirty="0" smtClean="0">
                <a:solidFill>
                  <a:srgbClr val="0070C0"/>
                </a:solidFill>
              </a:rPr>
            </a:br>
            <a:r>
              <a:rPr lang="id-ID" sz="3600" dirty="0" smtClean="0">
                <a:solidFill>
                  <a:srgbClr val="0070C0"/>
                </a:solidFill>
              </a:rPr>
              <a:t>03. </a:t>
            </a:r>
            <a:r>
              <a:rPr lang="id-ID" sz="3600" dirty="0">
                <a:solidFill>
                  <a:srgbClr val="0070C0"/>
                </a:solidFill>
              </a:rPr>
              <a:t>Analisa </a:t>
            </a:r>
            <a:r>
              <a:rPr lang="id-ID" sz="3600" dirty="0" smtClean="0">
                <a:solidFill>
                  <a:srgbClr val="0070C0"/>
                </a:solidFill>
              </a:rPr>
              <a:t>Sistem</a:t>
            </a:r>
            <a:br>
              <a:rPr lang="id-ID" sz="3600" dirty="0" smtClean="0">
                <a:solidFill>
                  <a:srgbClr val="0070C0"/>
                </a:solidFill>
              </a:rPr>
            </a:br>
            <a:r>
              <a:rPr lang="id-ID" sz="3600" dirty="0" smtClean="0">
                <a:solidFill>
                  <a:srgbClr val="0070C0"/>
                </a:solidFill>
              </a:rPr>
              <a:t>04. </a:t>
            </a:r>
            <a:r>
              <a:rPr lang="id-ID" sz="3600" dirty="0">
                <a:solidFill>
                  <a:srgbClr val="0070C0"/>
                </a:solidFill>
              </a:rPr>
              <a:t>Analisa Kebutuhan Informasi</a:t>
            </a:r>
            <a:br>
              <a:rPr lang="id-ID" sz="3600" dirty="0">
                <a:solidFill>
                  <a:srgbClr val="0070C0"/>
                </a:solidFill>
              </a:rPr>
            </a:br>
            <a:r>
              <a:rPr lang="id-ID" sz="3600" dirty="0">
                <a:solidFill>
                  <a:srgbClr val="0070C0"/>
                </a:solidFill>
              </a:rPr>
              <a:t>05. Analisa dan Perancangan Proses </a:t>
            </a:r>
            <a:r>
              <a:rPr lang="id-ID" sz="3600" dirty="0" smtClean="0">
                <a:solidFill>
                  <a:srgbClr val="0070C0"/>
                </a:solidFill>
              </a:rPr>
              <a:t>Bisnis</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defRPr/>
            </a:pPr>
            <a:r>
              <a:rPr lang="en-US" dirty="0"/>
              <a:t>Why (need</a:t>
            </a:r>
            <a:r>
              <a:rPr lang="en-US" dirty="0" smtClean="0"/>
              <a:t>)</a:t>
            </a:r>
            <a:r>
              <a:rPr lang="id-ID" dirty="0" smtClean="0"/>
              <a:t> ?</a:t>
            </a:r>
            <a:endParaRPr lang="en-US" dirty="0"/>
          </a:p>
        </p:txBody>
      </p:sp>
      <p:sp>
        <p:nvSpPr>
          <p:cNvPr id="4099" name="Rectangle 3"/>
          <p:cNvSpPr>
            <a:spLocks noGrp="1" noChangeArrowheads="1"/>
          </p:cNvSpPr>
          <p:nvPr>
            <p:ph idx="1"/>
          </p:nvPr>
        </p:nvSpPr>
        <p:spPr/>
        <p:txBody>
          <a:bodyPr>
            <a:normAutofit/>
          </a:bodyPr>
          <a:lstStyle/>
          <a:p>
            <a:pPr marL="425196" indent="-342900">
              <a:lnSpc>
                <a:spcPct val="110000"/>
              </a:lnSpc>
              <a:defRPr/>
            </a:pPr>
            <a:r>
              <a:rPr lang="en-US" sz="2400" b="1" dirty="0" err="1"/>
              <a:t>Adanya</a:t>
            </a:r>
            <a:r>
              <a:rPr lang="en-US" sz="2400" b="1" dirty="0"/>
              <a:t> </a:t>
            </a:r>
            <a:r>
              <a:rPr lang="en-US" sz="2400" b="1" dirty="0" err="1" smtClean="0"/>
              <a:t>permasalahan</a:t>
            </a:r>
            <a:r>
              <a:rPr lang="id-ID" sz="2400" b="1" dirty="0" smtClean="0"/>
              <a:t> </a:t>
            </a:r>
            <a:r>
              <a:rPr lang="en-US" sz="2400" dirty="0" err="1" smtClean="0"/>
              <a:t>permasalahan</a:t>
            </a:r>
            <a:r>
              <a:rPr lang="en-US" sz="2400" dirty="0" smtClean="0"/>
              <a:t> </a:t>
            </a:r>
            <a:r>
              <a:rPr lang="en-US" sz="2400" dirty="0"/>
              <a:t>yang </a:t>
            </a:r>
            <a:r>
              <a:rPr lang="en-US" sz="2400" b="1" dirty="0" err="1"/>
              <a:t>timbul</a:t>
            </a:r>
            <a:r>
              <a:rPr lang="en-US" sz="2400" b="1" dirty="0"/>
              <a:t> di </a:t>
            </a:r>
            <a:r>
              <a:rPr lang="en-US" sz="2400" b="1" dirty="0" err="1"/>
              <a:t>sistem</a:t>
            </a:r>
            <a:r>
              <a:rPr lang="en-US" sz="2400" b="1" dirty="0"/>
              <a:t> </a:t>
            </a:r>
            <a:r>
              <a:rPr lang="en-US" sz="2400" dirty="0"/>
              <a:t>yang </a:t>
            </a:r>
            <a:r>
              <a:rPr lang="en-US" sz="2400" b="1" dirty="0"/>
              <a:t>lama</a:t>
            </a:r>
            <a:r>
              <a:rPr lang="en-US" sz="2400" dirty="0"/>
              <a:t>, </a:t>
            </a:r>
            <a:r>
              <a:rPr lang="en-US" sz="2400" dirty="0" err="1"/>
              <a:t>permasalahan</a:t>
            </a:r>
            <a:r>
              <a:rPr lang="en-US" sz="2400" dirty="0"/>
              <a:t> yang </a:t>
            </a:r>
            <a:r>
              <a:rPr lang="en-US" sz="2400" dirty="0" err="1"/>
              <a:t>timbul</a:t>
            </a:r>
            <a:r>
              <a:rPr lang="en-US" sz="2400" dirty="0"/>
              <a:t> </a:t>
            </a:r>
            <a:r>
              <a:rPr lang="en-US" sz="2400" dirty="0" err="1"/>
              <a:t>dapat</a:t>
            </a:r>
            <a:r>
              <a:rPr lang="en-US" sz="2400" dirty="0"/>
              <a:t> </a:t>
            </a:r>
            <a:r>
              <a:rPr lang="en-US" sz="2400" dirty="0" err="1"/>
              <a:t>berupa</a:t>
            </a:r>
            <a:r>
              <a:rPr lang="en-US" sz="2400" dirty="0"/>
              <a:t> : </a:t>
            </a:r>
          </a:p>
          <a:p>
            <a:pPr marL="580655" lvl="1" indent="-342900">
              <a:lnSpc>
                <a:spcPct val="110000"/>
              </a:lnSpc>
              <a:spcBef>
                <a:spcPts val="243"/>
              </a:spcBef>
              <a:buFont typeface="Wingdings" panose="05000000000000000000" pitchFamily="2" charset="2"/>
              <a:buChar char="§"/>
              <a:defRPr/>
            </a:pPr>
            <a:r>
              <a:rPr lang="en-US" sz="2100" b="1" dirty="0" err="1"/>
              <a:t>Ketidakberesan</a:t>
            </a:r>
            <a:r>
              <a:rPr lang="en-US" sz="2100" dirty="0"/>
              <a:t> </a:t>
            </a:r>
          </a:p>
          <a:p>
            <a:pPr marL="644652" lvl="2">
              <a:lnSpc>
                <a:spcPct val="110000"/>
              </a:lnSpc>
              <a:buFont typeface="Wingdings 2"/>
              <a:buChar char=""/>
              <a:defRPr/>
            </a:pPr>
            <a:r>
              <a:rPr lang="en-US" sz="1800" b="1" dirty="0" err="1"/>
              <a:t>Kecurangan</a:t>
            </a:r>
            <a:r>
              <a:rPr lang="id-ID" sz="1800" b="1" dirty="0"/>
              <a:t>-</a:t>
            </a:r>
            <a:r>
              <a:rPr lang="en-US" sz="1800" b="1" dirty="0" err="1"/>
              <a:t>kecurangan</a:t>
            </a:r>
            <a:r>
              <a:rPr lang="en-US" sz="1800" b="1" dirty="0"/>
              <a:t> </a:t>
            </a:r>
            <a:r>
              <a:rPr lang="en-US" sz="1800" b="1" dirty="0" err="1"/>
              <a:t>disengaja</a:t>
            </a:r>
            <a:r>
              <a:rPr lang="en-US" sz="1800" b="1" dirty="0"/>
              <a:t> </a:t>
            </a:r>
            <a:r>
              <a:rPr lang="en-US" sz="1800" dirty="0"/>
              <a:t>yang </a:t>
            </a:r>
            <a:r>
              <a:rPr lang="en-US" sz="1800" dirty="0" err="1"/>
              <a:t>menyebabkan</a:t>
            </a:r>
            <a:r>
              <a:rPr lang="en-US" sz="1800" dirty="0"/>
              <a:t> </a:t>
            </a:r>
            <a:r>
              <a:rPr lang="en-US" sz="1800" dirty="0" err="1"/>
              <a:t>tidak</a:t>
            </a:r>
            <a:r>
              <a:rPr lang="en-US" sz="1800" dirty="0"/>
              <a:t> </a:t>
            </a:r>
            <a:r>
              <a:rPr lang="en-US" sz="1800" dirty="0" err="1"/>
              <a:t>amannya</a:t>
            </a:r>
            <a:r>
              <a:rPr lang="en-US" sz="1800" dirty="0"/>
              <a:t> </a:t>
            </a:r>
            <a:r>
              <a:rPr lang="en-US" sz="1800" dirty="0" err="1"/>
              <a:t>harta</a:t>
            </a:r>
            <a:r>
              <a:rPr lang="en-US" sz="1800" dirty="0"/>
              <a:t> </a:t>
            </a:r>
            <a:r>
              <a:rPr lang="en-US" sz="1800" dirty="0" err="1"/>
              <a:t>kekayaan</a:t>
            </a:r>
            <a:r>
              <a:rPr lang="en-US" sz="1800" dirty="0"/>
              <a:t> </a:t>
            </a:r>
            <a:r>
              <a:rPr lang="en-US" sz="1800" dirty="0" err="1"/>
              <a:t>perusahaan</a:t>
            </a:r>
            <a:r>
              <a:rPr lang="en-US" sz="1800" dirty="0"/>
              <a:t> </a:t>
            </a:r>
            <a:r>
              <a:rPr lang="en-US" sz="1800" dirty="0" err="1"/>
              <a:t>dan</a:t>
            </a:r>
            <a:r>
              <a:rPr lang="en-US" sz="1800" dirty="0"/>
              <a:t> </a:t>
            </a:r>
            <a:r>
              <a:rPr lang="en-US" sz="1800" dirty="0" err="1"/>
              <a:t>kebenaran</a:t>
            </a:r>
            <a:r>
              <a:rPr lang="en-US" sz="1800" dirty="0"/>
              <a:t> </a:t>
            </a:r>
            <a:r>
              <a:rPr lang="en-US" sz="1800" dirty="0" err="1"/>
              <a:t>dari</a:t>
            </a:r>
            <a:r>
              <a:rPr lang="en-US" sz="1800" dirty="0"/>
              <a:t> data </a:t>
            </a:r>
            <a:r>
              <a:rPr lang="en-US" sz="1800" dirty="0" err="1"/>
              <a:t>menjadi</a:t>
            </a:r>
            <a:r>
              <a:rPr lang="en-US" sz="1800" dirty="0"/>
              <a:t> </a:t>
            </a:r>
            <a:r>
              <a:rPr lang="en-US" sz="1800" dirty="0" err="1"/>
              <a:t>kurang</a:t>
            </a:r>
            <a:r>
              <a:rPr lang="en-US" sz="1800" dirty="0"/>
              <a:t> </a:t>
            </a:r>
            <a:r>
              <a:rPr lang="en-US" sz="1800" dirty="0" err="1"/>
              <a:t>terjamin</a:t>
            </a:r>
            <a:r>
              <a:rPr lang="en-US" sz="1800" dirty="0"/>
              <a:t>. </a:t>
            </a:r>
          </a:p>
          <a:p>
            <a:pPr marL="644652" lvl="2">
              <a:lnSpc>
                <a:spcPct val="110000"/>
              </a:lnSpc>
              <a:buFont typeface="Wingdings 2"/>
              <a:buChar char=""/>
              <a:defRPr/>
            </a:pPr>
            <a:r>
              <a:rPr lang="en-US" sz="1800" b="1" dirty="0" err="1" smtClean="0"/>
              <a:t>Kesalahan</a:t>
            </a:r>
            <a:r>
              <a:rPr lang="id-ID" sz="1800" b="1" dirty="0" smtClean="0"/>
              <a:t> </a:t>
            </a:r>
            <a:r>
              <a:rPr lang="en-US" sz="1800" b="1" dirty="0" err="1" smtClean="0"/>
              <a:t>kesalahan</a:t>
            </a:r>
            <a:r>
              <a:rPr lang="en-US" sz="1800" b="1" dirty="0" smtClean="0"/>
              <a:t> </a:t>
            </a:r>
            <a:r>
              <a:rPr lang="en-US" sz="1800" b="1" dirty="0"/>
              <a:t>yang </a:t>
            </a:r>
            <a:r>
              <a:rPr lang="en-US" sz="1800" b="1" dirty="0" err="1"/>
              <a:t>tidak</a:t>
            </a:r>
            <a:r>
              <a:rPr lang="en-US" sz="1800" b="1" dirty="0"/>
              <a:t> </a:t>
            </a:r>
            <a:r>
              <a:rPr lang="en-US" sz="1800" b="1" dirty="0" err="1" smtClean="0"/>
              <a:t>disengaja</a:t>
            </a:r>
            <a:r>
              <a:rPr lang="id-ID" sz="1800" b="1" dirty="0" smtClean="0"/>
              <a:t> </a:t>
            </a:r>
            <a:r>
              <a:rPr lang="en-US" sz="1800" dirty="0" smtClean="0"/>
              <a:t>yang </a:t>
            </a:r>
            <a:r>
              <a:rPr lang="en-US" sz="1800" dirty="0" err="1"/>
              <a:t>juga</a:t>
            </a:r>
            <a:r>
              <a:rPr lang="en-US" sz="1800" dirty="0"/>
              <a:t> </a:t>
            </a:r>
            <a:r>
              <a:rPr lang="en-US" sz="1800" dirty="0" err="1"/>
              <a:t>dapat</a:t>
            </a:r>
            <a:r>
              <a:rPr lang="en-US" sz="1800" dirty="0"/>
              <a:t> </a:t>
            </a:r>
            <a:r>
              <a:rPr lang="en-US" sz="1800" dirty="0" err="1"/>
              <a:t>menyebabkan</a:t>
            </a:r>
            <a:r>
              <a:rPr lang="en-US" sz="1800" dirty="0"/>
              <a:t> </a:t>
            </a:r>
            <a:r>
              <a:rPr lang="en-US" sz="1800" dirty="0" err="1"/>
              <a:t>kebenaran</a:t>
            </a:r>
            <a:r>
              <a:rPr lang="en-US" sz="1800" dirty="0"/>
              <a:t> data </a:t>
            </a:r>
            <a:r>
              <a:rPr lang="en-US" sz="1800" dirty="0" err="1"/>
              <a:t>kurang</a:t>
            </a:r>
            <a:r>
              <a:rPr lang="en-US" sz="1800" dirty="0"/>
              <a:t> </a:t>
            </a:r>
            <a:r>
              <a:rPr lang="en-US" sz="1800" dirty="0" err="1"/>
              <a:t>terjamin</a:t>
            </a:r>
            <a:r>
              <a:rPr lang="en-US" sz="1800" dirty="0"/>
              <a:t>. </a:t>
            </a:r>
          </a:p>
          <a:p>
            <a:pPr marL="644652" lvl="2">
              <a:lnSpc>
                <a:spcPct val="110000"/>
              </a:lnSpc>
              <a:buFont typeface="Wingdings 2"/>
              <a:buChar char=""/>
              <a:defRPr/>
            </a:pPr>
            <a:r>
              <a:rPr lang="en-US" sz="1800" b="1" dirty="0" err="1"/>
              <a:t>Tidak</a:t>
            </a:r>
            <a:r>
              <a:rPr lang="en-US" sz="1800" b="1" dirty="0"/>
              <a:t> </a:t>
            </a:r>
            <a:r>
              <a:rPr lang="en-US" sz="1800" b="1" dirty="0" err="1"/>
              <a:t>efisiennya</a:t>
            </a:r>
            <a:r>
              <a:rPr lang="en-US" sz="1800" b="1" dirty="0"/>
              <a:t> </a:t>
            </a:r>
            <a:r>
              <a:rPr lang="en-US" sz="1800" b="1" dirty="0" err="1"/>
              <a:t>operasi</a:t>
            </a:r>
            <a:r>
              <a:rPr lang="en-US" sz="1800" dirty="0"/>
              <a:t>. </a:t>
            </a:r>
          </a:p>
          <a:p>
            <a:pPr marL="644652" lvl="2">
              <a:lnSpc>
                <a:spcPct val="110000"/>
              </a:lnSpc>
              <a:buFont typeface="Wingdings 2"/>
              <a:buChar char=""/>
              <a:defRPr/>
            </a:pPr>
            <a:r>
              <a:rPr lang="en-US" sz="1800" b="1" dirty="0" err="1"/>
              <a:t>Tidak</a:t>
            </a:r>
            <a:r>
              <a:rPr lang="en-US" sz="1800" b="1" dirty="0"/>
              <a:t> </a:t>
            </a:r>
            <a:r>
              <a:rPr lang="en-US" sz="1800" b="1" dirty="0" err="1"/>
              <a:t>ditaatinya</a:t>
            </a:r>
            <a:r>
              <a:rPr lang="en-US" sz="1800" b="1" dirty="0"/>
              <a:t> </a:t>
            </a:r>
            <a:r>
              <a:rPr lang="en-US" sz="1800" b="1" dirty="0" err="1"/>
              <a:t>kebijaksanaan</a:t>
            </a:r>
            <a:r>
              <a:rPr lang="en-US" sz="1800" b="1" dirty="0"/>
              <a:t> </a:t>
            </a:r>
            <a:r>
              <a:rPr lang="en-US" sz="1800" dirty="0" err="1"/>
              <a:t>manajemen</a:t>
            </a:r>
            <a:r>
              <a:rPr lang="en-US" sz="1800" dirty="0"/>
              <a:t> yang </a:t>
            </a:r>
            <a:r>
              <a:rPr lang="en-US" sz="1800" dirty="0" err="1"/>
              <a:t>telah</a:t>
            </a:r>
            <a:r>
              <a:rPr lang="en-US" sz="1800" dirty="0"/>
              <a:t> </a:t>
            </a:r>
            <a:r>
              <a:rPr lang="en-US" sz="1800" dirty="0" err="1"/>
              <a:t>ditetapkan</a:t>
            </a:r>
            <a:r>
              <a:rPr lang="en-US" sz="1800" dirty="0"/>
              <a:t>. </a:t>
            </a:r>
          </a:p>
          <a:p>
            <a:pPr marL="580655" lvl="1" indent="-342900">
              <a:lnSpc>
                <a:spcPct val="110000"/>
              </a:lnSpc>
              <a:spcBef>
                <a:spcPts val="243"/>
              </a:spcBef>
              <a:buFont typeface="Wingdings" panose="05000000000000000000" pitchFamily="2" charset="2"/>
              <a:buChar char="§"/>
              <a:defRPr/>
            </a:pPr>
            <a:r>
              <a:rPr lang="en-US" sz="2100" dirty="0" err="1"/>
              <a:t>Pertumbuhan</a:t>
            </a:r>
            <a:r>
              <a:rPr lang="en-US" sz="2100" dirty="0"/>
              <a:t> </a:t>
            </a:r>
            <a:r>
              <a:rPr lang="en-US" sz="2100" dirty="0" err="1"/>
              <a:t>organisasi</a:t>
            </a:r>
            <a:r>
              <a:rPr lang="en-US" sz="2100" dirty="0"/>
              <a:t> </a:t>
            </a:r>
            <a:r>
              <a:rPr lang="en-US" sz="2100" dirty="0" err="1"/>
              <a:t>diantaranya</a:t>
            </a:r>
            <a:r>
              <a:rPr lang="en-US" sz="2100" dirty="0"/>
              <a:t> </a:t>
            </a:r>
            <a:r>
              <a:rPr lang="en-US" sz="2100" dirty="0" err="1"/>
              <a:t>adalah</a:t>
            </a:r>
            <a:r>
              <a:rPr lang="en-US" sz="2100" dirty="0"/>
              <a:t> </a:t>
            </a:r>
            <a:r>
              <a:rPr lang="en-US" sz="2100" b="1" dirty="0" err="1"/>
              <a:t>kebutuhan</a:t>
            </a:r>
            <a:r>
              <a:rPr lang="en-US" sz="2100" b="1" dirty="0"/>
              <a:t> </a:t>
            </a:r>
            <a:r>
              <a:rPr lang="en-US" sz="2100" b="1" dirty="0" err="1"/>
              <a:t>informasi</a:t>
            </a:r>
            <a:r>
              <a:rPr lang="en-US" sz="2100" b="1" dirty="0"/>
              <a:t> yang </a:t>
            </a:r>
            <a:r>
              <a:rPr lang="en-US" sz="2100" b="1" dirty="0" err="1"/>
              <a:t>semakin</a:t>
            </a:r>
            <a:r>
              <a:rPr lang="en-US" sz="2100" b="1" dirty="0"/>
              <a:t> </a:t>
            </a:r>
            <a:r>
              <a:rPr lang="en-US" sz="2100" b="1" dirty="0" err="1"/>
              <a:t>luas</a:t>
            </a:r>
            <a:r>
              <a:rPr lang="en-US" sz="2100" b="1" dirty="0"/>
              <a:t>, volume </a:t>
            </a:r>
            <a:r>
              <a:rPr lang="en-US" sz="2100" b="1" dirty="0" err="1"/>
              <a:t>pengolahan</a:t>
            </a:r>
            <a:r>
              <a:rPr lang="en-US" sz="2100" b="1" dirty="0"/>
              <a:t> data </a:t>
            </a:r>
            <a:r>
              <a:rPr lang="en-US" sz="2100" b="1" dirty="0" err="1"/>
              <a:t>semakin</a:t>
            </a:r>
            <a:r>
              <a:rPr lang="en-US" sz="2100" b="1" dirty="0"/>
              <a:t> </a:t>
            </a:r>
            <a:r>
              <a:rPr lang="en-US" sz="2100" b="1" dirty="0" err="1"/>
              <a:t>meningkat</a:t>
            </a:r>
            <a:r>
              <a:rPr lang="en-US" sz="2100" b="1" dirty="0"/>
              <a:t>, </a:t>
            </a:r>
            <a:r>
              <a:rPr lang="en-US" sz="2100" b="1" dirty="0" err="1"/>
              <a:t>perubahan</a:t>
            </a:r>
            <a:r>
              <a:rPr lang="en-US" sz="2100" b="1" dirty="0"/>
              <a:t> </a:t>
            </a:r>
            <a:r>
              <a:rPr lang="en-US" sz="2100" b="1" dirty="0" err="1"/>
              <a:t>prinsip</a:t>
            </a:r>
            <a:r>
              <a:rPr lang="en-US" sz="2100" b="1" dirty="0"/>
              <a:t> </a:t>
            </a:r>
            <a:r>
              <a:rPr lang="en-US" sz="2100" b="1" dirty="0" err="1"/>
              <a:t>akuntansi</a:t>
            </a:r>
            <a:r>
              <a:rPr lang="en-US" sz="2100" b="1" dirty="0"/>
              <a:t> yang </a:t>
            </a:r>
            <a:r>
              <a:rPr lang="en-US" sz="2100" b="1" dirty="0" err="1"/>
              <a:t>baru</a:t>
            </a:r>
            <a:r>
              <a:rPr lang="en-US" sz="2100" b="1" dirty="0"/>
              <a:t>. </a:t>
            </a:r>
          </a:p>
        </p:txBody>
      </p:sp>
    </p:spTree>
    <p:extLst>
      <p:ext uri="{BB962C8B-B14F-4D97-AF65-F5344CB8AC3E}">
        <p14:creationId xmlns:p14="http://schemas.microsoft.com/office/powerpoint/2010/main" val="377768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Function </a:t>
            </a:r>
            <a:r>
              <a:rPr lang="id-ID" b="1" dirty="0" smtClean="0"/>
              <a:t>Point</a:t>
            </a:r>
            <a:endParaRPr lang="id-ID" b="1" dirty="0"/>
          </a:p>
        </p:txBody>
      </p:sp>
      <p:sp>
        <p:nvSpPr>
          <p:cNvPr id="6" name="Content Placeholder 5"/>
          <p:cNvSpPr>
            <a:spLocks noGrp="1"/>
          </p:cNvSpPr>
          <p:nvPr>
            <p:ph idx="1"/>
          </p:nvPr>
        </p:nvSpPr>
        <p:spPr/>
        <p:txBody>
          <a:bodyPr>
            <a:normAutofit lnSpcReduction="10000"/>
          </a:bodyPr>
          <a:lstStyle/>
          <a:p>
            <a:pPr algn="just"/>
            <a:r>
              <a:rPr lang="id-ID" dirty="0" smtClean="0"/>
              <a:t>Untuk </a:t>
            </a:r>
            <a:r>
              <a:rPr lang="id-ID" b="1" dirty="0" smtClean="0"/>
              <a:t>mengukur </a:t>
            </a:r>
            <a:r>
              <a:rPr lang="id-ID" b="1" dirty="0"/>
              <a:t>fungsionalitas </a:t>
            </a:r>
            <a:r>
              <a:rPr lang="id-ID" dirty="0"/>
              <a:t>yang dimiliki oleh </a:t>
            </a:r>
            <a:r>
              <a:rPr lang="id-ID" b="1" dirty="0"/>
              <a:t>sebuah sistem perangkat lunak</a:t>
            </a:r>
            <a:r>
              <a:rPr lang="id-ID" dirty="0"/>
              <a:t>. </a:t>
            </a:r>
            <a:endParaRPr lang="id-ID" dirty="0" smtClean="0"/>
          </a:p>
          <a:p>
            <a:pPr algn="just" fontAlgn="base"/>
            <a:r>
              <a:rPr lang="id-ID" b="1" dirty="0"/>
              <a:t>Memperkirakan biaya </a:t>
            </a:r>
            <a:r>
              <a:rPr lang="id-ID" dirty="0"/>
              <a:t>atau </a:t>
            </a:r>
            <a:r>
              <a:rPr lang="id-ID" b="1" dirty="0"/>
              <a:t>usaha</a:t>
            </a:r>
            <a:r>
              <a:rPr lang="id-ID" dirty="0"/>
              <a:t> yang diperlukan dalam </a:t>
            </a:r>
            <a:r>
              <a:rPr lang="id-ID" b="1" dirty="0"/>
              <a:t>tahap perancangan, </a:t>
            </a:r>
            <a:r>
              <a:rPr lang="id-ID" b="1" i="1" dirty="0"/>
              <a:t>coding</a:t>
            </a:r>
            <a:r>
              <a:rPr lang="id-ID" dirty="0"/>
              <a:t>, maupun </a:t>
            </a:r>
            <a:r>
              <a:rPr lang="id-ID" b="1" dirty="0"/>
              <a:t>pengujian.</a:t>
            </a:r>
          </a:p>
          <a:p>
            <a:pPr algn="just" fontAlgn="base"/>
            <a:r>
              <a:rPr lang="id-ID" b="1" dirty="0"/>
              <a:t>Memperkirakan</a:t>
            </a:r>
            <a:r>
              <a:rPr lang="id-ID" dirty="0"/>
              <a:t> </a:t>
            </a:r>
            <a:r>
              <a:rPr lang="id-ID" b="1" dirty="0"/>
              <a:t>jumlah error </a:t>
            </a:r>
            <a:r>
              <a:rPr lang="id-ID" dirty="0"/>
              <a:t>yang ditemui pada </a:t>
            </a:r>
            <a:r>
              <a:rPr lang="id-ID" b="1" dirty="0"/>
              <a:t>saat pengujian</a:t>
            </a:r>
          </a:p>
          <a:p>
            <a:pPr algn="just" fontAlgn="base"/>
            <a:r>
              <a:rPr lang="id-ID" b="1" dirty="0"/>
              <a:t>Memperkirakan jumlah komponen </a:t>
            </a:r>
            <a:r>
              <a:rPr lang="id-ID" dirty="0"/>
              <a:t>atau </a:t>
            </a:r>
            <a:r>
              <a:rPr lang="id-ID" b="1" dirty="0"/>
              <a:t>sumber baris</a:t>
            </a:r>
            <a:r>
              <a:rPr lang="id-ID" dirty="0"/>
              <a:t> pada </a:t>
            </a:r>
            <a:r>
              <a:rPr lang="id-ID" b="1" dirty="0"/>
              <a:t>tahap </a:t>
            </a:r>
            <a:r>
              <a:rPr lang="id-ID" b="1" dirty="0" smtClean="0"/>
              <a:t>implementasi</a:t>
            </a:r>
          </a:p>
          <a:p>
            <a:pPr algn="just" fontAlgn="base"/>
            <a:r>
              <a:rPr lang="id-ID" dirty="0" smtClean="0"/>
              <a:t>Intinya : </a:t>
            </a:r>
            <a:r>
              <a:rPr lang="sv-SE" b="1" dirty="0" smtClean="0"/>
              <a:t>Menghitung</a:t>
            </a:r>
            <a:r>
              <a:rPr lang="sv-SE" dirty="0" smtClean="0"/>
              <a:t> berapa </a:t>
            </a:r>
            <a:r>
              <a:rPr lang="sv-SE" b="1" dirty="0"/>
              <a:t>screen input</a:t>
            </a:r>
            <a:r>
              <a:rPr lang="sv-SE" dirty="0"/>
              <a:t>, </a:t>
            </a:r>
            <a:r>
              <a:rPr lang="sv-SE" b="1" dirty="0"/>
              <a:t>screen output</a:t>
            </a:r>
            <a:r>
              <a:rPr lang="sv-SE" dirty="0"/>
              <a:t>, </a:t>
            </a:r>
            <a:r>
              <a:rPr lang="sv-SE" b="1" dirty="0"/>
              <a:t>jumlah tabel database</a:t>
            </a:r>
            <a:r>
              <a:rPr lang="sv-SE" dirty="0"/>
              <a:t>, dan </a:t>
            </a:r>
            <a:r>
              <a:rPr lang="sv-SE" b="1" dirty="0"/>
              <a:t>interaksi</a:t>
            </a:r>
            <a:r>
              <a:rPr lang="sv-SE" dirty="0"/>
              <a:t>nya dengan </a:t>
            </a:r>
            <a:r>
              <a:rPr lang="sv-SE" b="1" dirty="0"/>
              <a:t>aplikasi lain</a:t>
            </a:r>
            <a:r>
              <a:rPr lang="sv-SE" dirty="0"/>
              <a:t>.</a:t>
            </a:r>
            <a:endParaRPr lang="id-ID" dirty="0" smtClean="0"/>
          </a:p>
          <a:p>
            <a:pPr algn="just"/>
            <a:endParaRPr lang="id-ID" dirty="0"/>
          </a:p>
        </p:txBody>
      </p:sp>
    </p:spTree>
    <p:extLst>
      <p:ext uri="{BB962C8B-B14F-4D97-AF65-F5344CB8AC3E}">
        <p14:creationId xmlns:p14="http://schemas.microsoft.com/office/powerpoint/2010/main" val="3771135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Effort</a:t>
            </a:r>
          </a:p>
        </p:txBody>
      </p:sp>
      <p:sp>
        <p:nvSpPr>
          <p:cNvPr id="3" name="Content Placeholder 2"/>
          <p:cNvSpPr>
            <a:spLocks noGrp="1"/>
          </p:cNvSpPr>
          <p:nvPr>
            <p:ph idx="1"/>
          </p:nvPr>
        </p:nvSpPr>
        <p:spPr/>
        <p:txBody>
          <a:bodyPr/>
          <a:lstStyle/>
          <a:p>
            <a:pPr algn="just"/>
            <a:r>
              <a:rPr lang="id-ID" b="1" dirty="0" smtClean="0"/>
              <a:t>Kerja </a:t>
            </a:r>
            <a:r>
              <a:rPr lang="id-ID" b="1" dirty="0"/>
              <a:t>real </a:t>
            </a:r>
            <a:r>
              <a:rPr lang="id-ID" dirty="0"/>
              <a:t>yang kita </a:t>
            </a:r>
            <a:r>
              <a:rPr lang="id-ID" b="1" dirty="0"/>
              <a:t>lakukan</a:t>
            </a:r>
            <a:r>
              <a:rPr lang="id-ID" dirty="0"/>
              <a:t> dalam </a:t>
            </a:r>
            <a:r>
              <a:rPr lang="id-ID" b="1" dirty="0"/>
              <a:t>menyelesaikan project. </a:t>
            </a:r>
            <a:endParaRPr lang="id-ID" b="1" dirty="0" smtClean="0"/>
          </a:p>
          <a:p>
            <a:pPr algn="just"/>
            <a:r>
              <a:rPr lang="id-ID" b="1" dirty="0" smtClean="0"/>
              <a:t>Satuannya</a:t>
            </a:r>
            <a:r>
              <a:rPr lang="id-ID" dirty="0" smtClean="0"/>
              <a:t> </a:t>
            </a:r>
            <a:r>
              <a:rPr lang="id-ID" dirty="0"/>
              <a:t>adalah </a:t>
            </a:r>
            <a:r>
              <a:rPr lang="id-ID" b="1" dirty="0"/>
              <a:t>mandays</a:t>
            </a:r>
            <a:r>
              <a:rPr lang="id-ID" dirty="0"/>
              <a:t> atau </a:t>
            </a:r>
            <a:r>
              <a:rPr lang="id-ID" b="1" dirty="0"/>
              <a:t>manhour</a:t>
            </a:r>
            <a:r>
              <a:rPr lang="id-ID" dirty="0"/>
              <a:t>. </a:t>
            </a:r>
            <a:endParaRPr lang="id-ID" dirty="0" smtClean="0"/>
          </a:p>
          <a:p>
            <a:pPr algn="just"/>
            <a:r>
              <a:rPr lang="id-ID" b="1" dirty="0" smtClean="0"/>
              <a:t>Misalnya</a:t>
            </a:r>
            <a:r>
              <a:rPr lang="id-ID" dirty="0" smtClean="0"/>
              <a:t> </a:t>
            </a:r>
            <a:r>
              <a:rPr lang="id-ID" dirty="0"/>
              <a:t>suatu </a:t>
            </a:r>
            <a:r>
              <a:rPr lang="id-ID" b="1" dirty="0"/>
              <a:t>aplikasi diestimasi </a:t>
            </a:r>
            <a:r>
              <a:rPr lang="id-ID" dirty="0"/>
              <a:t>membutuhkan </a:t>
            </a:r>
            <a:r>
              <a:rPr lang="id-ID" b="1" dirty="0"/>
              <a:t>effort 10 mandays</a:t>
            </a:r>
            <a:r>
              <a:rPr lang="id-ID" dirty="0"/>
              <a:t>. </a:t>
            </a:r>
            <a:endParaRPr lang="id-ID" dirty="0" smtClean="0"/>
          </a:p>
          <a:p>
            <a:pPr lvl="1" algn="just">
              <a:buFont typeface="Wingdings" panose="05000000000000000000" pitchFamily="2" charset="2"/>
              <a:buChar char="§"/>
            </a:pPr>
            <a:r>
              <a:rPr lang="id-ID" b="1" dirty="0" smtClean="0"/>
              <a:t>Artinya </a:t>
            </a:r>
            <a:r>
              <a:rPr lang="id-ID" b="1" dirty="0"/>
              <a:t>aplikasi</a:t>
            </a:r>
            <a:r>
              <a:rPr lang="id-ID" dirty="0"/>
              <a:t> ini </a:t>
            </a:r>
            <a:r>
              <a:rPr lang="id-ID" b="1" dirty="0"/>
              <a:t>akan selesai </a:t>
            </a:r>
            <a:r>
              <a:rPr lang="id-ID" dirty="0"/>
              <a:t>bila </a:t>
            </a:r>
            <a:r>
              <a:rPr lang="id-ID" b="1" dirty="0"/>
              <a:t>dikerjakan 1 orang </a:t>
            </a:r>
            <a:r>
              <a:rPr lang="id-ID" dirty="0"/>
              <a:t>selama </a:t>
            </a:r>
            <a:r>
              <a:rPr lang="id-ID" b="1" dirty="0"/>
              <a:t>10 hari terus menerus</a:t>
            </a:r>
            <a:r>
              <a:rPr lang="id-ID" dirty="0"/>
              <a:t>. Atau </a:t>
            </a:r>
            <a:r>
              <a:rPr lang="id-ID" b="1" dirty="0"/>
              <a:t>5 hari</a:t>
            </a:r>
            <a:r>
              <a:rPr lang="id-ID" dirty="0"/>
              <a:t> bila </a:t>
            </a:r>
            <a:r>
              <a:rPr lang="id-ID" b="1" dirty="0"/>
              <a:t>ada 2 pekerja. </a:t>
            </a:r>
            <a:endParaRPr lang="id-ID" b="1" dirty="0" smtClean="0"/>
          </a:p>
          <a:p>
            <a:pPr algn="just"/>
            <a:r>
              <a:rPr lang="id-ID" b="1" dirty="0" smtClean="0">
                <a:solidFill>
                  <a:srgbClr val="FF0000"/>
                </a:solidFill>
              </a:rPr>
              <a:t>Effort</a:t>
            </a:r>
            <a:r>
              <a:rPr lang="id-ID" b="1" dirty="0" smtClean="0"/>
              <a:t> </a:t>
            </a:r>
            <a:r>
              <a:rPr lang="id-ID" dirty="0"/>
              <a:t>tidak </a:t>
            </a:r>
            <a:r>
              <a:rPr lang="id-ID" b="1" dirty="0">
                <a:solidFill>
                  <a:srgbClr val="FF0000"/>
                </a:solidFill>
              </a:rPr>
              <a:t>mempertimbangkan libur ataupun cuti</a:t>
            </a:r>
            <a:r>
              <a:rPr lang="id-ID" dirty="0"/>
              <a:t>.</a:t>
            </a:r>
          </a:p>
        </p:txBody>
      </p:sp>
    </p:spTree>
    <p:extLst>
      <p:ext uri="{BB962C8B-B14F-4D97-AF65-F5344CB8AC3E}">
        <p14:creationId xmlns:p14="http://schemas.microsoft.com/office/powerpoint/2010/main" val="22607186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id-ID" dirty="0" smtClean="0"/>
              <a:t>Function Point Approach</a:t>
            </a:r>
            <a:endParaRPr lang="en-US" dirty="0" smtClean="0">
              <a:solidFill>
                <a:srgbClr val="C00000"/>
              </a:solidFill>
            </a:endParaRP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pic>
        <p:nvPicPr>
          <p:cNvPr id="40965" name="Picture 3" descr="!03-04W-"/>
          <p:cNvPicPr>
            <a:picLocks noChangeAspect="1" noChangeArrowheads="1"/>
          </p:cNvPicPr>
          <p:nvPr/>
        </p:nvPicPr>
        <p:blipFill>
          <a:blip r:embed="rId2" cstate="print"/>
          <a:srcRect/>
          <a:stretch>
            <a:fillRect/>
          </a:stretch>
        </p:blipFill>
        <p:spPr bwMode="auto">
          <a:xfrm>
            <a:off x="2469320" y="1219200"/>
            <a:ext cx="3886200" cy="4847230"/>
          </a:xfrm>
          <a:prstGeom prst="rect">
            <a:avLst/>
          </a:prstGeom>
          <a:noFill/>
          <a:ln w="9525">
            <a:noFill/>
            <a:miter lim="800000"/>
            <a:headEnd/>
            <a:tailEnd/>
          </a:ln>
        </p:spPr>
      </p:pic>
      <p:sp>
        <p:nvSpPr>
          <p:cNvPr id="4" name="TextBox 3"/>
          <p:cNvSpPr txBox="1"/>
          <p:nvPr/>
        </p:nvSpPr>
        <p:spPr>
          <a:xfrm>
            <a:off x="3085230" y="6205210"/>
            <a:ext cx="2654380" cy="400110"/>
          </a:xfrm>
          <a:prstGeom prst="rect">
            <a:avLst/>
          </a:prstGeom>
          <a:noFill/>
        </p:spPr>
        <p:txBody>
          <a:bodyPr wrap="none" rtlCol="0">
            <a:spAutoFit/>
          </a:bodyPr>
          <a:lstStyle/>
          <a:p>
            <a:r>
              <a:rPr lang="en-US" sz="2000" i="1" dirty="0" smtClean="0">
                <a:effectLst/>
              </a:rPr>
              <a:t>(Allen Albrecht, 1979)</a:t>
            </a:r>
            <a:endParaRPr lang="en-US" sz="2000" i="1" dirty="0">
              <a:effectLst/>
            </a:endParaRPr>
          </a:p>
        </p:txBody>
      </p:sp>
    </p:spTree>
    <p:extLst>
      <p:ext uri="{BB962C8B-B14F-4D97-AF65-F5344CB8AC3E}">
        <p14:creationId xmlns:p14="http://schemas.microsoft.com/office/powerpoint/2010/main" val="2945502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normAutofit fontScale="77500" lnSpcReduction="20000"/>
          </a:bodyPr>
          <a:lstStyle/>
          <a:p>
            <a:pPr algn="just"/>
            <a:r>
              <a:rPr lang="id-ID" b="1" dirty="0"/>
              <a:t>Tipe </a:t>
            </a:r>
            <a:r>
              <a:rPr lang="id-ID" b="1" dirty="0" smtClean="0"/>
              <a:t>Input (EI)</a:t>
            </a:r>
            <a:r>
              <a:rPr lang="id-ID" dirty="0" smtClean="0"/>
              <a:t>, </a:t>
            </a:r>
            <a:r>
              <a:rPr lang="id-ID" dirty="0"/>
              <a:t>Berkaitan dengan </a:t>
            </a:r>
            <a:r>
              <a:rPr lang="id-ID" b="1" dirty="0"/>
              <a:t>interface</a:t>
            </a:r>
            <a:r>
              <a:rPr lang="id-ID" dirty="0"/>
              <a:t> yang lakukan </a:t>
            </a:r>
            <a:r>
              <a:rPr lang="id-ID" b="1" dirty="0"/>
              <a:t>pengguna/user</a:t>
            </a:r>
            <a:r>
              <a:rPr lang="id-ID" dirty="0"/>
              <a:t> dalam </a:t>
            </a:r>
            <a:r>
              <a:rPr lang="id-ID" b="1" dirty="0"/>
              <a:t>memasukan data pada aplikasi</a:t>
            </a:r>
            <a:r>
              <a:rPr lang="id-ID" dirty="0"/>
              <a:t>.</a:t>
            </a:r>
          </a:p>
          <a:p>
            <a:pPr algn="just"/>
            <a:r>
              <a:rPr lang="id-ID" b="1" dirty="0"/>
              <a:t>Tipe </a:t>
            </a:r>
            <a:r>
              <a:rPr lang="id-ID" b="1" dirty="0" smtClean="0"/>
              <a:t>Output (EO)</a:t>
            </a:r>
            <a:r>
              <a:rPr lang="id-ID" dirty="0" smtClean="0"/>
              <a:t>, </a:t>
            </a:r>
            <a:r>
              <a:rPr lang="id-ID" dirty="0"/>
              <a:t>Berkaitan dengan </a:t>
            </a:r>
            <a:r>
              <a:rPr lang="id-ID" b="1" dirty="0"/>
              <a:t>output</a:t>
            </a:r>
            <a:r>
              <a:rPr lang="id-ID" dirty="0"/>
              <a:t> yang </a:t>
            </a:r>
            <a:r>
              <a:rPr lang="id-ID" b="1" dirty="0"/>
              <a:t>dihasilkan aplikasi </a:t>
            </a:r>
            <a:r>
              <a:rPr lang="id-ID" dirty="0"/>
              <a:t>untuk </a:t>
            </a:r>
            <a:r>
              <a:rPr lang="id-ID" b="1" dirty="0"/>
              <a:t>pengguna/user</a:t>
            </a:r>
            <a:r>
              <a:rPr lang="id-ID" dirty="0"/>
              <a:t> yang dapat berupa </a:t>
            </a:r>
            <a:r>
              <a:rPr lang="id-ID" b="1" dirty="0"/>
              <a:t>laporan di print </a:t>
            </a:r>
            <a:r>
              <a:rPr lang="id-ID" dirty="0"/>
              <a:t>atau yang </a:t>
            </a:r>
            <a:r>
              <a:rPr lang="id-ID" b="1" dirty="0"/>
              <a:t>ditampilkan pada layar.</a:t>
            </a:r>
          </a:p>
          <a:p>
            <a:pPr algn="just"/>
            <a:r>
              <a:rPr lang="id-ID" b="1" dirty="0"/>
              <a:t>Tipe </a:t>
            </a:r>
            <a:r>
              <a:rPr lang="id-ID" b="1" dirty="0" smtClean="0"/>
              <a:t>Query/Search/View (EQ)</a:t>
            </a:r>
            <a:r>
              <a:rPr lang="id-ID" dirty="0" smtClean="0"/>
              <a:t>, </a:t>
            </a:r>
            <a:r>
              <a:rPr lang="id-ID" dirty="0"/>
              <a:t>Berkaitan dengan </a:t>
            </a:r>
            <a:r>
              <a:rPr lang="id-ID" b="1" dirty="0"/>
              <a:t>query</a:t>
            </a:r>
            <a:r>
              <a:rPr lang="id-ID" dirty="0"/>
              <a:t> terhadap </a:t>
            </a:r>
            <a:r>
              <a:rPr lang="id-ID" b="1" dirty="0"/>
              <a:t>data yang tersimpan.</a:t>
            </a:r>
          </a:p>
          <a:p>
            <a:pPr algn="just"/>
            <a:r>
              <a:rPr lang="id-ID" b="1" dirty="0"/>
              <a:t>Tipe </a:t>
            </a:r>
            <a:r>
              <a:rPr lang="id-ID" b="1" dirty="0" smtClean="0"/>
              <a:t>File/Tabel/Database (ILF)</a:t>
            </a:r>
            <a:r>
              <a:rPr lang="id-ID" dirty="0" smtClean="0"/>
              <a:t>, </a:t>
            </a:r>
            <a:r>
              <a:rPr lang="id-ID" dirty="0"/>
              <a:t>berkaitan dengan </a:t>
            </a:r>
            <a:r>
              <a:rPr lang="id-ID" b="1" dirty="0"/>
              <a:t>logic penyimpan data </a:t>
            </a:r>
            <a:r>
              <a:rPr lang="id-ID" dirty="0"/>
              <a:t>yang dapat </a:t>
            </a:r>
            <a:r>
              <a:rPr lang="id-ID" b="1" dirty="0"/>
              <a:t>berupa file </a:t>
            </a:r>
            <a:r>
              <a:rPr lang="id-ID" dirty="0"/>
              <a:t>atau </a:t>
            </a:r>
            <a:r>
              <a:rPr lang="id-ID" b="1" dirty="0"/>
              <a:t>semacam database relational</a:t>
            </a:r>
            <a:r>
              <a:rPr lang="id-ID" dirty="0"/>
              <a:t>.</a:t>
            </a:r>
          </a:p>
          <a:p>
            <a:pPr algn="just"/>
            <a:r>
              <a:rPr lang="id-ID" b="1" dirty="0"/>
              <a:t>Tipe Interface </a:t>
            </a:r>
            <a:r>
              <a:rPr lang="id-ID" b="1" dirty="0" smtClean="0"/>
              <a:t>Eksternal (EIF)</a:t>
            </a:r>
            <a:r>
              <a:rPr lang="id-ID" dirty="0" smtClean="0"/>
              <a:t>, </a:t>
            </a:r>
            <a:r>
              <a:rPr lang="id-ID" dirty="0"/>
              <a:t>Berkaitan dengan </a:t>
            </a:r>
            <a:r>
              <a:rPr lang="id-ID" b="1" dirty="0"/>
              <a:t>komunikasi data </a:t>
            </a:r>
            <a:r>
              <a:rPr lang="id-ID" dirty="0"/>
              <a:t>pada </a:t>
            </a:r>
            <a:r>
              <a:rPr lang="id-ID" b="1" dirty="0"/>
              <a:t>parangkat/mesin </a:t>
            </a:r>
            <a:r>
              <a:rPr lang="id-ID" dirty="0"/>
              <a:t>yang lain, contoh nya adalah </a:t>
            </a:r>
            <a:r>
              <a:rPr lang="id-ID" b="1" dirty="0"/>
              <a:t>membuat aplikasi SMS Server</a:t>
            </a:r>
            <a:r>
              <a:rPr lang="id-ID" dirty="0"/>
              <a:t> yang </a:t>
            </a:r>
            <a:r>
              <a:rPr lang="id-ID" b="1" dirty="0" smtClean="0"/>
              <a:t>membutuhkan koneksi </a:t>
            </a:r>
            <a:r>
              <a:rPr lang="id-ID" dirty="0"/>
              <a:t>pada </a:t>
            </a:r>
            <a:r>
              <a:rPr lang="id-ID" b="1" dirty="0"/>
              <a:t>perangkat keras Modem telepon</a:t>
            </a:r>
            <a:r>
              <a:rPr lang="id-ID" b="1" dirty="0" smtClean="0"/>
              <a:t>.</a:t>
            </a:r>
          </a:p>
          <a:p>
            <a:pPr algn="just"/>
            <a:r>
              <a:rPr lang="en-US" b="1" dirty="0"/>
              <a:t>Complexity</a:t>
            </a:r>
          </a:p>
          <a:p>
            <a:pPr lvl="1" algn="just">
              <a:buFont typeface="Wingdings" panose="05000000000000000000" pitchFamily="2" charset="2"/>
              <a:buChar char="§"/>
            </a:pPr>
            <a:r>
              <a:rPr lang="en-US" b="1" dirty="0" smtClean="0"/>
              <a:t>Low</a:t>
            </a:r>
            <a:r>
              <a:rPr lang="id-ID" b="1" dirty="0" smtClean="0"/>
              <a:t> </a:t>
            </a:r>
            <a:r>
              <a:rPr lang="id-ID" dirty="0" smtClean="0"/>
              <a:t>: Api, transaksi 3 kebawah</a:t>
            </a:r>
          </a:p>
          <a:p>
            <a:pPr lvl="1" algn="just">
              <a:buFont typeface="Wingdings" panose="05000000000000000000" pitchFamily="2" charset="2"/>
              <a:buChar char="§"/>
            </a:pPr>
            <a:r>
              <a:rPr lang="en-US" b="1" dirty="0" smtClean="0"/>
              <a:t>Medium</a:t>
            </a:r>
            <a:r>
              <a:rPr lang="id-ID" dirty="0" smtClean="0"/>
              <a:t> : Melalui Protokol TCP/IP, transaksi 4 sampai 7</a:t>
            </a:r>
          </a:p>
          <a:p>
            <a:pPr lvl="1" algn="just">
              <a:buFont typeface="Wingdings" panose="05000000000000000000" pitchFamily="2" charset="2"/>
              <a:buChar char="§"/>
            </a:pPr>
            <a:r>
              <a:rPr lang="en-US" b="1" dirty="0" smtClean="0"/>
              <a:t>High</a:t>
            </a:r>
            <a:r>
              <a:rPr lang="id-ID" b="1" dirty="0" smtClean="0"/>
              <a:t> </a:t>
            </a:r>
            <a:r>
              <a:rPr lang="id-ID" dirty="0" smtClean="0"/>
              <a:t>: GUI atau Web Page, transaksi lebih dari 7 transaksi</a:t>
            </a:r>
          </a:p>
          <a:p>
            <a:pPr algn="just"/>
            <a:endParaRPr lang="id-ID"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spTree>
    <p:extLst>
      <p:ext uri="{BB962C8B-B14F-4D97-AF65-F5344CB8AC3E}">
        <p14:creationId xmlns:p14="http://schemas.microsoft.com/office/powerpoint/2010/main" val="1151603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104</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smtClean="0"/>
              <a:t>Inputs</a:t>
            </a:r>
            <a:r>
              <a:rPr lang="id-ID" sz="1600" dirty="0" smtClean="0"/>
              <a:t> </a:t>
            </a:r>
            <a:r>
              <a:rPr lang="en-US" sz="1600" dirty="0"/>
              <a:t>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353554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CD Selection System</a:t>
            </a:r>
            <a:endParaRPr lang="en-US"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105</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b="70000"/>
          <a:stretch>
            <a:fillRect/>
          </a:stretch>
        </p:blipFill>
        <p:spPr>
          <a:xfrm>
            <a:off x="360045" y="1352549"/>
            <a:ext cx="8423910" cy="4191000"/>
          </a:xfrm>
          <a:prstGeom prst="rect">
            <a:avLst/>
          </a:prstGeom>
        </p:spPr>
      </p:pic>
    </p:spTree>
    <p:extLst>
      <p:ext uri="{BB962C8B-B14F-4D97-AF65-F5344CB8AC3E}">
        <p14:creationId xmlns:p14="http://schemas.microsoft.com/office/powerpoint/2010/main" val="2955504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graphicFrame>
        <p:nvGraphicFramePr>
          <p:cNvPr id="6" name="Content Placeholder 5"/>
          <p:cNvGraphicFramePr>
            <a:graphicFrameLocks noGrp="1"/>
          </p:cNvGraphicFramePr>
          <p:nvPr>
            <p:ph idx="1"/>
            <p:extLst/>
          </p:nvPr>
        </p:nvGraphicFramePr>
        <p:xfrm>
          <a:off x="476251" y="1320898"/>
          <a:ext cx="7956000" cy="5437364"/>
        </p:xfrm>
        <a:graphic>
          <a:graphicData uri="http://schemas.openxmlformats.org/drawingml/2006/table">
            <a:tbl>
              <a:tblPr firstRow="1" bandRow="1">
                <a:tableStyleId>{5C22544A-7EE6-4342-B048-85BDC9FD1C3A}</a:tableStyleId>
              </a:tblPr>
              <a:tblGrid>
                <a:gridCol w="575464"/>
                <a:gridCol w="1664188"/>
                <a:gridCol w="5716348"/>
              </a:tblGrid>
              <a:tr h="298810">
                <a:tc>
                  <a:txBody>
                    <a:bodyPr/>
                    <a:lstStyle/>
                    <a:p>
                      <a:r>
                        <a:rPr lang="id-ID" sz="1200" dirty="0" smtClean="0"/>
                        <a:t>NO</a:t>
                      </a:r>
                      <a:endParaRPr lang="id-ID" sz="1200" dirty="0"/>
                    </a:p>
                  </a:txBody>
                  <a:tcPr/>
                </a:tc>
                <a:tc>
                  <a:txBody>
                    <a:bodyPr/>
                    <a:lstStyle/>
                    <a:p>
                      <a:r>
                        <a:rPr lang="id-ID" sz="1200" dirty="0" smtClean="0"/>
                        <a:t>Karakteristik</a:t>
                      </a:r>
                      <a:r>
                        <a:rPr lang="id-ID" sz="1200" baseline="0" dirty="0" smtClean="0"/>
                        <a:t> Sistem</a:t>
                      </a:r>
                      <a:endParaRPr lang="id-ID" sz="1200" dirty="0"/>
                    </a:p>
                  </a:txBody>
                  <a:tcPr/>
                </a:tc>
                <a:tc>
                  <a:txBody>
                    <a:bodyPr/>
                    <a:lstStyle/>
                    <a:p>
                      <a:r>
                        <a:rPr lang="id-ID" sz="1200" dirty="0" smtClean="0"/>
                        <a:t>Keterangan</a:t>
                      </a:r>
                      <a:endParaRPr lang="id-ID" sz="1200" dirty="0"/>
                    </a:p>
                  </a:txBody>
                  <a:tcPr/>
                </a:tc>
              </a:tr>
              <a:tr h="498016">
                <a:tc>
                  <a:txBody>
                    <a:bodyPr/>
                    <a:lstStyle/>
                    <a:p>
                      <a:r>
                        <a:rPr lang="id-ID" sz="1200" dirty="0" smtClean="0"/>
                        <a:t>1</a:t>
                      </a:r>
                      <a:endParaRPr lang="id-ID" sz="1200" dirty="0"/>
                    </a:p>
                  </a:txBody>
                  <a:tcPr/>
                </a:tc>
                <a:tc>
                  <a:txBody>
                    <a:bodyPr/>
                    <a:lstStyle/>
                    <a:p>
                      <a:r>
                        <a:rPr lang="id-ID" sz="1200" dirty="0" smtClean="0"/>
                        <a:t>Data Communications</a:t>
                      </a:r>
                      <a:endParaRPr lang="id-ID" sz="1200" dirty="0"/>
                    </a:p>
                  </a:txBody>
                  <a:tcPr/>
                </a:tc>
                <a:tc>
                  <a:txBody>
                    <a:bodyPr/>
                    <a:lstStyle/>
                    <a:p>
                      <a:r>
                        <a:rPr lang="id-ID" sz="1200" b="0" i="0" kern="1200" dirty="0" smtClean="0">
                          <a:solidFill>
                            <a:schemeClr val="dk1"/>
                          </a:solidFill>
                          <a:effectLst/>
                          <a:latin typeface="+mn-lt"/>
                          <a:ea typeface="+mn-ea"/>
                          <a:cs typeface="+mn-cs"/>
                        </a:rPr>
                        <a:t>Berapa banyak fasilitas komunikasi yang digunakan untuk membantu pengiriman atau pertukaran Informasi dengan aplikasi?</a:t>
                      </a:r>
                      <a:endParaRPr lang="id-ID" sz="1200" dirty="0"/>
                    </a:p>
                  </a:txBody>
                  <a:tcPr/>
                </a:tc>
              </a:tr>
              <a:tr h="498016">
                <a:tc>
                  <a:txBody>
                    <a:bodyPr/>
                    <a:lstStyle/>
                    <a:p>
                      <a:r>
                        <a:rPr lang="id-ID" sz="1200" dirty="0" smtClean="0"/>
                        <a:t>2</a:t>
                      </a:r>
                      <a:endParaRPr lang="id-ID" sz="1200" dirty="0"/>
                    </a:p>
                  </a:txBody>
                  <a:tcPr/>
                </a:tc>
                <a:tc>
                  <a:txBody>
                    <a:bodyPr/>
                    <a:lstStyle/>
                    <a:p>
                      <a:r>
                        <a:rPr lang="id-ID" sz="1200" dirty="0" smtClean="0"/>
                        <a:t>Heavy Use Configuration</a:t>
                      </a:r>
                      <a:endParaRPr lang="id-ID" sz="1200" dirty="0"/>
                    </a:p>
                  </a:txBody>
                  <a:tcPr/>
                </a:tc>
                <a:tc>
                  <a:txBody>
                    <a:bodyPr/>
                    <a:lstStyle/>
                    <a:p>
                      <a:r>
                        <a:rPr lang="id-ID" sz="1200" b="0" i="0" kern="1200" dirty="0" smtClean="0">
                          <a:solidFill>
                            <a:schemeClr val="dk1"/>
                          </a:solidFill>
                          <a:effectLst/>
                          <a:latin typeface="+mn-lt"/>
                          <a:ea typeface="+mn-ea"/>
                          <a:cs typeface="+mn-cs"/>
                        </a:rPr>
                        <a:t>Seberapa berat platform hardware digunakan yang merupakan lokasi eksekusi dari aplikasi?</a:t>
                      </a:r>
                      <a:endParaRPr lang="id-ID" sz="1200" dirty="0"/>
                    </a:p>
                  </a:txBody>
                  <a:tcPr/>
                </a:tc>
              </a:tr>
              <a:tr h="298810">
                <a:tc>
                  <a:txBody>
                    <a:bodyPr/>
                    <a:lstStyle/>
                    <a:p>
                      <a:r>
                        <a:rPr lang="id-ID" sz="1200" dirty="0" smtClean="0"/>
                        <a:t>3</a:t>
                      </a:r>
                      <a:endParaRPr lang="id-ID" sz="1200" dirty="0"/>
                    </a:p>
                  </a:txBody>
                  <a:tcPr/>
                </a:tc>
                <a:tc>
                  <a:txBody>
                    <a:bodyPr/>
                    <a:lstStyle/>
                    <a:p>
                      <a:r>
                        <a:rPr lang="id-ID" sz="1200" dirty="0" smtClean="0"/>
                        <a:t>Transaction Rate</a:t>
                      </a:r>
                      <a:endParaRPr lang="id-ID" sz="1200" dirty="0"/>
                    </a:p>
                  </a:txBody>
                  <a:tcPr/>
                </a:tc>
                <a:tc>
                  <a:txBody>
                    <a:bodyPr/>
                    <a:lstStyle/>
                    <a:p>
                      <a:r>
                        <a:rPr lang="id-ID" sz="1200" b="0" i="0" kern="1200" dirty="0" smtClean="0">
                          <a:solidFill>
                            <a:schemeClr val="dk1"/>
                          </a:solidFill>
                          <a:effectLst/>
                          <a:latin typeface="+mn-lt"/>
                          <a:ea typeface="+mn-ea"/>
                          <a:cs typeface="+mn-cs"/>
                        </a:rPr>
                        <a:t>Seberapa sering transaksi dieksekusi setiap hari, minggu, bulan, dst?</a:t>
                      </a:r>
                      <a:endParaRPr lang="id-ID" sz="1200" dirty="0"/>
                    </a:p>
                  </a:txBody>
                  <a:tcPr/>
                </a:tc>
              </a:tr>
              <a:tr h="298810">
                <a:tc>
                  <a:txBody>
                    <a:bodyPr/>
                    <a:lstStyle/>
                    <a:p>
                      <a:r>
                        <a:rPr lang="id-ID" sz="1200" dirty="0" smtClean="0"/>
                        <a:t>4</a:t>
                      </a:r>
                      <a:endParaRPr lang="id-ID" sz="1200" dirty="0"/>
                    </a:p>
                  </a:txBody>
                  <a:tcPr/>
                </a:tc>
                <a:tc>
                  <a:txBody>
                    <a:bodyPr/>
                    <a:lstStyle/>
                    <a:p>
                      <a:r>
                        <a:rPr lang="id-ID" sz="1200" dirty="0" smtClean="0"/>
                        <a:t>End-User efficiency</a:t>
                      </a:r>
                      <a:endParaRPr lang="id-ID" sz="1200" dirty="0"/>
                    </a:p>
                  </a:txBody>
                  <a:tcPr/>
                </a:tc>
                <a:tc>
                  <a:txBody>
                    <a:bodyPr/>
                    <a:lstStyle/>
                    <a:p>
                      <a:r>
                        <a:rPr lang="id-ID" sz="1200" b="0" i="0" kern="1200" dirty="0" smtClean="0">
                          <a:solidFill>
                            <a:schemeClr val="dk1"/>
                          </a:solidFill>
                          <a:effectLst/>
                          <a:latin typeface="+mn-lt"/>
                          <a:ea typeface="+mn-ea"/>
                          <a:cs typeface="+mn-cs"/>
                        </a:rPr>
                        <a:t>Apakah aplikasi dirancang untuk efisiensi end-user?</a:t>
                      </a:r>
                      <a:endParaRPr lang="id-ID" sz="1200" dirty="0"/>
                    </a:p>
                  </a:txBody>
                  <a:tcPr/>
                </a:tc>
              </a:tr>
              <a:tr h="298810">
                <a:tc>
                  <a:txBody>
                    <a:bodyPr/>
                    <a:lstStyle/>
                    <a:p>
                      <a:r>
                        <a:rPr lang="id-ID" sz="1200" dirty="0" smtClean="0"/>
                        <a:t>5</a:t>
                      </a:r>
                      <a:endParaRPr lang="id-ID" sz="1200" dirty="0"/>
                    </a:p>
                  </a:txBody>
                  <a:tcPr/>
                </a:tc>
                <a:tc>
                  <a:txBody>
                    <a:bodyPr/>
                    <a:lstStyle/>
                    <a:p>
                      <a:r>
                        <a:rPr lang="id-ID" sz="1200" dirty="0" smtClean="0"/>
                        <a:t>Complex Processing</a:t>
                      </a:r>
                      <a:endParaRPr lang="id-ID" sz="1200" dirty="0"/>
                    </a:p>
                  </a:txBody>
                  <a:tcPr/>
                </a:tc>
                <a:tc>
                  <a:txBody>
                    <a:bodyPr/>
                    <a:lstStyle/>
                    <a:p>
                      <a:r>
                        <a:rPr lang="id-ID" sz="1200" b="0" i="0" kern="1200" dirty="0" smtClean="0">
                          <a:solidFill>
                            <a:schemeClr val="dk1"/>
                          </a:solidFill>
                          <a:effectLst/>
                          <a:latin typeface="+mn-lt"/>
                          <a:ea typeface="+mn-ea"/>
                          <a:cs typeface="+mn-cs"/>
                        </a:rPr>
                        <a:t>Apakah aplikasi memiliki logika yang luas atau pemrosesan matematika?</a:t>
                      </a:r>
                      <a:endParaRPr lang="id-ID" sz="1200" dirty="0"/>
                    </a:p>
                  </a:txBody>
                  <a:tcPr/>
                </a:tc>
              </a:tr>
              <a:tr h="298810">
                <a:tc>
                  <a:txBody>
                    <a:bodyPr/>
                    <a:lstStyle/>
                    <a:p>
                      <a:r>
                        <a:rPr lang="id-ID" sz="1200" dirty="0" smtClean="0"/>
                        <a:t>6</a:t>
                      </a:r>
                      <a:endParaRPr lang="id-ID" sz="1200" dirty="0"/>
                    </a:p>
                  </a:txBody>
                  <a:tcPr/>
                </a:tc>
                <a:tc>
                  <a:txBody>
                    <a:bodyPr/>
                    <a:lstStyle/>
                    <a:p>
                      <a:r>
                        <a:rPr lang="id-ID" sz="1200" dirty="0" smtClean="0"/>
                        <a:t>Installation Ease</a:t>
                      </a:r>
                      <a:endParaRPr lang="id-ID" sz="1200" dirty="0"/>
                    </a:p>
                  </a:txBody>
                  <a:tcPr/>
                </a:tc>
                <a:tc>
                  <a:txBody>
                    <a:bodyPr/>
                    <a:lstStyle/>
                    <a:p>
                      <a:r>
                        <a:rPr lang="sv-SE" sz="1200" b="0" i="0" kern="1200" dirty="0" smtClean="0">
                          <a:solidFill>
                            <a:schemeClr val="dk1"/>
                          </a:solidFill>
                          <a:effectLst/>
                          <a:latin typeface="+mn-lt"/>
                          <a:ea typeface="+mn-ea"/>
                          <a:cs typeface="+mn-cs"/>
                        </a:rPr>
                        <a:t>Seberapa sulit konversi dan instalasi?</a:t>
                      </a:r>
                      <a:endParaRPr lang="id-ID" sz="1200" dirty="0"/>
                    </a:p>
                  </a:txBody>
                  <a:tcPr/>
                </a:tc>
              </a:tr>
              <a:tr h="498016">
                <a:tc>
                  <a:txBody>
                    <a:bodyPr/>
                    <a:lstStyle/>
                    <a:p>
                      <a:r>
                        <a:rPr lang="id-ID" sz="1200" dirty="0" smtClean="0"/>
                        <a:t>7</a:t>
                      </a:r>
                      <a:endParaRPr lang="id-ID" sz="1200" dirty="0"/>
                    </a:p>
                  </a:txBody>
                  <a:tcPr/>
                </a:tc>
                <a:tc>
                  <a:txBody>
                    <a:bodyPr/>
                    <a:lstStyle/>
                    <a:p>
                      <a:r>
                        <a:rPr lang="id-ID" sz="1200" dirty="0" smtClean="0"/>
                        <a:t>Multiple sites</a:t>
                      </a:r>
                      <a:endParaRPr lang="id-ID" sz="1200" dirty="0"/>
                    </a:p>
                  </a:txBody>
                  <a:tcPr/>
                </a:tc>
                <a:tc>
                  <a:txBody>
                    <a:bodyPr/>
                    <a:lstStyle/>
                    <a:p>
                      <a:r>
                        <a:rPr lang="id-ID" sz="1200" b="0" i="0" kern="1200" dirty="0" smtClean="0">
                          <a:solidFill>
                            <a:schemeClr val="dk1"/>
                          </a:solidFill>
                          <a:effectLst/>
                          <a:latin typeface="+mn-lt"/>
                          <a:ea typeface="+mn-ea"/>
                          <a:cs typeface="+mn-cs"/>
                        </a:rPr>
                        <a:t>Apakah aplikasi dirancang, dikembangkan, dan didukung khusus untuk diinstal pada banyak site/perusahaan?</a:t>
                      </a:r>
                      <a:endParaRPr lang="id-ID" sz="1200" dirty="0"/>
                    </a:p>
                  </a:txBody>
                  <a:tcPr/>
                </a:tc>
              </a:tr>
              <a:tr h="298810">
                <a:tc>
                  <a:txBody>
                    <a:bodyPr/>
                    <a:lstStyle/>
                    <a:p>
                      <a:r>
                        <a:rPr lang="id-ID" sz="1200" dirty="0" smtClean="0"/>
                        <a:t>8</a:t>
                      </a:r>
                      <a:endParaRPr lang="id-ID" sz="1200" dirty="0"/>
                    </a:p>
                  </a:txBody>
                  <a:tcPr/>
                </a:tc>
                <a:tc>
                  <a:txBody>
                    <a:bodyPr/>
                    <a:lstStyle/>
                    <a:p>
                      <a:r>
                        <a:rPr lang="id-ID" sz="1200" dirty="0" smtClean="0"/>
                        <a:t>Performance</a:t>
                      </a:r>
                      <a:endParaRPr lang="id-ID" sz="1200" dirty="0"/>
                    </a:p>
                  </a:txBody>
                  <a:tcPr/>
                </a:tc>
                <a:tc>
                  <a:txBody>
                    <a:bodyPr/>
                    <a:lstStyle/>
                    <a:p>
                      <a:r>
                        <a:rPr lang="id-ID" sz="1200" b="0" i="0" kern="1200" dirty="0" smtClean="0">
                          <a:solidFill>
                            <a:schemeClr val="dk1"/>
                          </a:solidFill>
                          <a:effectLst/>
                          <a:latin typeface="+mn-lt"/>
                          <a:ea typeface="+mn-ea"/>
                          <a:cs typeface="+mn-cs"/>
                        </a:rPr>
                        <a:t>Berapa waktu tanggapan dari sistem atau keluaran yang dibutuhkan oleh user?</a:t>
                      </a:r>
                      <a:endParaRPr lang="id-ID" sz="1200" dirty="0"/>
                    </a:p>
                  </a:txBody>
                  <a:tcPr/>
                </a:tc>
              </a:tr>
              <a:tr h="298810">
                <a:tc>
                  <a:txBody>
                    <a:bodyPr/>
                    <a:lstStyle/>
                    <a:p>
                      <a:r>
                        <a:rPr lang="id-ID" sz="1200" dirty="0" smtClean="0"/>
                        <a:t>9</a:t>
                      </a:r>
                      <a:endParaRPr lang="id-ID" sz="1200" dirty="0"/>
                    </a:p>
                  </a:txBody>
                  <a:tcPr/>
                </a:tc>
                <a:tc>
                  <a:txBody>
                    <a:bodyPr/>
                    <a:lstStyle/>
                    <a:p>
                      <a:r>
                        <a:rPr lang="id-ID" sz="1200" dirty="0" smtClean="0"/>
                        <a:t>Distributed functions</a:t>
                      </a:r>
                      <a:endParaRPr lang="id-ID" sz="1200" dirty="0"/>
                    </a:p>
                  </a:txBody>
                  <a:tcPr/>
                </a:tc>
                <a:tc>
                  <a:txBody>
                    <a:bodyPr/>
                    <a:lstStyle/>
                    <a:p>
                      <a:r>
                        <a:rPr lang="id-ID" sz="1200" b="0" i="0" kern="1200" dirty="0" smtClean="0">
                          <a:solidFill>
                            <a:schemeClr val="dk1"/>
                          </a:solidFill>
                          <a:effectLst/>
                          <a:latin typeface="+mn-lt"/>
                          <a:ea typeface="+mn-ea"/>
                          <a:cs typeface="+mn-cs"/>
                        </a:rPr>
                        <a:t>Bagaimana cara menangani data yang terdistribusi dan fungsi pemrosesannya?</a:t>
                      </a:r>
                      <a:endParaRPr lang="id-ID" sz="1200" dirty="0"/>
                    </a:p>
                  </a:txBody>
                  <a:tcPr/>
                </a:tc>
              </a:tr>
              <a:tr h="298810">
                <a:tc>
                  <a:txBody>
                    <a:bodyPr/>
                    <a:lstStyle/>
                    <a:p>
                      <a:r>
                        <a:rPr lang="id-ID" sz="1200" dirty="0" smtClean="0"/>
                        <a:t>10</a:t>
                      </a:r>
                      <a:endParaRPr lang="id-ID" sz="1200" dirty="0"/>
                    </a:p>
                  </a:txBody>
                  <a:tcPr/>
                </a:tc>
                <a:tc>
                  <a:txBody>
                    <a:bodyPr/>
                    <a:lstStyle/>
                    <a:p>
                      <a:r>
                        <a:rPr lang="id-ID" sz="1200" dirty="0" smtClean="0"/>
                        <a:t>On-line data entry</a:t>
                      </a:r>
                      <a:endParaRPr lang="id-ID" sz="1200" dirty="0"/>
                    </a:p>
                  </a:txBody>
                  <a:tcPr/>
                </a:tc>
                <a:tc>
                  <a:txBody>
                    <a:bodyPr/>
                    <a:lstStyle/>
                    <a:p>
                      <a:r>
                        <a:rPr lang="id-ID" sz="1200" b="0" i="0" kern="1200" dirty="0" smtClean="0">
                          <a:solidFill>
                            <a:schemeClr val="dk1"/>
                          </a:solidFill>
                          <a:effectLst/>
                          <a:latin typeface="+mn-lt"/>
                          <a:ea typeface="+mn-ea"/>
                          <a:cs typeface="+mn-cs"/>
                        </a:rPr>
                        <a:t>Berapa persen Informasi yang dimasukan secara online?</a:t>
                      </a:r>
                      <a:endParaRPr lang="id-ID" sz="1200" dirty="0"/>
                    </a:p>
                  </a:txBody>
                  <a:tcPr/>
                </a:tc>
              </a:tr>
              <a:tr h="298810">
                <a:tc>
                  <a:txBody>
                    <a:bodyPr/>
                    <a:lstStyle/>
                    <a:p>
                      <a:r>
                        <a:rPr lang="id-ID" sz="1200" dirty="0" smtClean="0"/>
                        <a:t>11</a:t>
                      </a:r>
                      <a:endParaRPr lang="id-ID" sz="1200" dirty="0"/>
                    </a:p>
                  </a:txBody>
                  <a:tcPr/>
                </a:tc>
                <a:tc>
                  <a:txBody>
                    <a:bodyPr/>
                    <a:lstStyle/>
                    <a:p>
                      <a:r>
                        <a:rPr lang="id-ID" sz="1200" dirty="0" smtClean="0"/>
                        <a:t>On-line update</a:t>
                      </a:r>
                      <a:endParaRPr lang="id-ID" sz="1200" dirty="0"/>
                    </a:p>
                  </a:txBody>
                  <a:tcPr/>
                </a:tc>
                <a:tc>
                  <a:txBody>
                    <a:bodyPr/>
                    <a:lstStyle/>
                    <a:p>
                      <a:r>
                        <a:rPr lang="id-ID" sz="1200" b="0" i="0" kern="1200" dirty="0" smtClean="0">
                          <a:solidFill>
                            <a:schemeClr val="dk1"/>
                          </a:solidFill>
                          <a:effectLst/>
                          <a:latin typeface="+mn-lt"/>
                          <a:ea typeface="+mn-ea"/>
                          <a:cs typeface="+mn-cs"/>
                        </a:rPr>
                        <a:t>Berapa banyak ILF di update melalui transaksi online?</a:t>
                      </a:r>
                      <a:endParaRPr lang="id-ID" sz="1200" dirty="0"/>
                    </a:p>
                  </a:txBody>
                  <a:tcPr/>
                </a:tc>
              </a:tr>
              <a:tr h="298810">
                <a:tc>
                  <a:txBody>
                    <a:bodyPr/>
                    <a:lstStyle/>
                    <a:p>
                      <a:r>
                        <a:rPr lang="id-ID" sz="1200" dirty="0" smtClean="0"/>
                        <a:t>12</a:t>
                      </a:r>
                      <a:endParaRPr lang="id-ID" sz="1200" dirty="0"/>
                    </a:p>
                  </a:txBody>
                  <a:tcPr/>
                </a:tc>
                <a:tc>
                  <a:txBody>
                    <a:bodyPr/>
                    <a:lstStyle/>
                    <a:p>
                      <a:r>
                        <a:rPr lang="id-ID" sz="1200" dirty="0" smtClean="0"/>
                        <a:t>Reusability</a:t>
                      </a:r>
                      <a:endParaRPr lang="id-ID" sz="1200" dirty="0"/>
                    </a:p>
                  </a:txBody>
                  <a:tcPr/>
                </a:tc>
                <a:tc>
                  <a:txBody>
                    <a:bodyPr/>
                    <a:lstStyle/>
                    <a:p>
                      <a:r>
                        <a:rPr lang="id-ID" sz="1200" b="0" i="0" kern="1200" dirty="0" smtClean="0">
                          <a:solidFill>
                            <a:schemeClr val="dk1"/>
                          </a:solidFill>
                          <a:effectLst/>
                          <a:latin typeface="+mn-lt"/>
                          <a:ea typeface="+mn-ea"/>
                          <a:cs typeface="+mn-cs"/>
                        </a:rPr>
                        <a:t>Apakah aplikasi dikembangkan untuk memenuhi satu atau banyak kebutuhan?</a:t>
                      </a:r>
                      <a:endParaRPr lang="id-ID" sz="1200" dirty="0"/>
                    </a:p>
                  </a:txBody>
                  <a:tcPr/>
                </a:tc>
              </a:tr>
              <a:tr h="498016">
                <a:tc>
                  <a:txBody>
                    <a:bodyPr/>
                    <a:lstStyle/>
                    <a:p>
                      <a:r>
                        <a:rPr lang="id-ID" sz="1200" dirty="0" smtClean="0"/>
                        <a:t>13</a:t>
                      </a:r>
                      <a:endParaRPr lang="id-ID" sz="1200" dirty="0"/>
                    </a:p>
                  </a:txBody>
                  <a:tcPr/>
                </a:tc>
                <a:tc>
                  <a:txBody>
                    <a:bodyPr/>
                    <a:lstStyle/>
                    <a:p>
                      <a:r>
                        <a:rPr lang="id-ID" sz="1200" dirty="0" smtClean="0"/>
                        <a:t>Operational Ease</a:t>
                      </a:r>
                      <a:endParaRPr lang="id-ID" sz="1200" dirty="0"/>
                    </a:p>
                  </a:txBody>
                  <a:tcPr/>
                </a:tc>
                <a:tc>
                  <a:txBody>
                    <a:bodyPr/>
                    <a:lstStyle/>
                    <a:p>
                      <a:r>
                        <a:rPr lang="id-ID" sz="1200" b="0" i="0" kern="1200" dirty="0" smtClean="0">
                          <a:solidFill>
                            <a:schemeClr val="dk1"/>
                          </a:solidFill>
                          <a:effectLst/>
                          <a:latin typeface="+mn-lt"/>
                          <a:ea typeface="+mn-ea"/>
                          <a:cs typeface="+mn-cs"/>
                        </a:rPr>
                        <a:t>Seberapa efektif atau terotomatisasinya aplikasi pada saat start-up, back-up, dan prosedur recovery?</a:t>
                      </a:r>
                      <a:endParaRPr lang="id-ID" sz="1200" dirty="0"/>
                    </a:p>
                  </a:txBody>
                  <a:tcPr/>
                </a:tc>
              </a:tr>
              <a:tr h="298810">
                <a:tc>
                  <a:txBody>
                    <a:bodyPr/>
                    <a:lstStyle/>
                    <a:p>
                      <a:r>
                        <a:rPr lang="id-ID" sz="1200" dirty="0" smtClean="0"/>
                        <a:t>14</a:t>
                      </a:r>
                      <a:endParaRPr lang="id-ID" sz="1200" dirty="0"/>
                    </a:p>
                  </a:txBody>
                  <a:tcPr/>
                </a:tc>
                <a:tc>
                  <a:txBody>
                    <a:bodyPr/>
                    <a:lstStyle/>
                    <a:p>
                      <a:r>
                        <a:rPr lang="id-ID" sz="1200" dirty="0" smtClean="0"/>
                        <a:t>Extensibility / </a:t>
                      </a:r>
                      <a:r>
                        <a:rPr lang="id-ID" sz="1200" kern="1200" dirty="0" smtClean="0">
                          <a:solidFill>
                            <a:schemeClr val="dk1"/>
                          </a:solidFill>
                          <a:latin typeface="+mn-lt"/>
                          <a:ea typeface="+mn-ea"/>
                          <a:cs typeface="+mn-cs"/>
                        </a:rPr>
                        <a:t>Facilitate change</a:t>
                      </a:r>
                      <a:endParaRPr lang="id-ID" sz="1200" kern="1200" dirty="0">
                        <a:solidFill>
                          <a:schemeClr val="dk1"/>
                        </a:solidFill>
                        <a:latin typeface="+mn-lt"/>
                        <a:ea typeface="+mn-ea"/>
                        <a:cs typeface="+mn-cs"/>
                      </a:endParaRPr>
                    </a:p>
                  </a:txBody>
                  <a:tcPr/>
                </a:tc>
                <a:tc>
                  <a:txBody>
                    <a:bodyPr/>
                    <a:lstStyle/>
                    <a:p>
                      <a:r>
                        <a:rPr lang="id-ID" sz="1200" b="0" i="0" kern="1200" dirty="0" smtClean="0">
                          <a:solidFill>
                            <a:schemeClr val="dk1"/>
                          </a:solidFill>
                          <a:effectLst/>
                          <a:latin typeface="+mn-lt"/>
                          <a:ea typeface="+mn-ea"/>
                          <a:cs typeface="+mn-cs"/>
                        </a:rPr>
                        <a:t>Apakah aplikasi dirancang, dikembangkan, dan didukung khusus untuk memfasilitasi perubahan?</a:t>
                      </a:r>
                      <a:endParaRPr lang="id-ID" sz="1200" b="0" i="0" kern="1200" dirty="0">
                        <a:solidFill>
                          <a:schemeClr val="dk1"/>
                        </a:solidFill>
                        <a:effectLst/>
                        <a:latin typeface="+mn-lt"/>
                        <a:ea typeface="+mn-ea"/>
                        <a:cs typeface="+mn-cs"/>
                      </a:endParaRPr>
                    </a:p>
                  </a:txBody>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285586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
        <p:nvSpPr>
          <p:cNvPr id="43013" name="Rectangle 3"/>
          <p:cNvSpPr>
            <a:spLocks noChangeArrowheads="1"/>
          </p:cNvSpPr>
          <p:nvPr/>
        </p:nvSpPr>
        <p:spPr bwMode="auto">
          <a:xfrm>
            <a:off x="990600" y="1676400"/>
            <a:ext cx="7315200" cy="4572000"/>
          </a:xfrm>
          <a:prstGeom prst="rect">
            <a:avLst/>
          </a:prstGeom>
          <a:solidFill>
            <a:schemeClr val="accent2"/>
          </a:solidFill>
          <a:ln w="12700">
            <a:solidFill>
              <a:schemeClr val="tx1"/>
            </a:solidFill>
            <a:miter lim="800000"/>
            <a:headEnd type="none" w="sm" len="sm"/>
            <a:tailEnd/>
          </a:ln>
        </p:spPr>
        <p:txBody>
          <a:bodyPr wrap="none" anchor="ctr"/>
          <a:lstStyle/>
          <a:p>
            <a:pPr algn="ctr"/>
            <a:endParaRPr lang="en-US" sz="2400"/>
          </a:p>
        </p:txBody>
      </p:sp>
      <p:sp>
        <p:nvSpPr>
          <p:cNvPr id="43014" name="Rectangle 4"/>
          <p:cNvSpPr>
            <a:spLocks noChangeArrowheads="1"/>
          </p:cNvSpPr>
          <p:nvPr/>
        </p:nvSpPr>
        <p:spPr bwMode="auto">
          <a:xfrm>
            <a:off x="990600" y="5791200"/>
            <a:ext cx="7315200" cy="4572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3015" name="Rectangle 5"/>
          <p:cNvSpPr>
            <a:spLocks noChangeArrowheads="1"/>
          </p:cNvSpPr>
          <p:nvPr/>
        </p:nvSpPr>
        <p:spPr bwMode="auto">
          <a:xfrm>
            <a:off x="990600" y="2133600"/>
            <a:ext cx="7315200" cy="3657600"/>
          </a:xfrm>
          <a:prstGeom prst="rect">
            <a:avLst/>
          </a:prstGeom>
          <a:solidFill>
            <a:srgbClr val="FFFFCC"/>
          </a:solidFill>
          <a:ln w="12700">
            <a:solidFill>
              <a:schemeClr val="tx1"/>
            </a:solidFill>
            <a:miter lim="800000"/>
            <a:headEnd type="none" w="sm" len="sm"/>
            <a:tailEnd/>
          </a:ln>
        </p:spPr>
        <p:txBody>
          <a:bodyPr wrap="none" anchor="ctr"/>
          <a:lstStyle/>
          <a:p>
            <a:endParaRPr lang="en-US"/>
          </a:p>
        </p:txBody>
      </p:sp>
      <p:sp>
        <p:nvSpPr>
          <p:cNvPr id="43016" name="Text Box 6"/>
          <p:cNvSpPr txBox="1">
            <a:spLocks noChangeArrowheads="1"/>
          </p:cNvSpPr>
          <p:nvPr/>
        </p:nvSpPr>
        <p:spPr bwMode="auto">
          <a:xfrm>
            <a:off x="1219200" y="1676400"/>
            <a:ext cx="7162800" cy="4524315"/>
          </a:xfrm>
          <a:prstGeom prst="rect">
            <a:avLst/>
          </a:prstGeom>
          <a:noFill/>
          <a:ln w="12700">
            <a:noFill/>
            <a:miter lim="800000"/>
            <a:headEnd type="none" w="sm" len="sm"/>
            <a:tailEnd/>
          </a:ln>
        </p:spPr>
        <p:txBody>
          <a:bodyPr>
            <a:spAutoFit/>
          </a:bodyPr>
          <a:lstStyle/>
          <a:p>
            <a:r>
              <a:rPr lang="en-US" sz="1600" dirty="0"/>
              <a:t>						Scale of </a:t>
            </a:r>
            <a:r>
              <a:rPr lang="en-US" sz="1600" dirty="0" smtClean="0"/>
              <a:t>0 </a:t>
            </a:r>
            <a:r>
              <a:rPr lang="en-US" sz="1600" dirty="0"/>
              <a:t>to 3</a:t>
            </a:r>
          </a:p>
          <a:p>
            <a:endParaRPr lang="en-US" sz="1600" dirty="0"/>
          </a:p>
          <a:p>
            <a:r>
              <a:rPr lang="en-US" sz="1600" dirty="0"/>
              <a:t>Data Communications				</a:t>
            </a:r>
            <a:r>
              <a:rPr lang="id-ID" sz="1600" dirty="0" smtClean="0"/>
              <a:t>	</a:t>
            </a:r>
            <a:r>
              <a:rPr lang="en-US" sz="1600" dirty="0" smtClean="0"/>
              <a:t>      </a:t>
            </a:r>
            <a:r>
              <a:rPr lang="en-US" sz="1600" dirty="0"/>
              <a:t>_____</a:t>
            </a:r>
          </a:p>
          <a:p>
            <a:r>
              <a:rPr lang="en-US" sz="1600" dirty="0"/>
              <a:t>Heavy Use Configuration				      _____</a:t>
            </a:r>
          </a:p>
          <a:p>
            <a:r>
              <a:rPr lang="en-US" sz="1600" dirty="0"/>
              <a:t>Transaction Rate				    	      _____</a:t>
            </a:r>
          </a:p>
          <a:p>
            <a:r>
              <a:rPr lang="en-US" sz="1600" dirty="0"/>
              <a:t>End-User efficiency					      _____</a:t>
            </a:r>
          </a:p>
          <a:p>
            <a:r>
              <a:rPr lang="en-US" sz="1600" dirty="0"/>
              <a:t>Complex Processing					      _____</a:t>
            </a:r>
          </a:p>
          <a:p>
            <a:r>
              <a:rPr lang="en-US" sz="1600" dirty="0"/>
              <a:t>Installation Ease					      _____</a:t>
            </a:r>
          </a:p>
          <a:p>
            <a:r>
              <a:rPr lang="en-US" sz="1600" dirty="0"/>
              <a:t>Multiple sites					      _____</a:t>
            </a:r>
          </a:p>
          <a:p>
            <a:r>
              <a:rPr lang="en-US" sz="1600" dirty="0"/>
              <a:t>Performance					      _____</a:t>
            </a:r>
          </a:p>
          <a:p>
            <a:r>
              <a:rPr lang="en-US" sz="1600" dirty="0"/>
              <a:t>Distributed functions				     </a:t>
            </a:r>
            <a:r>
              <a:rPr lang="id-ID" sz="1600" dirty="0" smtClean="0"/>
              <a:t>             	     </a:t>
            </a:r>
            <a:r>
              <a:rPr lang="en-US" sz="1600" dirty="0" smtClean="0"/>
              <a:t> </a:t>
            </a:r>
            <a:r>
              <a:rPr lang="en-US" sz="1600" dirty="0"/>
              <a:t>_____</a:t>
            </a:r>
          </a:p>
          <a:p>
            <a:r>
              <a:rPr lang="en-US" sz="1600" dirty="0"/>
              <a:t>On-line data entry					      _____</a:t>
            </a:r>
          </a:p>
          <a:p>
            <a:r>
              <a:rPr lang="en-US" sz="1600" dirty="0"/>
              <a:t>On-line update					      _____</a:t>
            </a:r>
          </a:p>
          <a:p>
            <a:r>
              <a:rPr lang="en-US" sz="1600" dirty="0"/>
              <a:t>Reusability					    </a:t>
            </a:r>
            <a:r>
              <a:rPr lang="id-ID" sz="1600" dirty="0" smtClean="0"/>
              <a:t>	    </a:t>
            </a:r>
            <a:r>
              <a:rPr lang="en-US" sz="1600" dirty="0" smtClean="0"/>
              <a:t>  </a:t>
            </a:r>
            <a:r>
              <a:rPr lang="en-US" sz="1600" dirty="0"/>
              <a:t>_____</a:t>
            </a:r>
          </a:p>
          <a:p>
            <a:r>
              <a:rPr lang="en-US" sz="1600" dirty="0"/>
              <a:t>Operational Ease					      _____</a:t>
            </a:r>
          </a:p>
          <a:p>
            <a:r>
              <a:rPr lang="en-US" sz="1600" dirty="0"/>
              <a:t>Extensibility					      _____</a:t>
            </a:r>
          </a:p>
          <a:p>
            <a:endParaRPr lang="en-US" sz="1600" dirty="0"/>
          </a:p>
          <a:p>
            <a:r>
              <a:rPr lang="id-ID" sz="1600" dirty="0" err="1" smtClean="0"/>
              <a:t>Processing</a:t>
            </a:r>
            <a:r>
              <a:rPr lang="id-ID" sz="1600" dirty="0" smtClean="0"/>
              <a:t> </a:t>
            </a:r>
            <a:r>
              <a:rPr lang="en-US" sz="1600" dirty="0" smtClean="0"/>
              <a:t>Complexity </a:t>
            </a:r>
            <a:r>
              <a:rPr lang="en-US" sz="1600" dirty="0"/>
              <a:t>(PC)				      _____</a:t>
            </a:r>
          </a:p>
        </p:txBody>
      </p:sp>
    </p:spTree>
    <p:extLst>
      <p:ext uri="{BB962C8B-B14F-4D97-AF65-F5344CB8AC3E}">
        <p14:creationId xmlns:p14="http://schemas.microsoft.com/office/powerpoint/2010/main" val="101488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z="3600" b="1" dirty="0" err="1" smtClean="0"/>
              <a:t>Pertanyaan-Pertanyaan</a:t>
            </a:r>
            <a:r>
              <a:rPr lang="id-ID" sz="3600" dirty="0" smtClean="0">
                <a:solidFill>
                  <a:srgbClr val="66FF33"/>
                </a:solidFill>
              </a:rPr>
              <a:t/>
            </a:r>
            <a:br>
              <a:rPr lang="id-ID" sz="3600" dirty="0" smtClean="0">
                <a:solidFill>
                  <a:srgbClr val="66FF33"/>
                </a:solidFill>
              </a:rPr>
            </a:br>
            <a:r>
              <a:rPr lang="en-US" sz="3600" dirty="0">
                <a:solidFill>
                  <a:srgbClr val="3333FF"/>
                </a:solidFill>
              </a:rPr>
              <a:t>Step Two</a:t>
            </a:r>
            <a:r>
              <a:rPr lang="id-ID" sz="3600" dirty="0">
                <a:solidFill>
                  <a:srgbClr val="3333FF"/>
                </a:solidFill>
              </a:rPr>
              <a:t> (P</a:t>
            </a:r>
            <a:r>
              <a:rPr lang="en-US" sz="3600" dirty="0" err="1">
                <a:solidFill>
                  <a:srgbClr val="3333FF"/>
                </a:solidFill>
              </a:rPr>
              <a:t>rocessing</a:t>
            </a:r>
            <a:r>
              <a:rPr lang="en-US" sz="3600" dirty="0">
                <a:solidFill>
                  <a:srgbClr val="3333FF"/>
                </a:solidFill>
              </a:rPr>
              <a:t> </a:t>
            </a:r>
            <a:r>
              <a:rPr lang="id-ID" sz="3600" dirty="0">
                <a:solidFill>
                  <a:srgbClr val="3333FF"/>
                </a:solidFill>
              </a:rPr>
              <a:t>C</a:t>
            </a:r>
            <a:r>
              <a:rPr lang="en-US" sz="3600" dirty="0" err="1">
                <a:solidFill>
                  <a:srgbClr val="3333FF"/>
                </a:solidFill>
              </a:rPr>
              <a:t>omplexity</a:t>
            </a:r>
            <a:r>
              <a:rPr lang="id-ID" sz="3600" dirty="0">
                <a:solidFill>
                  <a:srgbClr val="3333FF"/>
                </a:solidFill>
              </a:rPr>
              <a:t>)</a:t>
            </a:r>
            <a:endParaRPr lang="en-US" sz="3600" dirty="0">
              <a:solidFill>
                <a:srgbClr val="66FF33"/>
              </a:solidFill>
            </a:endParaRPr>
          </a:p>
        </p:txBody>
      </p:sp>
      <p:sp>
        <p:nvSpPr>
          <p:cNvPr id="109571" name="Rectangle 3"/>
          <p:cNvSpPr>
            <a:spLocks noGrp="1" noChangeArrowheads="1"/>
          </p:cNvSpPr>
          <p:nvPr>
            <p:ph idx="1"/>
          </p:nvPr>
        </p:nvSpPr>
        <p:spPr/>
        <p:txBody>
          <a:bodyPr>
            <a:normAutofit/>
          </a:bodyPr>
          <a:lstStyle/>
          <a:p>
            <a:pPr marL="0" indent="14288">
              <a:lnSpc>
                <a:spcPct val="110000"/>
              </a:lnSpc>
              <a:buFont typeface="Wingdings" panose="05000000000000000000" pitchFamily="2" charset="2"/>
              <a:buNone/>
            </a:pPr>
            <a:r>
              <a:rPr lang="en-US" sz="1400" b="1" dirty="0" err="1"/>
              <a:t>Untuk</a:t>
            </a:r>
            <a:r>
              <a:rPr lang="en-US" sz="1400" b="1" dirty="0"/>
              <a:t> </a:t>
            </a:r>
            <a:r>
              <a:rPr lang="en-US" sz="1400" b="1" dirty="0" err="1"/>
              <a:t>menghitung</a:t>
            </a:r>
            <a:r>
              <a:rPr lang="en-US" sz="1400" b="1" dirty="0"/>
              <a:t> Fi, </a:t>
            </a:r>
            <a:r>
              <a:rPr lang="en-US" sz="1400" b="1" dirty="0" err="1"/>
              <a:t>pertanyaan-pertanyaan</a:t>
            </a:r>
            <a:r>
              <a:rPr lang="en-US" sz="1400" b="1" dirty="0"/>
              <a:t> di </a:t>
            </a:r>
            <a:r>
              <a:rPr lang="en-US" sz="1400" b="1" dirty="0" err="1"/>
              <a:t>bawah</a:t>
            </a:r>
            <a:r>
              <a:rPr lang="en-US" sz="1400" b="1" dirty="0"/>
              <a:t> </a:t>
            </a:r>
            <a:r>
              <a:rPr lang="en-US" sz="1400" b="1" dirty="0" err="1"/>
              <a:t>ini</a:t>
            </a:r>
            <a:r>
              <a:rPr lang="en-US" sz="1400" b="1" dirty="0"/>
              <a:t> </a:t>
            </a:r>
            <a:r>
              <a:rPr lang="en-US" sz="1400" b="1" dirty="0" err="1"/>
              <a:t>dijawab</a:t>
            </a:r>
            <a:r>
              <a:rPr lang="en-US" sz="1400" b="1" dirty="0"/>
              <a:t> </a:t>
            </a:r>
            <a:r>
              <a:rPr lang="en-US" sz="1400" b="1" dirty="0" err="1"/>
              <a:t>dengan</a:t>
            </a:r>
            <a:r>
              <a:rPr lang="en-US" sz="1400" b="1" dirty="0"/>
              <a:t> </a:t>
            </a:r>
            <a:r>
              <a:rPr lang="en-US" sz="1400" b="1" dirty="0" err="1"/>
              <a:t>memberi</a:t>
            </a:r>
            <a:r>
              <a:rPr lang="en-US" sz="1400" b="1" dirty="0"/>
              <a:t> </a:t>
            </a:r>
            <a:r>
              <a:rPr lang="en-US" sz="1400" b="1" dirty="0" err="1" smtClean="0"/>
              <a:t>nilai</a:t>
            </a:r>
            <a:r>
              <a:rPr lang="id-ID" sz="1400" b="1" dirty="0" smtClean="0"/>
              <a:t> </a:t>
            </a:r>
            <a:r>
              <a:rPr lang="en-US" sz="1400" b="1" dirty="0" err="1" smtClean="0"/>
              <a:t>antara</a:t>
            </a:r>
            <a:r>
              <a:rPr lang="en-US" sz="1400" b="1" dirty="0" smtClean="0"/>
              <a:t> </a:t>
            </a:r>
            <a:r>
              <a:rPr lang="en-US" sz="1400" b="1" dirty="0"/>
              <a:t>0 </a:t>
            </a:r>
            <a:r>
              <a:rPr lang="en-US" sz="1400" b="1" dirty="0" smtClean="0"/>
              <a:t>s</a:t>
            </a:r>
            <a:r>
              <a:rPr lang="id-ID" sz="1400" b="1" dirty="0" smtClean="0"/>
              <a:t>.d 3</a:t>
            </a:r>
            <a:endParaRPr lang="en-US" sz="1400" b="1" dirty="0"/>
          </a:p>
          <a:p>
            <a:pPr marL="536575" lvl="1" indent="-342900">
              <a:lnSpc>
                <a:spcPct val="110000"/>
              </a:lnSpc>
              <a:buFont typeface="+mj-lt"/>
              <a:buAutoNum type="arabicPeriod"/>
            </a:pPr>
            <a:r>
              <a:rPr lang="en-US" sz="1400" dirty="0" err="1"/>
              <a:t>Apakah</a:t>
            </a:r>
            <a:r>
              <a:rPr lang="en-US" sz="1400" dirty="0"/>
              <a:t> </a:t>
            </a:r>
            <a:r>
              <a:rPr lang="en-US" sz="1400" dirty="0" err="1"/>
              <a:t>sistem</a:t>
            </a:r>
            <a:r>
              <a:rPr lang="en-US" sz="1400" dirty="0"/>
              <a:t> </a:t>
            </a:r>
            <a:r>
              <a:rPr lang="en-US" sz="1400" dirty="0" err="1"/>
              <a:t>memerlukan</a:t>
            </a:r>
            <a:r>
              <a:rPr lang="en-US" sz="1400" dirty="0"/>
              <a:t> backup </a:t>
            </a:r>
            <a:r>
              <a:rPr lang="en-US" sz="1400" dirty="0" err="1"/>
              <a:t>dan</a:t>
            </a:r>
            <a:r>
              <a:rPr lang="en-US" sz="1400" dirty="0"/>
              <a:t> recovery?</a:t>
            </a:r>
          </a:p>
          <a:p>
            <a:pPr marL="536575" lvl="1" indent="-342900">
              <a:lnSpc>
                <a:spcPct val="110000"/>
              </a:lnSpc>
              <a:buFont typeface="+mj-lt"/>
              <a:buAutoNum type="arabicPeriod"/>
            </a:pPr>
            <a:r>
              <a:rPr lang="en-US" sz="1400" dirty="0" err="1"/>
              <a:t>Apakah</a:t>
            </a:r>
            <a:r>
              <a:rPr lang="en-US" sz="1400" dirty="0"/>
              <a:t> </a:t>
            </a:r>
            <a:r>
              <a:rPr lang="en-US" sz="1400" dirty="0" err="1"/>
              <a:t>diperlukan</a:t>
            </a:r>
            <a:r>
              <a:rPr lang="en-US" sz="1400" dirty="0"/>
              <a:t> </a:t>
            </a:r>
            <a:r>
              <a:rPr lang="en-US" sz="1400" dirty="0" err="1"/>
              <a:t>fasilitas</a:t>
            </a:r>
            <a:r>
              <a:rPr lang="en-US" sz="1400" dirty="0"/>
              <a:t> </a:t>
            </a:r>
            <a:r>
              <a:rPr lang="en-US" sz="1400" dirty="0" err="1"/>
              <a:t>komunikasi</a:t>
            </a:r>
            <a:r>
              <a:rPr lang="en-US" sz="1400" dirty="0"/>
              <a:t> data?</a:t>
            </a:r>
          </a:p>
          <a:p>
            <a:pPr marL="536575" lvl="1" indent="-342900">
              <a:lnSpc>
                <a:spcPct val="110000"/>
              </a:lnSpc>
              <a:buFont typeface="+mj-lt"/>
              <a:buAutoNum type="arabicPeriod"/>
            </a:pPr>
            <a:r>
              <a:rPr lang="en-US" sz="1400" dirty="0" err="1"/>
              <a:t>Apakah</a:t>
            </a:r>
            <a:r>
              <a:rPr lang="en-US" sz="1400" dirty="0"/>
              <a:t> </a:t>
            </a:r>
            <a:r>
              <a:rPr lang="en-US" sz="1400" dirty="0" err="1"/>
              <a:t>diperlukan</a:t>
            </a:r>
            <a:r>
              <a:rPr lang="en-US" sz="1400" dirty="0"/>
              <a:t> </a:t>
            </a:r>
            <a:r>
              <a:rPr lang="en-US" sz="1400" dirty="0" err="1"/>
              <a:t>fasilitas</a:t>
            </a:r>
            <a:r>
              <a:rPr lang="en-US" sz="1400" dirty="0"/>
              <a:t> ‘distributed processing’?</a:t>
            </a:r>
          </a:p>
          <a:p>
            <a:pPr marL="536575" lvl="1" indent="-342900">
              <a:lnSpc>
                <a:spcPct val="110000"/>
              </a:lnSpc>
              <a:buFont typeface="+mj-lt"/>
              <a:buAutoNum type="arabicPeriod"/>
            </a:pPr>
            <a:r>
              <a:rPr lang="en-US" sz="1400" dirty="0" err="1"/>
              <a:t>Apakah</a:t>
            </a:r>
            <a:r>
              <a:rPr lang="en-US" sz="1400" dirty="0"/>
              <a:t> </a:t>
            </a:r>
            <a:r>
              <a:rPr lang="en-US" sz="1400" dirty="0" err="1"/>
              <a:t>kinerja</a:t>
            </a:r>
            <a:r>
              <a:rPr lang="en-US" sz="1400" dirty="0"/>
              <a:t> </a:t>
            </a:r>
            <a:r>
              <a:rPr lang="en-US" sz="1400" dirty="0" err="1"/>
              <a:t>sangat</a:t>
            </a:r>
            <a:r>
              <a:rPr lang="en-US" sz="1400" dirty="0"/>
              <a:t> </a:t>
            </a:r>
            <a:r>
              <a:rPr lang="en-US" sz="1400" dirty="0" err="1"/>
              <a:t>penting</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sistem</a:t>
            </a:r>
            <a:r>
              <a:rPr lang="en-US" sz="1400" dirty="0"/>
              <a:t> </a:t>
            </a:r>
            <a:r>
              <a:rPr lang="en-US" sz="1400" dirty="0" err="1"/>
              <a:t>akan</a:t>
            </a:r>
            <a:r>
              <a:rPr lang="en-US" sz="1400" dirty="0"/>
              <a:t> </a:t>
            </a:r>
            <a:r>
              <a:rPr lang="en-US" sz="1400" dirty="0" err="1"/>
              <a:t>dijalankan</a:t>
            </a:r>
            <a:r>
              <a:rPr lang="en-US" sz="1400" dirty="0"/>
              <a:t> </a:t>
            </a:r>
            <a:r>
              <a:rPr lang="en-US" sz="1400" dirty="0" err="1"/>
              <a:t>pada</a:t>
            </a:r>
            <a:r>
              <a:rPr lang="en-US" sz="1400" dirty="0"/>
              <a:t> </a:t>
            </a:r>
            <a:r>
              <a:rPr lang="en-US" sz="1400" dirty="0" err="1"/>
              <a:t>lingkungan</a:t>
            </a:r>
            <a:r>
              <a:rPr lang="en-US" sz="1400" dirty="0"/>
              <a:t> </a:t>
            </a:r>
            <a:r>
              <a:rPr lang="en-US" sz="1400" dirty="0" smtClean="0"/>
              <a:t>yang</a:t>
            </a:r>
            <a:r>
              <a:rPr lang="id-ID" sz="1400" dirty="0" smtClean="0"/>
              <a:t> s</a:t>
            </a:r>
            <a:r>
              <a:rPr lang="en-US" sz="1400" dirty="0" err="1" smtClean="0"/>
              <a:t>udah</a:t>
            </a:r>
            <a:r>
              <a:rPr lang="en-US" sz="1400" dirty="0" smtClean="0"/>
              <a:t> </a:t>
            </a:r>
            <a:r>
              <a:rPr lang="en-US" sz="1400" dirty="0" err="1"/>
              <a:t>ada</a:t>
            </a:r>
            <a:r>
              <a:rPr lang="en-US" sz="1400" dirty="0"/>
              <a:t> yang </a:t>
            </a:r>
            <a:r>
              <a:rPr lang="en-US" sz="1400" dirty="0" err="1"/>
              <a:t>sudah</a:t>
            </a:r>
            <a:r>
              <a:rPr lang="en-US" sz="1400" dirty="0"/>
              <a:t> </a:t>
            </a:r>
            <a:r>
              <a:rPr lang="en-US" sz="1400" dirty="0" err="1"/>
              <a:t>terpakai</a:t>
            </a:r>
            <a:r>
              <a:rPr lang="en-US" sz="1400" dirty="0"/>
              <a:t> </a:t>
            </a:r>
            <a:r>
              <a:rPr lang="en-US" sz="1400" dirty="0" err="1"/>
              <a:t>secara</a:t>
            </a:r>
            <a:r>
              <a:rPr lang="en-US" sz="1400" dirty="0"/>
              <a:t> </a:t>
            </a:r>
            <a:r>
              <a:rPr lang="en-US" sz="1400" dirty="0" err="1"/>
              <a:t>penuh</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memerlukan</a:t>
            </a:r>
            <a:r>
              <a:rPr lang="en-US" sz="1400" dirty="0"/>
              <a:t> </a:t>
            </a:r>
            <a:r>
              <a:rPr lang="en-US" sz="1400" dirty="0" err="1"/>
              <a:t>pemasukan</a:t>
            </a:r>
            <a:r>
              <a:rPr lang="en-US" sz="1400" dirty="0"/>
              <a:t> data </a:t>
            </a:r>
            <a:r>
              <a:rPr lang="en-US" sz="1400" dirty="0" err="1"/>
              <a:t>secara</a:t>
            </a:r>
            <a:r>
              <a:rPr lang="en-US" sz="1400" dirty="0"/>
              <a:t> ‘on-line’?</a:t>
            </a:r>
          </a:p>
          <a:p>
            <a:pPr marL="536575" lvl="1" indent="-342900">
              <a:lnSpc>
                <a:spcPct val="110000"/>
              </a:lnSpc>
              <a:buFont typeface="+mj-lt"/>
              <a:buAutoNum type="arabicPeriod"/>
            </a:pPr>
            <a:r>
              <a:rPr lang="en-US" sz="1400" dirty="0" err="1"/>
              <a:t>Apakah</a:t>
            </a:r>
            <a:r>
              <a:rPr lang="en-US" sz="1400" dirty="0"/>
              <a:t> </a:t>
            </a:r>
            <a:r>
              <a:rPr lang="en-US" sz="1400" dirty="0" err="1"/>
              <a:t>pemasukan</a:t>
            </a:r>
            <a:r>
              <a:rPr lang="en-US" sz="1400" dirty="0"/>
              <a:t> data ‘on-line’ </a:t>
            </a:r>
            <a:r>
              <a:rPr lang="en-US" sz="1400" dirty="0" err="1"/>
              <a:t>terjadi</a:t>
            </a:r>
            <a:r>
              <a:rPr lang="en-US" sz="1400" dirty="0"/>
              <a:t> </a:t>
            </a:r>
            <a:r>
              <a:rPr lang="en-US" sz="1400" dirty="0" err="1"/>
              <a:t>pada</a:t>
            </a:r>
            <a:r>
              <a:rPr lang="en-US" sz="1400" dirty="0"/>
              <a:t> </a:t>
            </a:r>
            <a:r>
              <a:rPr lang="en-US" sz="1400" dirty="0" err="1"/>
              <a:t>transaksi</a:t>
            </a:r>
            <a:r>
              <a:rPr lang="en-US" sz="1400" dirty="0"/>
              <a:t> input </a:t>
            </a:r>
            <a:r>
              <a:rPr lang="en-US" sz="1400" dirty="0" err="1"/>
              <a:t>thd</a:t>
            </a:r>
            <a:r>
              <a:rPr lang="en-US" sz="1400" dirty="0"/>
              <a:t> </a:t>
            </a:r>
            <a:r>
              <a:rPr lang="en-US" sz="1400" dirty="0" err="1"/>
              <a:t>layar</a:t>
            </a:r>
            <a:r>
              <a:rPr lang="en-US" sz="1400" dirty="0"/>
              <a:t> </a:t>
            </a:r>
            <a:r>
              <a:rPr lang="en-US" sz="1400" dirty="0" err="1"/>
              <a:t>atau</a:t>
            </a:r>
            <a:r>
              <a:rPr lang="en-US" sz="1400" dirty="0"/>
              <a:t> </a:t>
            </a:r>
            <a:r>
              <a:rPr lang="en-US" sz="1400" dirty="0" err="1"/>
              <a:t>operasi</a:t>
            </a:r>
            <a:r>
              <a:rPr lang="en-US" sz="1400" dirty="0"/>
              <a:t> </a:t>
            </a:r>
            <a:r>
              <a:rPr lang="en-US" sz="1400" dirty="0" err="1"/>
              <a:t>ganda</a:t>
            </a:r>
            <a:r>
              <a:rPr lang="en-US" sz="1400" dirty="0"/>
              <a:t>?</a:t>
            </a:r>
          </a:p>
          <a:p>
            <a:pPr marL="536575" lvl="1" indent="-342900">
              <a:lnSpc>
                <a:spcPct val="110000"/>
              </a:lnSpc>
              <a:buFont typeface="+mj-lt"/>
              <a:buAutoNum type="arabicPeriod"/>
            </a:pPr>
            <a:r>
              <a:rPr lang="en-US" sz="1400" dirty="0" err="1"/>
              <a:t>Apakah</a:t>
            </a:r>
            <a:r>
              <a:rPr lang="en-US" sz="1400" dirty="0"/>
              <a:t> file master </a:t>
            </a:r>
            <a:r>
              <a:rPr lang="en-US" sz="1400" dirty="0" err="1"/>
              <a:t>di’update</a:t>
            </a:r>
            <a:r>
              <a:rPr lang="en-US" sz="1400" dirty="0"/>
              <a:t>’ </a:t>
            </a:r>
            <a:r>
              <a:rPr lang="en-US" sz="1400" dirty="0" err="1"/>
              <a:t>secara</a:t>
            </a:r>
            <a:r>
              <a:rPr lang="en-US" sz="1400" dirty="0"/>
              <a:t> on-line?</a:t>
            </a:r>
          </a:p>
          <a:p>
            <a:pPr marL="536575" lvl="1" indent="-342900">
              <a:lnSpc>
                <a:spcPct val="110000"/>
              </a:lnSpc>
              <a:buFont typeface="+mj-lt"/>
              <a:buAutoNum type="arabicPeriod"/>
            </a:pPr>
            <a:r>
              <a:rPr lang="en-US" sz="1400" dirty="0" err="1"/>
              <a:t>Apakah</a:t>
            </a:r>
            <a:r>
              <a:rPr lang="en-US" sz="1400" dirty="0"/>
              <a:t> </a:t>
            </a:r>
            <a:r>
              <a:rPr lang="en-US" sz="1400" dirty="0" err="1"/>
              <a:t>input,output</a:t>
            </a:r>
            <a:r>
              <a:rPr lang="en-US" sz="1400" dirty="0"/>
              <a:t>, file </a:t>
            </a:r>
            <a:r>
              <a:rPr lang="en-US" sz="1400" dirty="0" err="1"/>
              <a:t>secara</a:t>
            </a:r>
            <a:r>
              <a:rPr lang="en-US" sz="1400" dirty="0"/>
              <a:t> inquiry </a:t>
            </a:r>
            <a:r>
              <a:rPr lang="en-US" sz="1400" dirty="0" err="1"/>
              <a:t>begitu</a:t>
            </a:r>
            <a:r>
              <a:rPr lang="en-US" sz="1400" dirty="0"/>
              <a:t> </a:t>
            </a:r>
            <a:r>
              <a:rPr lang="en-US" sz="1400" dirty="0" err="1"/>
              <a:t>kompleks</a:t>
            </a:r>
            <a:r>
              <a:rPr lang="en-US" sz="1400" dirty="0"/>
              <a:t>?</a:t>
            </a:r>
          </a:p>
          <a:p>
            <a:pPr marL="536575" lvl="1" indent="-342900">
              <a:lnSpc>
                <a:spcPct val="110000"/>
              </a:lnSpc>
              <a:buFont typeface="+mj-lt"/>
              <a:buAutoNum type="arabicPeriod"/>
            </a:pPr>
            <a:r>
              <a:rPr lang="en-US" sz="1400" dirty="0" err="1"/>
              <a:t>Apakah</a:t>
            </a:r>
            <a:r>
              <a:rPr lang="en-US" sz="1400" dirty="0"/>
              <a:t> proses internal </a:t>
            </a:r>
            <a:r>
              <a:rPr lang="en-US" sz="1400" dirty="0" err="1"/>
              <a:t>begitu</a:t>
            </a:r>
            <a:r>
              <a:rPr lang="en-US" sz="1400" dirty="0"/>
              <a:t> </a:t>
            </a:r>
            <a:r>
              <a:rPr lang="en-US" sz="1400" dirty="0" err="1"/>
              <a:t>kompleks</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kode</a:t>
            </a:r>
            <a:r>
              <a:rPr lang="en-US" sz="1400" dirty="0"/>
              <a:t> yang </a:t>
            </a:r>
            <a:r>
              <a:rPr lang="en-US" sz="1400" dirty="0" err="1"/>
              <a:t>dibuat</a:t>
            </a:r>
            <a:r>
              <a:rPr lang="en-US" sz="1400" dirty="0"/>
              <a:t> </a:t>
            </a:r>
            <a:r>
              <a:rPr lang="en-US" sz="1400" dirty="0" err="1"/>
              <a:t>harus</a:t>
            </a:r>
            <a:r>
              <a:rPr lang="en-US" sz="1400" dirty="0"/>
              <a:t> </a:t>
            </a:r>
            <a:r>
              <a:rPr lang="en-US" sz="1400" dirty="0" err="1"/>
              <a:t>dapat</a:t>
            </a:r>
            <a:r>
              <a:rPr lang="en-US" sz="1400" dirty="0"/>
              <a:t> </a:t>
            </a:r>
            <a:r>
              <a:rPr lang="en-US" sz="1400" dirty="0" err="1"/>
              <a:t>digunakan</a:t>
            </a:r>
            <a:r>
              <a:rPr lang="en-US" sz="1400" dirty="0"/>
              <a:t> </a:t>
            </a:r>
            <a:r>
              <a:rPr lang="en-US" sz="1400" dirty="0" err="1"/>
              <a:t>ulang</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konversi</a:t>
            </a:r>
            <a:r>
              <a:rPr lang="en-US" sz="1400" dirty="0"/>
              <a:t> </a:t>
            </a:r>
            <a:r>
              <a:rPr lang="en-US" sz="1400" dirty="0" err="1"/>
              <a:t>dan</a:t>
            </a:r>
            <a:r>
              <a:rPr lang="en-US" sz="1400" dirty="0"/>
              <a:t> </a:t>
            </a:r>
            <a:r>
              <a:rPr lang="en-US" sz="1400" dirty="0" err="1"/>
              <a:t>instalasi</a:t>
            </a:r>
            <a:r>
              <a:rPr lang="en-US" sz="1400" dirty="0"/>
              <a:t> </a:t>
            </a:r>
            <a:r>
              <a:rPr lang="en-US" sz="1400" dirty="0" err="1"/>
              <a:t>termasuk</a:t>
            </a:r>
            <a:r>
              <a:rPr lang="en-US" sz="1400" dirty="0"/>
              <a:t> </a:t>
            </a:r>
            <a:r>
              <a:rPr lang="en-US" sz="1400" dirty="0" err="1"/>
              <a:t>dalam</a:t>
            </a:r>
            <a:r>
              <a:rPr lang="en-US" sz="1400" dirty="0"/>
              <a:t> </a:t>
            </a:r>
            <a:r>
              <a:rPr lang="en-US" sz="1400" dirty="0" err="1"/>
              <a:t>perancangan</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sistem</a:t>
            </a:r>
            <a:r>
              <a:rPr lang="en-US" sz="1400" dirty="0"/>
              <a:t> </a:t>
            </a:r>
            <a:r>
              <a:rPr lang="en-US" sz="1400" dirty="0" err="1"/>
              <a:t>dirancang</a:t>
            </a:r>
            <a:r>
              <a:rPr lang="en-US" sz="1400" dirty="0"/>
              <a:t> </a:t>
            </a:r>
            <a:r>
              <a:rPr lang="en-US" sz="1400" dirty="0" err="1"/>
              <a:t>untuk</a:t>
            </a:r>
            <a:r>
              <a:rPr lang="en-US" sz="1400" dirty="0"/>
              <a:t> </a:t>
            </a:r>
            <a:r>
              <a:rPr lang="en-US" sz="1400" dirty="0" err="1"/>
              <a:t>dapat</a:t>
            </a:r>
            <a:r>
              <a:rPr lang="en-US" sz="1400" dirty="0"/>
              <a:t> </a:t>
            </a:r>
            <a:r>
              <a:rPr lang="en-US" sz="1400" dirty="0" err="1"/>
              <a:t>diinstall</a:t>
            </a:r>
            <a:r>
              <a:rPr lang="en-US" sz="1400" dirty="0"/>
              <a:t> </a:t>
            </a:r>
            <a:r>
              <a:rPr lang="en-US" sz="1400" dirty="0" err="1"/>
              <a:t>pada</a:t>
            </a:r>
            <a:r>
              <a:rPr lang="en-US" sz="1400" dirty="0"/>
              <a:t> </a:t>
            </a:r>
            <a:r>
              <a:rPr lang="en-US" sz="1400" dirty="0" err="1"/>
              <a:t>berbagai</a:t>
            </a:r>
            <a:r>
              <a:rPr lang="en-US" sz="1400" dirty="0"/>
              <a:t> </a:t>
            </a:r>
            <a:r>
              <a:rPr lang="en-US" sz="1400" dirty="0" err="1"/>
              <a:t>organisasi</a:t>
            </a:r>
            <a:r>
              <a:rPr lang="en-US" sz="1400" dirty="0"/>
              <a:t> yang </a:t>
            </a:r>
            <a:r>
              <a:rPr lang="en-US" sz="1400" dirty="0" err="1"/>
              <a:t>berbeda</a:t>
            </a:r>
            <a:r>
              <a:rPr lang="en-US" sz="1400" dirty="0"/>
              <a:t>?</a:t>
            </a:r>
          </a:p>
          <a:p>
            <a:pPr marL="536575" lvl="1" indent="-342900">
              <a:lnSpc>
                <a:spcPct val="110000"/>
              </a:lnSpc>
              <a:buFont typeface="+mj-lt"/>
              <a:buAutoNum type="arabicPeriod"/>
            </a:pPr>
            <a:r>
              <a:rPr lang="en-US" sz="1400" dirty="0" err="1"/>
              <a:t>Apakah</a:t>
            </a:r>
            <a:r>
              <a:rPr lang="en-US" sz="1400" dirty="0"/>
              <a:t> </a:t>
            </a:r>
            <a:r>
              <a:rPr lang="en-US" sz="1400" dirty="0" err="1"/>
              <a:t>aplikasi</a:t>
            </a:r>
            <a:r>
              <a:rPr lang="en-US" sz="1400" dirty="0"/>
              <a:t> </a:t>
            </a:r>
            <a:r>
              <a:rPr lang="en-US" sz="1400" dirty="0" err="1"/>
              <a:t>dirancang</a:t>
            </a:r>
            <a:r>
              <a:rPr lang="en-US" sz="1400" dirty="0"/>
              <a:t> </a:t>
            </a:r>
            <a:r>
              <a:rPr lang="en-US" sz="1400" dirty="0" err="1"/>
              <a:t>untuk</a:t>
            </a:r>
            <a:r>
              <a:rPr lang="en-US" sz="1400" dirty="0"/>
              <a:t> </a:t>
            </a:r>
            <a:r>
              <a:rPr lang="en-US" sz="1400" dirty="0" err="1"/>
              <a:t>memberikan</a:t>
            </a:r>
            <a:r>
              <a:rPr lang="en-US" sz="1400" dirty="0"/>
              <a:t> </a:t>
            </a:r>
            <a:r>
              <a:rPr lang="en-US" sz="1400" dirty="0" err="1"/>
              <a:t>fasilitas</a:t>
            </a:r>
            <a:r>
              <a:rPr lang="en-US" sz="1400" dirty="0"/>
              <a:t> </a:t>
            </a:r>
            <a:r>
              <a:rPr lang="en-US" sz="1400" dirty="0" err="1"/>
              <a:t>perubahan</a:t>
            </a:r>
            <a:r>
              <a:rPr lang="en-US" sz="1400" dirty="0"/>
              <a:t> </a:t>
            </a:r>
            <a:r>
              <a:rPr lang="en-US" sz="1400" dirty="0" err="1"/>
              <a:t>dan</a:t>
            </a:r>
            <a:r>
              <a:rPr lang="en-US" sz="1400" dirty="0"/>
              <a:t> </a:t>
            </a:r>
            <a:r>
              <a:rPr lang="en-US" sz="1400" dirty="0" err="1"/>
              <a:t>kemudahan</a:t>
            </a:r>
            <a:r>
              <a:rPr lang="en-US" sz="1400" dirty="0"/>
              <a:t> </a:t>
            </a:r>
            <a:r>
              <a:rPr lang="en-US" sz="1400" dirty="0" err="1"/>
              <a:t>pemakaian</a:t>
            </a:r>
            <a:r>
              <a:rPr lang="en-US" sz="1400" dirty="0"/>
              <a:t> </a:t>
            </a:r>
            <a:r>
              <a:rPr lang="en-US" sz="1400" dirty="0" err="1"/>
              <a:t>bagi</a:t>
            </a:r>
            <a:r>
              <a:rPr lang="en-US" sz="1400" dirty="0"/>
              <a:t> user?</a:t>
            </a:r>
            <a:endParaRPr lang="en-US" sz="1200" dirty="0"/>
          </a:p>
        </p:txBody>
      </p:sp>
      <p:sp>
        <p:nvSpPr>
          <p:cNvPr id="5" name="Slide Number Placeholder 5"/>
          <p:cNvSpPr>
            <a:spLocks noGrp="1"/>
          </p:cNvSpPr>
          <p:nvPr>
            <p:ph type="sldNum" sz="quarter" idx="4294967295"/>
          </p:nvPr>
        </p:nvSpPr>
        <p:spPr>
          <a:xfrm>
            <a:off x="7010400" y="6248400"/>
            <a:ext cx="2133600" cy="457200"/>
          </a:xfrm>
        </p:spPr>
        <p:txBody>
          <a:bodyPr/>
          <a:lstStyle/>
          <a:p>
            <a:fld id="{B172BE06-C8BC-4D2A-B1D5-F4F38914443D}" type="slidenum">
              <a:rPr lang="en-US"/>
              <a:pPr/>
              <a:t>108</a:t>
            </a:fld>
            <a:endParaRPr lang="en-US"/>
          </a:p>
        </p:txBody>
      </p:sp>
    </p:spTree>
    <p:extLst>
      <p:ext uri="{BB962C8B-B14F-4D97-AF65-F5344CB8AC3E}">
        <p14:creationId xmlns:p14="http://schemas.microsoft.com/office/powerpoint/2010/main" val="239208012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CD Selection System</a:t>
            </a:r>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t="33015" r="42500" b="16484"/>
          <a:stretch>
            <a:fillRect/>
          </a:stretch>
        </p:blipFill>
        <p:spPr>
          <a:xfrm>
            <a:off x="1524000" y="1066800"/>
            <a:ext cx="5486400" cy="5715000"/>
          </a:xfrm>
          <a:prstGeom prst="rect">
            <a:avLst/>
          </a:prstGeom>
        </p:spPr>
      </p:pic>
    </p:spTree>
    <p:extLst>
      <p:ext uri="{BB962C8B-B14F-4D97-AF65-F5344CB8AC3E}">
        <p14:creationId xmlns:p14="http://schemas.microsoft.com/office/powerpoint/2010/main" val="3980129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p:txBody>
          <a:bodyPr>
            <a:normAutofit lnSpcReduction="10000"/>
          </a:bodyPr>
          <a:lstStyle/>
          <a:p>
            <a:pPr algn="just">
              <a:lnSpc>
                <a:spcPct val="90000"/>
              </a:lnSpc>
              <a:buFont typeface="Wingdings" panose="05000000000000000000" pitchFamily="2" charset="2"/>
              <a:buChar char="q"/>
            </a:pPr>
            <a:r>
              <a:rPr lang="en-US" altLang="id-ID" sz="3200" dirty="0" err="1" smtClean="0"/>
              <a:t>Untuk</a:t>
            </a:r>
            <a:r>
              <a:rPr lang="en-US" altLang="id-ID" sz="3200" dirty="0" smtClean="0"/>
              <a:t> </a:t>
            </a:r>
            <a:r>
              <a:rPr lang="en-US" altLang="id-ID" sz="3200" dirty="0" err="1" smtClean="0"/>
              <a:t>meraih</a:t>
            </a:r>
            <a:r>
              <a:rPr lang="en-US" altLang="id-ID" sz="3200" dirty="0" smtClean="0"/>
              <a:t> </a:t>
            </a:r>
            <a:r>
              <a:rPr lang="en-US" altLang="id-ID" sz="3200" dirty="0" err="1" smtClean="0"/>
              <a:t>kesempatan-kesempatan</a:t>
            </a:r>
            <a:r>
              <a:rPr lang="en-US" altLang="id-ID" sz="3200" dirty="0" smtClean="0"/>
              <a:t> </a:t>
            </a:r>
          </a:p>
          <a:p>
            <a:pPr lvl="1" algn="just">
              <a:lnSpc>
                <a:spcPct val="90000"/>
              </a:lnSpc>
              <a:buFont typeface="Wingdings" panose="05000000000000000000" pitchFamily="2" charset="2"/>
              <a:buChar char="§"/>
            </a:pPr>
            <a:r>
              <a:rPr lang="en-US" altLang="id-ID" sz="2800" dirty="0" err="1" smtClean="0"/>
              <a:t>Dalam</a:t>
            </a:r>
            <a:r>
              <a:rPr lang="en-US" altLang="id-ID" sz="2800" dirty="0" smtClean="0"/>
              <a:t> </a:t>
            </a:r>
            <a:r>
              <a:rPr lang="en-US" altLang="id-ID" sz="2800" b="1" dirty="0" err="1" smtClean="0"/>
              <a:t>keadaan</a:t>
            </a:r>
            <a:r>
              <a:rPr lang="en-US" altLang="id-ID" sz="2800" b="1" dirty="0" smtClean="0"/>
              <a:t> </a:t>
            </a:r>
            <a:r>
              <a:rPr lang="en-US" altLang="id-ID" sz="2800" b="1" dirty="0" err="1" smtClean="0"/>
              <a:t>pasar</a:t>
            </a:r>
            <a:r>
              <a:rPr lang="en-US" altLang="id-ID" sz="2800" b="1" dirty="0" smtClean="0"/>
              <a:t> </a:t>
            </a:r>
            <a:r>
              <a:rPr lang="en-US" altLang="id-ID" sz="2800" b="1" dirty="0" err="1" smtClean="0"/>
              <a:t>bersaing</a:t>
            </a:r>
            <a:r>
              <a:rPr lang="en-US" altLang="id-ID" sz="2800" dirty="0" smtClean="0"/>
              <a:t>, </a:t>
            </a:r>
            <a:r>
              <a:rPr lang="en-US" altLang="id-ID" sz="2800" dirty="0" err="1" smtClean="0"/>
              <a:t>kecepatan</a:t>
            </a:r>
            <a:r>
              <a:rPr lang="en-US" altLang="id-ID" sz="2800" dirty="0" smtClean="0"/>
              <a:t> </a:t>
            </a:r>
            <a:r>
              <a:rPr lang="en-US" altLang="id-ID" sz="2800" dirty="0" err="1" smtClean="0"/>
              <a:t>informasi</a:t>
            </a:r>
            <a:r>
              <a:rPr lang="en-US" altLang="id-ID" sz="2800" dirty="0" smtClean="0"/>
              <a:t> </a:t>
            </a:r>
            <a:r>
              <a:rPr lang="en-US" altLang="id-ID" sz="2800" dirty="0" err="1" smtClean="0"/>
              <a:t>atau</a:t>
            </a:r>
            <a:r>
              <a:rPr lang="en-US" altLang="id-ID" sz="2800" dirty="0" smtClean="0"/>
              <a:t> </a:t>
            </a:r>
            <a:r>
              <a:rPr lang="en-US" altLang="id-ID" sz="2800" dirty="0" err="1" smtClean="0"/>
              <a:t>efisiensi</a:t>
            </a:r>
            <a:r>
              <a:rPr lang="en-US" altLang="id-ID" sz="2800" dirty="0" smtClean="0"/>
              <a:t> </a:t>
            </a:r>
            <a:r>
              <a:rPr lang="en-US" altLang="id-ID" sz="2800" dirty="0" err="1" smtClean="0"/>
              <a:t>waktu</a:t>
            </a:r>
            <a:r>
              <a:rPr lang="en-US" altLang="id-ID" sz="2800" dirty="0" smtClean="0"/>
              <a:t> </a:t>
            </a:r>
            <a:r>
              <a:rPr lang="en-US" altLang="id-ID" sz="2800" dirty="0" err="1" smtClean="0"/>
              <a:t>sangat</a:t>
            </a:r>
            <a:r>
              <a:rPr lang="en-US" altLang="id-ID" sz="2800" dirty="0" smtClean="0"/>
              <a:t> </a:t>
            </a:r>
            <a:r>
              <a:rPr lang="en-US" altLang="id-ID" sz="2800" dirty="0" err="1" smtClean="0"/>
              <a:t>menentukan</a:t>
            </a:r>
            <a:r>
              <a:rPr lang="en-US" altLang="id-ID" sz="2800" dirty="0" smtClean="0"/>
              <a:t> </a:t>
            </a:r>
            <a:r>
              <a:rPr lang="en-US" altLang="id-ID" sz="2800" dirty="0" err="1" smtClean="0"/>
              <a:t>berhasil</a:t>
            </a:r>
            <a:r>
              <a:rPr lang="en-US" altLang="id-ID" sz="2800" dirty="0" smtClean="0"/>
              <a:t> </a:t>
            </a:r>
            <a:r>
              <a:rPr lang="en-US" altLang="id-ID" sz="2800" dirty="0" err="1" smtClean="0"/>
              <a:t>tidaknya</a:t>
            </a:r>
            <a:r>
              <a:rPr lang="en-US" altLang="id-ID" sz="2800" dirty="0" smtClean="0"/>
              <a:t> </a:t>
            </a:r>
            <a:r>
              <a:rPr lang="en-US" altLang="id-ID" sz="2800" dirty="0" err="1" smtClean="0"/>
              <a:t>strategi</a:t>
            </a:r>
            <a:r>
              <a:rPr lang="en-US" altLang="id-ID" sz="2800" dirty="0" smtClean="0"/>
              <a:t>. </a:t>
            </a:r>
            <a:endParaRPr lang="id-ID" altLang="id-ID" sz="2800" dirty="0" smtClean="0"/>
          </a:p>
          <a:p>
            <a:pPr lvl="1" algn="just">
              <a:lnSpc>
                <a:spcPct val="90000"/>
              </a:lnSpc>
              <a:buFont typeface="Wingdings" panose="05000000000000000000" pitchFamily="2" charset="2"/>
              <a:buChar char="§"/>
            </a:pPr>
            <a:r>
              <a:rPr lang="en-US" altLang="id-ID" sz="2800" b="1" dirty="0" err="1" smtClean="0"/>
              <a:t>Kesempatan</a:t>
            </a:r>
            <a:r>
              <a:rPr lang="en-US" altLang="id-ID" sz="2800" dirty="0" err="1" smtClean="0"/>
              <a:t>-kesempatan</a:t>
            </a:r>
            <a:r>
              <a:rPr lang="en-US" altLang="id-ID" sz="2800" dirty="0" smtClean="0"/>
              <a:t> </a:t>
            </a:r>
            <a:r>
              <a:rPr lang="en-US" altLang="id-ID" sz="2800" dirty="0" err="1" smtClean="0"/>
              <a:t>dapat</a:t>
            </a:r>
            <a:r>
              <a:rPr lang="en-US" altLang="id-ID" sz="2800" dirty="0" smtClean="0"/>
              <a:t> </a:t>
            </a:r>
            <a:r>
              <a:rPr lang="en-US" altLang="id-ID" sz="2800" dirty="0" err="1" smtClean="0"/>
              <a:t>berupa</a:t>
            </a:r>
            <a:r>
              <a:rPr lang="en-US" altLang="id-ID" sz="2800" dirty="0" smtClean="0"/>
              <a:t> </a:t>
            </a:r>
            <a:r>
              <a:rPr lang="en-US" altLang="id-ID" sz="2800" b="1" dirty="0" err="1" smtClean="0"/>
              <a:t>peluang-peluang</a:t>
            </a:r>
            <a:r>
              <a:rPr lang="en-US" altLang="id-ID" sz="2800" b="1" dirty="0" smtClean="0"/>
              <a:t> </a:t>
            </a:r>
            <a:r>
              <a:rPr lang="en-US" altLang="id-ID" sz="2800" b="1" dirty="0" err="1" smtClean="0"/>
              <a:t>pasar</a:t>
            </a:r>
            <a:r>
              <a:rPr lang="en-US" altLang="id-ID" sz="2800" b="1" dirty="0" smtClean="0"/>
              <a:t>, </a:t>
            </a:r>
            <a:r>
              <a:rPr lang="en-US" altLang="id-ID" sz="2800" b="1" dirty="0" err="1" smtClean="0"/>
              <a:t>pelayanan</a:t>
            </a:r>
            <a:r>
              <a:rPr lang="en-US" altLang="id-ID" sz="2800" b="1" dirty="0" smtClean="0"/>
              <a:t> yang </a:t>
            </a:r>
            <a:r>
              <a:rPr lang="en-US" altLang="id-ID" sz="2800" b="1" dirty="0" err="1" smtClean="0"/>
              <a:t>meningkat</a:t>
            </a:r>
            <a:r>
              <a:rPr lang="en-US" altLang="id-ID" sz="2800" b="1" dirty="0" smtClean="0"/>
              <a:t> </a:t>
            </a:r>
            <a:r>
              <a:rPr lang="en-US" altLang="id-ID" sz="2800" b="1" dirty="0" err="1" smtClean="0"/>
              <a:t>kepada</a:t>
            </a:r>
            <a:r>
              <a:rPr lang="en-US" altLang="id-ID" sz="2800" b="1" dirty="0" smtClean="0"/>
              <a:t> </a:t>
            </a:r>
            <a:r>
              <a:rPr lang="en-US" altLang="id-ID" sz="2800" b="1" dirty="0" err="1" smtClean="0"/>
              <a:t>langganan</a:t>
            </a:r>
            <a:r>
              <a:rPr lang="en-US" altLang="id-ID" sz="2800" b="1" dirty="0" smtClean="0"/>
              <a:t>. </a:t>
            </a:r>
          </a:p>
          <a:p>
            <a:pPr algn="just">
              <a:lnSpc>
                <a:spcPct val="90000"/>
              </a:lnSpc>
              <a:buFont typeface="Wingdings" panose="05000000000000000000" pitchFamily="2" charset="2"/>
              <a:buChar char="q"/>
            </a:pPr>
            <a:r>
              <a:rPr lang="en-US" altLang="id-ID" sz="3200" b="1" dirty="0" err="1" smtClean="0"/>
              <a:t>Adanya</a:t>
            </a:r>
            <a:r>
              <a:rPr lang="en-US" altLang="id-ID" sz="3200" b="1" dirty="0" smtClean="0"/>
              <a:t> </a:t>
            </a:r>
            <a:r>
              <a:rPr lang="en-US" altLang="id-ID" sz="3200" b="1" dirty="0" err="1" smtClean="0"/>
              <a:t>instruksi-instruksi</a:t>
            </a:r>
            <a:r>
              <a:rPr lang="en-US" altLang="id-ID" sz="3200" b="1" dirty="0" smtClean="0"/>
              <a:t> </a:t>
            </a:r>
            <a:r>
              <a:rPr lang="en-US" altLang="id-ID" sz="3200" dirty="0" smtClean="0"/>
              <a:t>(</a:t>
            </a:r>
            <a:r>
              <a:rPr lang="en-US" altLang="id-ID" sz="3200" dirty="0" err="1" smtClean="0"/>
              <a:t>dari</a:t>
            </a:r>
            <a:r>
              <a:rPr lang="en-US" altLang="id-ID" sz="3200" dirty="0" smtClean="0"/>
              <a:t> </a:t>
            </a:r>
            <a:r>
              <a:rPr lang="en-US" altLang="id-ID" sz="3200" dirty="0" err="1" smtClean="0"/>
              <a:t>pimpinan</a:t>
            </a:r>
            <a:r>
              <a:rPr lang="en-US" altLang="id-ID" sz="3200" dirty="0" smtClean="0"/>
              <a:t> </a:t>
            </a:r>
            <a:r>
              <a:rPr lang="en-US" altLang="id-ID" sz="3200" dirty="0" err="1" smtClean="0"/>
              <a:t>atau</a:t>
            </a:r>
            <a:r>
              <a:rPr lang="en-US" altLang="id-ID" sz="3200" dirty="0" smtClean="0"/>
              <a:t> </a:t>
            </a:r>
            <a:r>
              <a:rPr lang="en-US" altLang="id-ID" sz="3200" dirty="0" err="1" smtClean="0"/>
              <a:t>dari</a:t>
            </a:r>
            <a:r>
              <a:rPr lang="en-US" altLang="id-ID" sz="3200" dirty="0" smtClean="0"/>
              <a:t> </a:t>
            </a:r>
            <a:r>
              <a:rPr lang="en-US" altLang="id-ID" sz="3200" dirty="0" err="1" smtClean="0"/>
              <a:t>luar</a:t>
            </a:r>
            <a:r>
              <a:rPr lang="en-US" altLang="id-ID" sz="3200" dirty="0" smtClean="0"/>
              <a:t> </a:t>
            </a:r>
            <a:r>
              <a:rPr lang="en-US" altLang="id-ID" sz="3200" dirty="0" err="1" smtClean="0"/>
              <a:t>organisasi</a:t>
            </a:r>
            <a:r>
              <a:rPr lang="en-US" altLang="id-ID" sz="3200" dirty="0" smtClean="0"/>
              <a:t> </a:t>
            </a:r>
            <a:r>
              <a:rPr lang="en-US" altLang="id-ID" sz="3200" dirty="0" err="1" smtClean="0"/>
              <a:t>misalnya</a:t>
            </a:r>
            <a:r>
              <a:rPr lang="en-US" altLang="id-ID" sz="3200" dirty="0" smtClean="0"/>
              <a:t> </a:t>
            </a:r>
            <a:r>
              <a:rPr lang="en-US" altLang="id-ID" sz="3200" dirty="0" err="1" smtClean="0"/>
              <a:t>peraturan</a:t>
            </a:r>
            <a:r>
              <a:rPr lang="en-US" altLang="id-ID" sz="3200" dirty="0" smtClean="0"/>
              <a:t> </a:t>
            </a:r>
            <a:r>
              <a:rPr lang="en-US" altLang="id-ID" sz="3200" dirty="0" err="1" smtClean="0"/>
              <a:t>pemerintah</a:t>
            </a:r>
            <a:r>
              <a:rPr lang="en-US" altLang="id-ID" sz="3200" dirty="0" smtClean="0"/>
              <a:t>). </a:t>
            </a:r>
          </a:p>
          <a:p>
            <a:pPr algn="just">
              <a:lnSpc>
                <a:spcPct val="90000"/>
              </a:lnSpc>
              <a:buFont typeface="Wingdings" panose="05000000000000000000" pitchFamily="2" charset="2"/>
              <a:buChar char="q"/>
            </a:pPr>
            <a:endParaRPr lang="en-US" altLang="id-ID" sz="3200" dirty="0" smtClean="0"/>
          </a:p>
        </p:txBody>
      </p:sp>
      <p:sp>
        <p:nvSpPr>
          <p:cNvPr id="6146" name="Rectangle 2"/>
          <p:cNvSpPr>
            <a:spLocks noGrp="1" noChangeArrowheads="1"/>
          </p:cNvSpPr>
          <p:nvPr>
            <p:ph type="title"/>
          </p:nvPr>
        </p:nvSpPr>
        <p:spPr/>
        <p:txBody>
          <a:bodyPr/>
          <a:lstStyle/>
          <a:p>
            <a:pPr>
              <a:defRPr/>
            </a:pPr>
            <a:r>
              <a:rPr lang="en-US"/>
              <a:t>Why (need)</a:t>
            </a:r>
          </a:p>
        </p:txBody>
      </p:sp>
      <p:sp>
        <p:nvSpPr>
          <p:cNvPr id="14340" name="AutoShape 4">
            <a:hlinkClick r:id="rId2" action="ppaction://hlinksldjump" highlightClick="1"/>
          </p:cNvPr>
          <p:cNvSpPr>
            <a:spLocks noChangeArrowheads="1"/>
          </p:cNvSpPr>
          <p:nvPr/>
        </p:nvSpPr>
        <p:spPr bwMode="auto">
          <a:xfrm>
            <a:off x="7234518" y="6176963"/>
            <a:ext cx="342900" cy="28575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id-ID" altLang="id-ID" sz="1200"/>
          </a:p>
        </p:txBody>
      </p:sp>
    </p:spTree>
    <p:extLst>
      <p:ext uri="{BB962C8B-B14F-4D97-AF65-F5344CB8AC3E}">
        <p14:creationId xmlns:p14="http://schemas.microsoft.com/office/powerpoint/2010/main" val="664211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Point Estimation</a:t>
            </a:r>
            <a:br>
              <a:rPr lang="en-US" dirty="0"/>
            </a:br>
            <a:r>
              <a:rPr lang="en-US" dirty="0"/>
              <a:t>-- </a:t>
            </a:r>
            <a:r>
              <a:rPr lang="en-US" dirty="0">
                <a:solidFill>
                  <a:srgbClr val="3333FF"/>
                </a:solidFill>
              </a:rPr>
              <a:t>Step Three</a:t>
            </a:r>
            <a:r>
              <a:rPr lang="id-ID" dirty="0">
                <a:solidFill>
                  <a:srgbClr val="3333FF"/>
                </a:solidFill>
              </a:rPr>
              <a:t> (TAFP)</a:t>
            </a:r>
            <a:endParaRPr lang="en-US" dirty="0"/>
          </a:p>
        </p:txBody>
      </p:sp>
      <p:sp>
        <p:nvSpPr>
          <p:cNvPr id="7" name="Content Placeholder 6"/>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110</a:t>
            </a:fld>
            <a:endParaRPr lang="en-US">
              <a:solidFill>
                <a:prstClr val="black">
                  <a:tint val="75000"/>
                </a:prstClr>
              </a:solidFill>
            </a:endParaRPr>
          </a:p>
        </p:txBody>
      </p:sp>
      <p:sp>
        <p:nvSpPr>
          <p:cNvPr id="4" name="Rectangle 2"/>
          <p:cNvSpPr>
            <a:spLocks noChangeArrowheads="1"/>
          </p:cNvSpPr>
          <p:nvPr/>
        </p:nvSpPr>
        <p:spPr bwMode="auto">
          <a:xfrm>
            <a:off x="403225" y="1673225"/>
            <a:ext cx="8305800" cy="4498975"/>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5" name="Rectangle 4"/>
          <p:cNvSpPr>
            <a:spLocks noChangeArrowheads="1"/>
          </p:cNvSpPr>
          <p:nvPr/>
        </p:nvSpPr>
        <p:spPr bwMode="auto">
          <a:xfrm>
            <a:off x="609600" y="1752601"/>
            <a:ext cx="7961313" cy="4278736"/>
          </a:xfrm>
          <a:prstGeom prst="rect">
            <a:avLst/>
          </a:prstGeom>
          <a:noFill/>
          <a:ln w="9525">
            <a:noFill/>
            <a:miter lim="800000"/>
            <a:headEnd/>
            <a:tailEnd/>
          </a:ln>
        </p:spPr>
        <p:txBody>
          <a:bodyPr wrap="square" lIns="92075" tIns="46038" rIns="92075" bIns="46038">
            <a:spAutoFit/>
          </a:bodyPr>
          <a:lstStyle/>
          <a:p>
            <a:pPr algn="l" eaLnBrk="0" hangingPunct="0"/>
            <a:r>
              <a:rPr lang="en-US" sz="2400" dirty="0">
                <a:latin typeface="Verdana" charset="0"/>
              </a:rPr>
              <a:t>Processing Complexity (PC</a:t>
            </a:r>
            <a:r>
              <a:rPr lang="en-US" sz="2400" dirty="0" smtClean="0">
                <a:latin typeface="Verdana" charset="0"/>
              </a:rPr>
              <a:t>) =  </a:t>
            </a:r>
            <a:r>
              <a:rPr lang="en-US" sz="3200" dirty="0" smtClean="0">
                <a:solidFill>
                  <a:srgbClr val="C00000"/>
                </a:solidFill>
                <a:latin typeface="Verdana" charset="0"/>
              </a:rPr>
              <a:t>7</a:t>
            </a:r>
            <a:endParaRPr lang="en-US" sz="3200" dirty="0">
              <a:solidFill>
                <a:srgbClr val="C00000"/>
              </a:solidFill>
              <a:latin typeface="Verdana" charset="0"/>
            </a:endParaRPr>
          </a:p>
          <a:p>
            <a:pPr algn="l" eaLnBrk="0" hangingPunct="0"/>
            <a:r>
              <a:rPr lang="en-US" sz="2400" i="1" dirty="0">
                <a:latin typeface="Verdana" charset="0"/>
              </a:rPr>
              <a:t>(</a:t>
            </a:r>
            <a:r>
              <a:rPr lang="en-US" sz="2400" i="1" dirty="0">
                <a:solidFill>
                  <a:srgbClr val="0070C0"/>
                </a:solidFill>
                <a:latin typeface="Verdana" charset="0"/>
              </a:rPr>
              <a:t>From </a:t>
            </a:r>
            <a:r>
              <a:rPr lang="en-US" sz="2400" i="1" dirty="0" smtClean="0">
                <a:solidFill>
                  <a:srgbClr val="0070C0"/>
                </a:solidFill>
                <a:latin typeface="Verdana" charset="0"/>
              </a:rPr>
              <a:t>Step Two</a:t>
            </a:r>
            <a:r>
              <a:rPr lang="en-US" sz="2400" i="1" dirty="0" smtClean="0">
                <a:latin typeface="Verdana" charset="0"/>
              </a:rPr>
              <a:t>)</a:t>
            </a:r>
            <a:endParaRPr lang="en-US" sz="2400" dirty="0">
              <a:latin typeface="Verdana" charset="0"/>
            </a:endParaRPr>
          </a:p>
          <a:p>
            <a:pPr algn="l" eaLnBrk="0" hangingPunct="0"/>
            <a:endParaRPr lang="en-US" sz="2400" dirty="0">
              <a:latin typeface="Verdana" charset="0"/>
            </a:endParaRPr>
          </a:p>
          <a:p>
            <a:pPr algn="l" eaLnBrk="0" hangingPunct="0"/>
            <a:r>
              <a:rPr lang="en-US" sz="2400" dirty="0">
                <a:latin typeface="Verdana" charset="0"/>
              </a:rPr>
              <a:t>Adjusted Processing </a:t>
            </a:r>
          </a:p>
          <a:p>
            <a:pPr algn="l" eaLnBrk="0" hangingPunct="0"/>
            <a:r>
              <a:rPr lang="en-US" sz="2400" dirty="0">
                <a:latin typeface="Verdana" charset="0"/>
              </a:rPr>
              <a:t>Complexity (PCA) </a:t>
            </a:r>
            <a:r>
              <a:rPr lang="en-US" sz="2400" dirty="0" smtClean="0">
                <a:latin typeface="Verdana" charset="0"/>
              </a:rPr>
              <a:t>= </a:t>
            </a:r>
            <a:r>
              <a:rPr lang="en-US" sz="2400" dirty="0" smtClean="0">
                <a:solidFill>
                  <a:srgbClr val="00B050"/>
                </a:solidFill>
                <a:latin typeface="Verdana" charset="0"/>
              </a:rPr>
              <a:t>0.65</a:t>
            </a:r>
            <a:r>
              <a:rPr lang="en-US" sz="2400" dirty="0" smtClean="0">
                <a:latin typeface="Verdana" charset="0"/>
              </a:rPr>
              <a:t> </a:t>
            </a:r>
            <a:r>
              <a:rPr lang="en-US" sz="2400" dirty="0">
                <a:latin typeface="Verdana" charset="0"/>
              </a:rPr>
              <a:t>+ (0.01 * </a:t>
            </a:r>
            <a:r>
              <a:rPr lang="en-US" sz="3600" dirty="0" smtClean="0">
                <a:solidFill>
                  <a:srgbClr val="C00000"/>
                </a:solidFill>
                <a:latin typeface="Verdana" charset="0"/>
              </a:rPr>
              <a:t>7</a:t>
            </a:r>
            <a:r>
              <a:rPr lang="en-US" sz="2400" dirty="0" smtClean="0">
                <a:latin typeface="Verdana" charset="0"/>
              </a:rPr>
              <a:t> ) = </a:t>
            </a:r>
            <a:r>
              <a:rPr lang="en-US" sz="3600" dirty="0" smtClean="0">
                <a:solidFill>
                  <a:srgbClr val="C00000"/>
                </a:solidFill>
                <a:latin typeface="Verdana" charset="0"/>
              </a:rPr>
              <a:t>0.72</a:t>
            </a:r>
            <a:endParaRPr lang="en-US" sz="3600" dirty="0">
              <a:solidFill>
                <a:srgbClr val="C00000"/>
              </a:solidFill>
              <a:latin typeface="Verdana" charset="0"/>
            </a:endParaRPr>
          </a:p>
          <a:p>
            <a:pPr algn="l" eaLnBrk="0" hangingPunct="0"/>
            <a:endParaRPr lang="en-US" sz="2400" dirty="0">
              <a:latin typeface="Verdana" charset="0"/>
            </a:endParaRPr>
          </a:p>
          <a:p>
            <a:pPr algn="l" eaLnBrk="0" hangingPunct="0"/>
            <a:r>
              <a:rPr lang="en-US" sz="2400" dirty="0">
                <a:latin typeface="Verdana" charset="0"/>
              </a:rPr>
              <a:t>Total Adjusted </a:t>
            </a:r>
          </a:p>
          <a:p>
            <a:pPr algn="l" eaLnBrk="0" hangingPunct="0"/>
            <a:r>
              <a:rPr lang="en-US" sz="2400" dirty="0">
                <a:latin typeface="Verdana" charset="0"/>
              </a:rPr>
              <a:t>Function </a:t>
            </a:r>
            <a:r>
              <a:rPr lang="en-US" sz="2400" dirty="0" smtClean="0">
                <a:latin typeface="Verdana" charset="0"/>
              </a:rPr>
              <a:t>Points</a:t>
            </a:r>
            <a:r>
              <a:rPr lang="id-ID" sz="2400" dirty="0" smtClean="0">
                <a:latin typeface="Verdana" charset="0"/>
              </a:rPr>
              <a:t>  (TAFP)</a:t>
            </a:r>
            <a:r>
              <a:rPr lang="en-US" sz="2400" dirty="0" smtClean="0">
                <a:latin typeface="Verdana" charset="0"/>
              </a:rPr>
              <a:t>:  338 </a:t>
            </a:r>
            <a:r>
              <a:rPr lang="en-US" sz="2400" dirty="0">
                <a:latin typeface="Verdana" charset="0"/>
              </a:rPr>
              <a:t>*  </a:t>
            </a:r>
            <a:r>
              <a:rPr lang="en-US" sz="3600" dirty="0" smtClean="0">
                <a:solidFill>
                  <a:srgbClr val="C00000"/>
                </a:solidFill>
                <a:latin typeface="Verdana" charset="0"/>
              </a:rPr>
              <a:t>0.72</a:t>
            </a:r>
            <a:r>
              <a:rPr lang="en-US" sz="2400" dirty="0" smtClean="0">
                <a:latin typeface="Verdana" charset="0"/>
              </a:rPr>
              <a:t> </a:t>
            </a:r>
            <a:r>
              <a:rPr lang="en-US" sz="2400" dirty="0">
                <a:latin typeface="Verdana" charset="0"/>
              </a:rPr>
              <a:t>= </a:t>
            </a:r>
            <a:r>
              <a:rPr lang="en-US" sz="3600" dirty="0" smtClean="0">
                <a:solidFill>
                  <a:srgbClr val="C00000"/>
                </a:solidFill>
                <a:latin typeface="Verdana" charset="0"/>
              </a:rPr>
              <a:t>243</a:t>
            </a:r>
            <a:endParaRPr lang="en-US" sz="3600" dirty="0">
              <a:solidFill>
                <a:srgbClr val="C00000"/>
              </a:solidFill>
              <a:latin typeface="Verdana" charset="0"/>
            </a:endParaRPr>
          </a:p>
          <a:p>
            <a:pPr algn="l" eaLnBrk="0" hangingPunct="0"/>
            <a:r>
              <a:rPr lang="en-US" sz="2400" dirty="0">
                <a:latin typeface="Verdana" charset="0"/>
              </a:rPr>
              <a:t>    </a:t>
            </a:r>
            <a:r>
              <a:rPr lang="en-US" sz="2400" dirty="0" smtClean="0">
                <a:latin typeface="Verdana" charset="0"/>
              </a:rPr>
              <a:t>(</a:t>
            </a:r>
            <a:r>
              <a:rPr lang="en-US" sz="2400" i="1" dirty="0" smtClean="0">
                <a:solidFill>
                  <a:srgbClr val="0070C0"/>
                </a:solidFill>
                <a:latin typeface="Verdana" charset="0"/>
              </a:rPr>
              <a:t>From </a:t>
            </a:r>
            <a:r>
              <a:rPr lang="en-US" sz="2400" i="1" dirty="0">
                <a:solidFill>
                  <a:srgbClr val="0070C0"/>
                </a:solidFill>
                <a:latin typeface="Verdana" charset="0"/>
              </a:rPr>
              <a:t>Step </a:t>
            </a:r>
            <a:r>
              <a:rPr lang="en-US" sz="2400" i="1" dirty="0" smtClean="0">
                <a:solidFill>
                  <a:srgbClr val="0070C0"/>
                </a:solidFill>
                <a:latin typeface="Verdana" charset="0"/>
              </a:rPr>
              <a:t>One</a:t>
            </a:r>
            <a:r>
              <a:rPr lang="en-US" sz="2400" i="1" dirty="0" smtClean="0">
                <a:latin typeface="Verdana" charset="0"/>
              </a:rPr>
              <a:t>)</a:t>
            </a:r>
            <a:endParaRPr lang="en-US" sz="2400" i="1" dirty="0">
              <a:latin typeface="Verdana" charset="0"/>
            </a:endParaRPr>
          </a:p>
          <a:p>
            <a:pPr algn="l" eaLnBrk="0" hangingPunct="0"/>
            <a:endParaRPr lang="en-US" sz="2400" i="1" dirty="0">
              <a:latin typeface="Verdana" charset="0"/>
            </a:endParaRPr>
          </a:p>
        </p:txBody>
      </p:sp>
      <p:sp>
        <p:nvSpPr>
          <p:cNvPr id="6" name="Line 5"/>
          <p:cNvSpPr>
            <a:spLocks noChangeShapeType="1"/>
          </p:cNvSpPr>
          <p:nvPr/>
        </p:nvSpPr>
        <p:spPr bwMode="auto">
          <a:xfrm>
            <a:off x="5638800" y="1905000"/>
            <a:ext cx="685800" cy="11430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8" name="Line 7"/>
          <p:cNvSpPr>
            <a:spLocks noChangeShapeType="1"/>
          </p:cNvSpPr>
          <p:nvPr/>
        </p:nvSpPr>
        <p:spPr bwMode="auto">
          <a:xfrm flipH="1">
            <a:off x="6324600" y="3657600"/>
            <a:ext cx="1371600" cy="6096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667144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smtClean="0"/>
              <a:t>Adjusted Processing Complexity</a:t>
            </a:r>
          </a:p>
        </p:txBody>
      </p:sp>
      <p:sp>
        <p:nvSpPr>
          <p:cNvPr id="46085" name="Rectangle 3" descr="Rectangle: Click to edit Master text styles&#10;Second level&#10;Third level&#10;Fourth level&#10;Fifth level"/>
          <p:cNvSpPr>
            <a:spLocks noGrp="1" noChangeArrowheads="1"/>
          </p:cNvSpPr>
          <p:nvPr>
            <p:ph idx="1"/>
          </p:nvPr>
        </p:nvSpPr>
        <p:spPr/>
        <p:txBody>
          <a:bodyPr/>
          <a:lstStyle/>
          <a:p>
            <a:pPr eaLnBrk="1" hangingPunct="1">
              <a:buNone/>
            </a:pPr>
            <a:r>
              <a:rPr lang="en-US" sz="3600" dirty="0" smtClean="0"/>
              <a:t>	Choose standard </a:t>
            </a:r>
            <a:r>
              <a:rPr lang="en-US" sz="3600" dirty="0" smtClean="0">
                <a:solidFill>
                  <a:srgbClr val="C00000"/>
                </a:solidFill>
              </a:rPr>
              <a:t>Adjusted Project Complexity</a:t>
            </a:r>
            <a:r>
              <a:rPr lang="en-US" sz="3600" dirty="0" smtClean="0"/>
              <a:t> (PCA) from the range:</a:t>
            </a:r>
            <a:endParaRPr lang="id-ID" sz="3600" dirty="0" smtClean="0"/>
          </a:p>
          <a:p>
            <a:pPr eaLnBrk="1" hangingPunct="1">
              <a:buNone/>
            </a:pPr>
            <a:endParaRPr lang="en-US" sz="1800" dirty="0" smtClean="0"/>
          </a:p>
          <a:p>
            <a:pPr marL="858837" lvl="1" indent="-514350" eaLnBrk="1" hangingPunct="1">
              <a:buFont typeface="+mj-lt"/>
              <a:buAutoNum type="arabicPeriod"/>
            </a:pPr>
            <a:r>
              <a:rPr lang="en-US" sz="3200" b="1" dirty="0" smtClean="0">
                <a:solidFill>
                  <a:srgbClr val="00B050"/>
                </a:solidFill>
              </a:rPr>
              <a:t>0.65</a:t>
            </a:r>
            <a:r>
              <a:rPr lang="en-US" sz="3200" dirty="0" smtClean="0"/>
              <a:t>			Simple systems</a:t>
            </a:r>
          </a:p>
          <a:p>
            <a:pPr marL="858837" lvl="1" indent="-514350" eaLnBrk="1" hangingPunct="1">
              <a:buFont typeface="+mj-lt"/>
              <a:buAutoNum type="arabicPeriod"/>
            </a:pPr>
            <a:r>
              <a:rPr lang="en-US" sz="3200" dirty="0" smtClean="0"/>
              <a:t>1.0			"Normal" systems</a:t>
            </a:r>
          </a:p>
          <a:p>
            <a:pPr marL="858837" lvl="1" indent="-514350" eaLnBrk="1" hangingPunct="1">
              <a:buFont typeface="+mj-lt"/>
              <a:buAutoNum type="arabicPeriod"/>
            </a:pPr>
            <a:r>
              <a:rPr lang="en-US" sz="3200" dirty="0" smtClean="0"/>
              <a:t>1.35			Complex systems</a:t>
            </a:r>
          </a:p>
          <a:p>
            <a:pPr lvl="1" eaLnBrk="1" hangingPunct="1"/>
            <a:endParaRPr lang="en-US" dirty="0" smtClean="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111</a:t>
            </a:fld>
            <a:endParaRPr lang="en-US">
              <a:solidFill>
                <a:prstClr val="black">
                  <a:tint val="75000"/>
                </a:prstClr>
              </a:solidFill>
            </a:endParaRPr>
          </a:p>
        </p:txBody>
      </p:sp>
    </p:spTree>
    <p:extLst>
      <p:ext uri="{BB962C8B-B14F-4D97-AF65-F5344CB8AC3E}">
        <p14:creationId xmlns:p14="http://schemas.microsoft.com/office/powerpoint/2010/main" val="437589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Converting Function Points to Lines of Code</a:t>
            </a:r>
            <a:endParaRPr lang="id-ID" sz="3600"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112</a:t>
            </a:fld>
            <a:endParaRPr lang="en-US">
              <a:solidFill>
                <a:prstClr val="black">
                  <a:tint val="75000"/>
                </a:prstClr>
              </a:solidFill>
            </a:endParaRPr>
          </a:p>
        </p:txBody>
      </p:sp>
      <p:sp>
        <p:nvSpPr>
          <p:cNvPr id="5" name="Rectangle 3"/>
          <p:cNvSpPr>
            <a:spLocks noChangeArrowheads="1"/>
          </p:cNvSpPr>
          <p:nvPr/>
        </p:nvSpPr>
        <p:spPr bwMode="auto">
          <a:xfrm>
            <a:off x="1783632" y="5943600"/>
            <a:ext cx="5144935" cy="369974"/>
          </a:xfrm>
          <a:prstGeom prst="rect">
            <a:avLst/>
          </a:prstGeom>
          <a:noFill/>
          <a:ln w="9525">
            <a:noFill/>
            <a:miter lim="800000"/>
            <a:headEnd/>
            <a:tailEnd/>
          </a:ln>
        </p:spPr>
        <p:txBody>
          <a:bodyPr wrap="none" lIns="92075" tIns="46038" rIns="92075" bIns="46038">
            <a:spAutoFit/>
          </a:bodyPr>
          <a:lstStyle/>
          <a:p>
            <a:pPr eaLnBrk="0" hangingPunct="0"/>
            <a:r>
              <a:rPr lang="en-US" sz="1800" i="1" dirty="0">
                <a:latin typeface="+mn-lt"/>
              </a:rPr>
              <a:t>Source: </a:t>
            </a:r>
            <a:r>
              <a:rPr lang="en-US" sz="1800" i="1" dirty="0" smtClean="0">
                <a:latin typeface="+mn-lt"/>
              </a:rPr>
              <a:t>Capers Jones, Software Productivity Research</a:t>
            </a:r>
            <a:endParaRPr lang="en-US" sz="2400" i="1" dirty="0">
              <a:latin typeface="+mn-lt"/>
            </a:endParaRPr>
          </a:p>
        </p:txBody>
      </p:sp>
      <p:sp>
        <p:nvSpPr>
          <p:cNvPr id="6" name="Rectangle 4"/>
          <p:cNvSpPr>
            <a:spLocks noChangeArrowheads="1"/>
          </p:cNvSpPr>
          <p:nvPr/>
        </p:nvSpPr>
        <p:spPr bwMode="auto">
          <a:xfrm>
            <a:off x="1066800" y="2209800"/>
            <a:ext cx="3429000" cy="3352800"/>
          </a:xfrm>
          <a:prstGeom prst="rect">
            <a:avLst/>
          </a:prstGeom>
          <a:solidFill>
            <a:srgbClr val="CCECFF"/>
          </a:solidFill>
          <a:ln w="12700">
            <a:solidFill>
              <a:schemeClr val="tx1"/>
            </a:solidFill>
            <a:miter lim="800000"/>
            <a:headEnd type="none" w="sm" len="sm"/>
            <a:tailEnd type="none" w="sm" len="sm"/>
          </a:ln>
        </p:spPr>
        <p:txBody>
          <a:bodyPr wrap="none" anchor="ctr"/>
          <a:lstStyle/>
          <a:p>
            <a:pPr algn="l"/>
            <a:endParaRPr lang="en-US"/>
          </a:p>
        </p:txBody>
      </p:sp>
      <p:sp>
        <p:nvSpPr>
          <p:cNvPr id="7" name="Rectangle 5"/>
          <p:cNvSpPr>
            <a:spLocks noChangeArrowheads="1"/>
          </p:cNvSpPr>
          <p:nvPr/>
        </p:nvSpPr>
        <p:spPr bwMode="auto">
          <a:xfrm>
            <a:off x="4191000" y="2286000"/>
            <a:ext cx="4181475" cy="3276600"/>
          </a:xfrm>
          <a:prstGeom prst="rect">
            <a:avLst/>
          </a:prstGeom>
          <a:solidFill>
            <a:srgbClr val="FFFFCC"/>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8" name="Rectangle 6"/>
          <p:cNvSpPr>
            <a:spLocks noChangeArrowheads="1"/>
          </p:cNvSpPr>
          <p:nvPr/>
        </p:nvSpPr>
        <p:spPr bwMode="auto">
          <a:xfrm>
            <a:off x="1066800" y="1676400"/>
            <a:ext cx="7331075" cy="685800"/>
          </a:xfrm>
          <a:prstGeom prst="rect">
            <a:avLst/>
          </a:prstGeom>
          <a:solidFill>
            <a:schemeClr val="accent2"/>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9" name="Text Box 7"/>
          <p:cNvSpPr txBox="1">
            <a:spLocks noChangeArrowheads="1"/>
          </p:cNvSpPr>
          <p:nvPr/>
        </p:nvSpPr>
        <p:spPr bwMode="auto">
          <a:xfrm>
            <a:off x="1600200" y="1752600"/>
            <a:ext cx="1668463" cy="457200"/>
          </a:xfrm>
          <a:prstGeom prst="rect">
            <a:avLst/>
          </a:prstGeom>
          <a:noFill/>
          <a:ln w="12700">
            <a:noFill/>
            <a:miter lim="800000"/>
            <a:headEnd type="none" w="sm" len="sm"/>
            <a:tailEnd type="none" w="sm" len="sm"/>
          </a:ln>
        </p:spPr>
        <p:txBody>
          <a:bodyPr wrap="none">
            <a:spAutoFit/>
          </a:bodyPr>
          <a:lstStyle/>
          <a:p>
            <a:pPr algn="l" eaLnBrk="0" hangingPunct="0"/>
            <a:r>
              <a:rPr lang="en-US" sz="2400">
                <a:latin typeface="Verdana" charset="0"/>
              </a:rPr>
              <a:t>Language</a:t>
            </a:r>
          </a:p>
        </p:txBody>
      </p:sp>
      <p:sp>
        <p:nvSpPr>
          <p:cNvPr id="10" name="Text Box 8"/>
          <p:cNvSpPr txBox="1">
            <a:spLocks noChangeArrowheads="1"/>
          </p:cNvSpPr>
          <p:nvPr/>
        </p:nvSpPr>
        <p:spPr bwMode="auto">
          <a:xfrm>
            <a:off x="4267200" y="1752600"/>
            <a:ext cx="4003675" cy="457200"/>
          </a:xfrm>
          <a:prstGeom prst="rect">
            <a:avLst/>
          </a:prstGeom>
          <a:noFill/>
          <a:ln w="12700">
            <a:noFill/>
            <a:miter lim="800000"/>
            <a:headEnd type="none" w="sm" len="sm"/>
            <a:tailEnd type="none" w="sm" len="sm"/>
          </a:ln>
        </p:spPr>
        <p:txBody>
          <a:bodyPr>
            <a:spAutoFit/>
          </a:bodyPr>
          <a:lstStyle/>
          <a:p>
            <a:pPr algn="l" eaLnBrk="0" hangingPunct="0"/>
            <a:r>
              <a:rPr lang="en-US" sz="2400" dirty="0">
                <a:latin typeface="Verdana" charset="0"/>
              </a:rPr>
              <a:t>LOC/Function Code Point</a:t>
            </a:r>
          </a:p>
        </p:txBody>
      </p:sp>
      <p:sp>
        <p:nvSpPr>
          <p:cNvPr id="11" name="Text Box 9"/>
          <p:cNvSpPr txBox="1">
            <a:spLocks noChangeArrowheads="1"/>
          </p:cNvSpPr>
          <p:nvPr/>
        </p:nvSpPr>
        <p:spPr bwMode="auto">
          <a:xfrm>
            <a:off x="1120775" y="2362200"/>
            <a:ext cx="3538538" cy="2838450"/>
          </a:xfrm>
          <a:prstGeom prst="rect">
            <a:avLst/>
          </a:prstGeom>
          <a:noFill/>
          <a:ln w="12700">
            <a:noFill/>
            <a:miter lim="800000"/>
            <a:headEnd type="none" w="sm" len="sm"/>
            <a:tailEnd type="none" w="sm" len="sm"/>
          </a:ln>
        </p:spPr>
        <p:txBody>
          <a:bodyPr>
            <a:spAutoFit/>
          </a:bodyPr>
          <a:lstStyle/>
          <a:p>
            <a:pPr algn="l" eaLnBrk="0" hangingPunct="0"/>
            <a:r>
              <a:rPr lang="en-US" sz="1800" dirty="0">
                <a:latin typeface="Verdana" charset="0"/>
              </a:rPr>
              <a:t>C</a:t>
            </a:r>
          </a:p>
          <a:p>
            <a:pPr algn="l" eaLnBrk="0" hangingPunct="0"/>
            <a:r>
              <a:rPr lang="en-US" sz="1800" dirty="0">
                <a:latin typeface="Verdana" charset="0"/>
              </a:rPr>
              <a:t>COBOL</a:t>
            </a:r>
          </a:p>
          <a:p>
            <a:pPr algn="l" eaLnBrk="0" hangingPunct="0"/>
            <a:r>
              <a:rPr lang="en-US" sz="1800" dirty="0">
                <a:latin typeface="Verdana" charset="0"/>
              </a:rPr>
              <a:t>JAVA</a:t>
            </a:r>
          </a:p>
          <a:p>
            <a:pPr algn="l" eaLnBrk="0" hangingPunct="0"/>
            <a:r>
              <a:rPr lang="en-US" sz="1800" dirty="0">
                <a:latin typeface="Verdana" charset="0"/>
              </a:rPr>
              <a:t>C++</a:t>
            </a:r>
          </a:p>
          <a:p>
            <a:pPr algn="l" eaLnBrk="0" hangingPunct="0"/>
            <a:r>
              <a:rPr lang="en-US" sz="1800" dirty="0">
                <a:latin typeface="Verdana" charset="0"/>
              </a:rPr>
              <a:t>Turbo Pascal</a:t>
            </a:r>
          </a:p>
          <a:p>
            <a:pPr algn="l" eaLnBrk="0" hangingPunct="0"/>
            <a:r>
              <a:rPr lang="en-US" sz="1800" dirty="0">
                <a:latin typeface="Verdana" charset="0"/>
              </a:rPr>
              <a:t>Visual Basic</a:t>
            </a:r>
          </a:p>
          <a:p>
            <a:pPr algn="l" eaLnBrk="0" hangingPunct="0"/>
            <a:r>
              <a:rPr lang="en-US" sz="1800" dirty="0">
                <a:latin typeface="Verdana" charset="0"/>
              </a:rPr>
              <a:t>PowerBuilder</a:t>
            </a:r>
          </a:p>
          <a:p>
            <a:pPr algn="l" eaLnBrk="0" hangingPunct="0"/>
            <a:r>
              <a:rPr lang="en-US" sz="1800" dirty="0">
                <a:latin typeface="Verdana" charset="0"/>
              </a:rPr>
              <a:t>HTML</a:t>
            </a:r>
          </a:p>
          <a:p>
            <a:pPr algn="l" eaLnBrk="0" hangingPunct="0"/>
            <a:r>
              <a:rPr lang="en-US" sz="1800" dirty="0">
                <a:latin typeface="Verdana" charset="0"/>
              </a:rPr>
              <a:t>Packages </a:t>
            </a:r>
          </a:p>
          <a:p>
            <a:pPr algn="l" eaLnBrk="0" hangingPunct="0"/>
            <a:r>
              <a:rPr lang="en-US" sz="1800" dirty="0">
                <a:latin typeface="Verdana" charset="0"/>
              </a:rPr>
              <a:t>(e.g., Access, Excel)</a:t>
            </a:r>
          </a:p>
        </p:txBody>
      </p:sp>
      <p:sp>
        <p:nvSpPr>
          <p:cNvPr id="12" name="Text Box 10"/>
          <p:cNvSpPr txBox="1">
            <a:spLocks noChangeArrowheads="1"/>
          </p:cNvSpPr>
          <p:nvPr/>
        </p:nvSpPr>
        <p:spPr bwMode="auto">
          <a:xfrm>
            <a:off x="5783263" y="2362200"/>
            <a:ext cx="885825" cy="2563813"/>
          </a:xfrm>
          <a:prstGeom prst="rect">
            <a:avLst/>
          </a:prstGeom>
          <a:noFill/>
          <a:ln w="12700">
            <a:noFill/>
            <a:miter lim="800000"/>
            <a:headEnd type="none" w="sm" len="sm"/>
            <a:tailEnd type="none" w="sm" len="sm"/>
          </a:ln>
        </p:spPr>
        <p:txBody>
          <a:bodyPr>
            <a:spAutoFit/>
          </a:bodyPr>
          <a:lstStyle/>
          <a:p>
            <a:pPr algn="l" eaLnBrk="0" hangingPunct="0"/>
            <a:r>
              <a:rPr lang="en-US" sz="1800">
                <a:latin typeface="Verdana" charset="0"/>
              </a:rPr>
              <a:t>130</a:t>
            </a:r>
          </a:p>
          <a:p>
            <a:pPr algn="l" eaLnBrk="0" hangingPunct="0"/>
            <a:r>
              <a:rPr lang="en-US" sz="1800">
                <a:latin typeface="Verdana" charset="0"/>
              </a:rPr>
              <a:t>110</a:t>
            </a:r>
          </a:p>
          <a:p>
            <a:pPr algn="l" eaLnBrk="0" hangingPunct="0"/>
            <a:r>
              <a:rPr lang="en-US" sz="1800">
                <a:latin typeface="Verdana" charset="0"/>
              </a:rPr>
              <a:t> 55</a:t>
            </a:r>
          </a:p>
          <a:p>
            <a:pPr algn="l" eaLnBrk="0" hangingPunct="0"/>
            <a:r>
              <a:rPr lang="en-US" sz="1800">
                <a:latin typeface="Verdana" charset="0"/>
              </a:rPr>
              <a:t> 50</a:t>
            </a:r>
          </a:p>
          <a:p>
            <a:pPr algn="l" eaLnBrk="0" hangingPunct="0"/>
            <a:r>
              <a:rPr lang="en-US" sz="1800">
                <a:latin typeface="Verdana" charset="0"/>
              </a:rPr>
              <a:t> 50</a:t>
            </a:r>
          </a:p>
          <a:p>
            <a:pPr algn="l" eaLnBrk="0" hangingPunct="0"/>
            <a:r>
              <a:rPr lang="en-US" sz="1800">
                <a:latin typeface="Verdana" charset="0"/>
              </a:rPr>
              <a:t> 30</a:t>
            </a:r>
          </a:p>
          <a:p>
            <a:pPr algn="l" eaLnBrk="0" hangingPunct="0"/>
            <a:r>
              <a:rPr lang="en-US" sz="1800">
                <a:latin typeface="Verdana" charset="0"/>
              </a:rPr>
              <a:t> 15</a:t>
            </a:r>
          </a:p>
          <a:p>
            <a:pPr algn="l" eaLnBrk="0" hangingPunct="0"/>
            <a:r>
              <a:rPr lang="en-US" sz="1800">
                <a:latin typeface="Verdana" charset="0"/>
              </a:rPr>
              <a:t> 15</a:t>
            </a:r>
          </a:p>
          <a:p>
            <a:pPr algn="l" eaLnBrk="0" hangingPunct="0"/>
            <a:r>
              <a:rPr lang="en-US" sz="1800">
                <a:latin typeface="Verdana" charset="0"/>
              </a:rPr>
              <a:t>10-40</a:t>
            </a:r>
            <a:endParaRPr lang="en-US" sz="2400">
              <a:latin typeface="Verdana" charset="0"/>
            </a:endParaRPr>
          </a:p>
        </p:txBody>
      </p:sp>
    </p:spTree>
    <p:extLst>
      <p:ext uri="{BB962C8B-B14F-4D97-AF65-F5344CB8AC3E}">
        <p14:creationId xmlns:p14="http://schemas.microsoft.com/office/powerpoint/2010/main" val="4154400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Codes (LOC)</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113</a:t>
            </a:fld>
            <a:endParaRPr lang="en-US">
              <a:solidFill>
                <a:prstClr val="black">
                  <a:tint val="75000"/>
                </a:prstClr>
              </a:solidFill>
            </a:endParaRPr>
          </a:p>
        </p:txBody>
      </p:sp>
      <p:sp>
        <p:nvSpPr>
          <p:cNvPr id="7" name="Rectangle 3"/>
          <p:cNvSpPr>
            <a:spLocks noChangeArrowheads="1"/>
          </p:cNvSpPr>
          <p:nvPr/>
        </p:nvSpPr>
        <p:spPr bwMode="auto">
          <a:xfrm>
            <a:off x="457200" y="34290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9" name="Rectangle 4"/>
          <p:cNvSpPr>
            <a:spLocks noChangeArrowheads="1"/>
          </p:cNvSpPr>
          <p:nvPr/>
        </p:nvSpPr>
        <p:spPr bwMode="auto">
          <a:xfrm>
            <a:off x="457200" y="16764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10" name="Rectangle 5"/>
          <p:cNvSpPr>
            <a:spLocks noChangeArrowheads="1"/>
          </p:cNvSpPr>
          <p:nvPr/>
        </p:nvSpPr>
        <p:spPr bwMode="auto">
          <a:xfrm>
            <a:off x="635000" y="1981200"/>
            <a:ext cx="7899400" cy="3170741"/>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Line of Codes (LOC) =</a:t>
            </a:r>
            <a:r>
              <a:rPr lang="en-US" sz="2800" dirty="0" smtClean="0">
                <a:latin typeface="Verdana" charset="0"/>
              </a:rPr>
              <a:t> TAFP </a:t>
            </a:r>
            <a:r>
              <a:rPr lang="en-US" sz="2800" dirty="0" smtClean="0">
                <a:latin typeface="Arial" charset="0"/>
              </a:rPr>
              <a:t>* LOC/TAFP</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r>
              <a:rPr lang="en-US" sz="2400" i="1" dirty="0">
                <a:effectLst/>
                <a:latin typeface="Arial" charset="0"/>
              </a:rPr>
              <a:t>Example:</a:t>
            </a:r>
          </a:p>
          <a:p>
            <a:pPr algn="l" eaLnBrk="0" hangingPunct="0"/>
            <a:endParaRPr lang="en-US" sz="2400" i="1" dirty="0">
              <a:effectLst/>
              <a:latin typeface="Arial" charset="0"/>
            </a:endParaRPr>
          </a:p>
          <a:p>
            <a:pPr algn="l" eaLnBrk="0" hangingPunct="0"/>
            <a:r>
              <a:rPr lang="en-US" sz="2400" i="1" dirty="0">
                <a:effectLst/>
                <a:latin typeface="Arial" charset="0"/>
              </a:rPr>
              <a:t>If </a:t>
            </a:r>
            <a:r>
              <a:rPr lang="en-US" sz="2400" i="1" dirty="0" smtClean="0">
                <a:effectLst/>
                <a:latin typeface="Arial" charset="0"/>
              </a:rPr>
              <a:t>TAFP = </a:t>
            </a:r>
            <a:r>
              <a:rPr lang="en-US" sz="2400" i="1" dirty="0" smtClean="0">
                <a:solidFill>
                  <a:srgbClr val="C00000"/>
                </a:solidFill>
                <a:effectLst/>
                <a:latin typeface="Arial" charset="0"/>
              </a:rPr>
              <a:t>243</a:t>
            </a:r>
            <a:r>
              <a:rPr lang="en-US" sz="2400" i="1" dirty="0" smtClean="0">
                <a:effectLst/>
                <a:latin typeface="Arial" charset="0"/>
              </a:rPr>
              <a:t>  Then we build the software using </a:t>
            </a:r>
            <a:r>
              <a:rPr lang="en-US" sz="2400" i="1" dirty="0" smtClean="0">
                <a:solidFill>
                  <a:srgbClr val="C00000"/>
                </a:solidFill>
                <a:effectLst/>
                <a:latin typeface="Arial" charset="0"/>
              </a:rPr>
              <a:t>Java</a:t>
            </a:r>
            <a:endParaRPr lang="en-US" sz="2400" i="1" dirty="0">
              <a:solidFill>
                <a:srgbClr val="C00000"/>
              </a:solidFill>
              <a:effectLst/>
              <a:latin typeface="Arial" charset="0"/>
            </a:endParaRPr>
          </a:p>
          <a:p>
            <a:pPr algn="l" eaLnBrk="0" hangingPunct="0"/>
            <a:r>
              <a:rPr lang="en-US" sz="2400" i="1" dirty="0" smtClean="0">
                <a:effectLst/>
                <a:latin typeface="Arial" charset="0"/>
              </a:rPr>
              <a:t>	LOC	=</a:t>
            </a:r>
            <a:r>
              <a:rPr lang="en-US" sz="2400" i="1" dirty="0">
                <a:effectLst/>
                <a:latin typeface="Arial" charset="0"/>
              </a:rPr>
              <a:t> </a:t>
            </a:r>
            <a:r>
              <a:rPr lang="en-US" sz="2400" i="1" dirty="0" smtClean="0">
                <a:effectLst/>
                <a:latin typeface="Arial" charset="0"/>
              </a:rPr>
              <a:t> (243 </a:t>
            </a:r>
            <a:r>
              <a:rPr lang="en-US" sz="2400" i="1" dirty="0">
                <a:effectLst/>
                <a:latin typeface="Arial" charset="0"/>
              </a:rPr>
              <a:t>* </a:t>
            </a:r>
            <a:r>
              <a:rPr lang="en-US" sz="2400" i="1" dirty="0" smtClean="0">
                <a:effectLst/>
                <a:latin typeface="Arial" charset="0"/>
              </a:rPr>
              <a:t>55) =   </a:t>
            </a:r>
            <a:r>
              <a:rPr lang="en-US" sz="2400" i="1" dirty="0" smtClean="0">
                <a:solidFill>
                  <a:srgbClr val="C00000"/>
                </a:solidFill>
                <a:effectLst/>
                <a:latin typeface="Arial" charset="0"/>
              </a:rPr>
              <a:t>13365 line of codes</a:t>
            </a:r>
            <a:endParaRPr lang="en-US" sz="2400" i="1" dirty="0">
              <a:solidFill>
                <a:srgbClr val="C00000"/>
              </a:solidFill>
              <a:effectLst/>
              <a:latin typeface="Arial" charset="0"/>
            </a:endParaRPr>
          </a:p>
        </p:txBody>
      </p:sp>
    </p:spTree>
    <p:extLst>
      <p:ext uri="{BB962C8B-B14F-4D97-AF65-F5344CB8AC3E}">
        <p14:creationId xmlns:p14="http://schemas.microsoft.com/office/powerpoint/2010/main" val="361109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Jenis</a:t>
            </a:r>
            <a:r>
              <a:rPr lang="en-US" dirty="0" smtClean="0"/>
              <a:t> </a:t>
            </a:r>
            <a:r>
              <a:rPr lang="en-US" dirty="0" err="1" smtClean="0"/>
              <a:t>Aplikasi</a:t>
            </a:r>
            <a:r>
              <a:rPr lang="en-US" dirty="0" smtClean="0"/>
              <a:t> </a:t>
            </a:r>
            <a:r>
              <a:rPr lang="en-US" dirty="0" err="1" smtClean="0"/>
              <a:t>dan</a:t>
            </a:r>
            <a:r>
              <a:rPr lang="en-US" dirty="0" smtClean="0"/>
              <a:t> FP</a:t>
            </a:r>
            <a:endParaRPr lang="en-US" dirty="0"/>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114</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514896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7200" y="47085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2" name="Rectangle 2"/>
          <p:cNvSpPr>
            <a:spLocks noGrp="1" noChangeArrowheads="1"/>
          </p:cNvSpPr>
          <p:nvPr>
            <p:ph type="title"/>
          </p:nvPr>
        </p:nvSpPr>
        <p:spPr/>
        <p:txBody>
          <a:bodyPr>
            <a:normAutofit/>
          </a:bodyPr>
          <a:lstStyle/>
          <a:p>
            <a:r>
              <a:rPr lang="en-US" dirty="0"/>
              <a:t>B. Estimating Effort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115</a:t>
            </a:fld>
            <a:endParaRPr lang="en-US">
              <a:solidFill>
                <a:prstClr val="black">
                  <a:tint val="75000"/>
                </a:prstClr>
              </a:solidFill>
            </a:endParaRPr>
          </a:p>
        </p:txBody>
      </p:sp>
      <p:sp>
        <p:nvSpPr>
          <p:cNvPr id="48133" name="Rectangle 3"/>
          <p:cNvSpPr>
            <a:spLocks noChangeArrowheads="1"/>
          </p:cNvSpPr>
          <p:nvPr/>
        </p:nvSpPr>
        <p:spPr bwMode="auto">
          <a:xfrm>
            <a:off x="457200" y="29559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4" name="Rectangle 4"/>
          <p:cNvSpPr>
            <a:spLocks noChangeArrowheads="1"/>
          </p:cNvSpPr>
          <p:nvPr/>
        </p:nvSpPr>
        <p:spPr bwMode="auto">
          <a:xfrm>
            <a:off x="457200" y="1203325"/>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48135" name="Rectangle 5"/>
          <p:cNvSpPr>
            <a:spLocks noChangeArrowheads="1"/>
          </p:cNvSpPr>
          <p:nvPr/>
        </p:nvSpPr>
        <p:spPr bwMode="auto">
          <a:xfrm>
            <a:off x="558800" y="1367525"/>
            <a:ext cx="8051800" cy="3909405"/>
          </a:xfrm>
          <a:prstGeom prst="rect">
            <a:avLst/>
          </a:prstGeom>
          <a:noFill/>
          <a:ln w="9525">
            <a:noFill/>
            <a:miter lim="800000"/>
            <a:headEnd/>
            <a:tailEnd/>
          </a:ln>
        </p:spPr>
        <p:txBody>
          <a:bodyPr wrap="square" lIns="92075" tIns="46038" rIns="92075" bIns="46038">
            <a:spAutoFit/>
          </a:bodyPr>
          <a:lstStyle/>
          <a:p>
            <a:pPr algn="l" eaLnBrk="0" hangingPunct="0"/>
            <a:r>
              <a:rPr lang="en-US" sz="2800" dirty="0">
                <a:latin typeface="Arial" charset="0"/>
              </a:rPr>
              <a:t>Effort 		=	1.4 * </a:t>
            </a:r>
            <a:r>
              <a:rPr lang="en-US" sz="2000" dirty="0" smtClean="0">
                <a:solidFill>
                  <a:srgbClr val="C00000"/>
                </a:solidFill>
                <a:latin typeface="Arial" charset="0"/>
              </a:rPr>
              <a:t>thousands-of- lines-of-code</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Person- 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solidFill>
                <a:srgbClr val="C00000"/>
              </a:solidFill>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 Months</a:t>
            </a:r>
          </a:p>
          <a:p>
            <a:pPr algn="l" eaLnBrk="0" hangingPunct="0"/>
            <a:endParaRPr lang="en-US" sz="2400" i="1" dirty="0">
              <a:solidFill>
                <a:srgbClr val="C00000"/>
              </a:solidFill>
              <a:latin typeface="Arial" charset="0"/>
            </a:endParaRPr>
          </a:p>
        </p:txBody>
      </p:sp>
    </p:spTree>
    <p:extLst>
      <p:ext uri="{BB962C8B-B14F-4D97-AF65-F5344CB8AC3E}">
        <p14:creationId xmlns:p14="http://schemas.microsoft.com/office/powerpoint/2010/main" val="512440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Estimating Time</a:t>
            </a:r>
            <a:endParaRPr lang="en-US" dirty="0"/>
          </a:p>
        </p:txBody>
      </p:sp>
      <p:sp>
        <p:nvSpPr>
          <p:cNvPr id="8" name="Content Placeholder 7"/>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116</a:t>
            </a:fld>
            <a:endParaRPr lang="en-US">
              <a:solidFill>
                <a:prstClr val="black">
                  <a:tint val="75000"/>
                </a:prstClr>
              </a:solidFill>
            </a:endParaRPr>
          </a:p>
        </p:txBody>
      </p:sp>
      <p:sp>
        <p:nvSpPr>
          <p:cNvPr id="4" name="Rectangle 3"/>
          <p:cNvSpPr>
            <a:spLocks noChangeArrowheads="1"/>
          </p:cNvSpPr>
          <p:nvPr/>
        </p:nvSpPr>
        <p:spPr bwMode="auto">
          <a:xfrm>
            <a:off x="457200" y="46482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5" name="Rectangle 3"/>
          <p:cNvSpPr>
            <a:spLocks noChangeArrowheads="1"/>
          </p:cNvSpPr>
          <p:nvPr/>
        </p:nvSpPr>
        <p:spPr bwMode="auto">
          <a:xfrm>
            <a:off x="457200" y="28956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6" name="Rectangle 4"/>
          <p:cNvSpPr>
            <a:spLocks noChangeArrowheads="1"/>
          </p:cNvSpPr>
          <p:nvPr/>
        </p:nvSpPr>
        <p:spPr bwMode="auto">
          <a:xfrm>
            <a:off x="457200" y="11430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7" name="Rectangle 5"/>
          <p:cNvSpPr>
            <a:spLocks noChangeArrowheads="1"/>
          </p:cNvSpPr>
          <p:nvPr/>
        </p:nvSpPr>
        <p:spPr bwMode="auto">
          <a:xfrm>
            <a:off x="609600" y="1307200"/>
            <a:ext cx="8001000" cy="4278736"/>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Time	</a:t>
            </a:r>
            <a:r>
              <a:rPr lang="en-US" sz="2800" dirty="0">
                <a:latin typeface="Arial" charset="0"/>
              </a:rPr>
              <a:t>	</a:t>
            </a:r>
            <a:r>
              <a:rPr lang="en-US" sz="2800" dirty="0" smtClean="0">
                <a:latin typeface="Arial" charset="0"/>
              </a:rPr>
              <a:t>    = </a:t>
            </a:r>
            <a:r>
              <a:rPr lang="en-US" sz="2800" dirty="0">
                <a:latin typeface="Arial" charset="0"/>
              </a:rPr>
              <a:t>	</a:t>
            </a:r>
            <a:r>
              <a:rPr lang="en-US" sz="2800" dirty="0" smtClean="0">
                <a:latin typeface="Arial" charset="0"/>
              </a:rPr>
              <a:t> 3.0  * person-months</a:t>
            </a:r>
            <a:r>
              <a:rPr lang="en-US" sz="2800" baseline="30000" dirty="0" smtClean="0">
                <a:latin typeface="Arial" charset="0"/>
              </a:rPr>
              <a:t>1/3</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effectLst/>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person-months</a:t>
            </a:r>
          </a:p>
          <a:p>
            <a:pPr algn="l" eaLnBrk="0" hangingPunct="0"/>
            <a:r>
              <a:rPr lang="en-US" sz="2400" i="1" dirty="0" smtClean="0">
                <a:solidFill>
                  <a:srgbClr val="C00000"/>
                </a:solidFill>
                <a:effectLst/>
                <a:latin typeface="Arial" charset="0"/>
              </a:rPr>
              <a:t>	Time 	=  3.0 * 18.711</a:t>
            </a:r>
            <a:r>
              <a:rPr lang="en-US" sz="2400" baseline="30000" dirty="0" smtClean="0">
                <a:latin typeface="Arial" charset="0"/>
              </a:rPr>
              <a:t> 1/3</a:t>
            </a:r>
            <a:r>
              <a:rPr lang="en-US" sz="2400" i="1" dirty="0" smtClean="0">
                <a:solidFill>
                  <a:srgbClr val="C00000"/>
                </a:solidFill>
                <a:effectLst/>
                <a:latin typeface="Arial" charset="0"/>
              </a:rPr>
              <a:t>  =   7.9 month</a:t>
            </a:r>
          </a:p>
          <a:p>
            <a:pPr algn="l" eaLnBrk="0" hangingPunct="0"/>
            <a:endParaRPr lang="en-US" sz="2400" i="1" dirty="0" smtClean="0">
              <a:solidFill>
                <a:srgbClr val="C00000"/>
              </a:solidFill>
              <a:effectLst/>
              <a:latin typeface="Arial" charset="0"/>
            </a:endParaRPr>
          </a:p>
        </p:txBody>
      </p:sp>
    </p:spTree>
    <p:extLst>
      <p:ext uri="{BB962C8B-B14F-4D97-AF65-F5344CB8AC3E}">
        <p14:creationId xmlns:p14="http://schemas.microsoft.com/office/powerpoint/2010/main" val="3600198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Calculate System Size</a:t>
            </a:r>
            <a:endParaRPr lang="en-US" sz="4400"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Imagine that job hunting has been going so well that you need to develop a system to support your efforts. The system should allow you to </a:t>
            </a:r>
            <a:r>
              <a:rPr lang="en-US" sz="2800" b="1" dirty="0" smtClean="0">
                <a:solidFill>
                  <a:srgbClr val="0070C0"/>
                </a:solidFill>
              </a:rPr>
              <a:t>input information </a:t>
            </a:r>
            <a:r>
              <a:rPr lang="en-US" sz="2800" dirty="0" smtClean="0"/>
              <a:t>about the </a:t>
            </a:r>
            <a:r>
              <a:rPr lang="en-US" sz="2800" dirty="0" smtClean="0">
                <a:solidFill>
                  <a:srgbClr val="0070C0"/>
                </a:solidFill>
              </a:rPr>
              <a:t>companies with which you interview</a:t>
            </a:r>
            <a:r>
              <a:rPr lang="en-US" sz="2800" dirty="0" smtClean="0"/>
              <a:t>, the </a:t>
            </a:r>
            <a:r>
              <a:rPr lang="en-US" sz="2800" dirty="0" smtClean="0">
                <a:solidFill>
                  <a:srgbClr val="0070C0"/>
                </a:solidFill>
              </a:rPr>
              <a:t>interviews </a:t>
            </a:r>
            <a:r>
              <a:rPr lang="en-US" sz="2800" dirty="0" smtClean="0"/>
              <a:t>and </a:t>
            </a:r>
            <a:r>
              <a:rPr lang="en-US" sz="2800" dirty="0" smtClean="0">
                <a:solidFill>
                  <a:srgbClr val="0070C0"/>
                </a:solidFill>
              </a:rPr>
              <a:t>office visits </a:t>
            </a:r>
            <a:r>
              <a:rPr lang="en-US" sz="2800" dirty="0" smtClean="0"/>
              <a:t>that you have scheduled, and the </a:t>
            </a:r>
            <a:r>
              <a:rPr lang="en-US" sz="2800" dirty="0" smtClean="0">
                <a:solidFill>
                  <a:srgbClr val="0070C0"/>
                </a:solidFill>
              </a:rPr>
              <a:t>offers that you receive</a:t>
            </a:r>
            <a:r>
              <a:rPr lang="en-US" sz="2800" dirty="0" smtClean="0"/>
              <a:t>. It should be able to </a:t>
            </a:r>
            <a:r>
              <a:rPr lang="en-US" sz="2800" b="1" dirty="0" smtClean="0">
                <a:solidFill>
                  <a:srgbClr val="00B050"/>
                </a:solidFill>
              </a:rPr>
              <a:t>produce reports</a:t>
            </a:r>
            <a:r>
              <a:rPr lang="en-US" sz="2800" dirty="0" smtClean="0"/>
              <a:t>, such as a </a:t>
            </a:r>
            <a:r>
              <a:rPr lang="en-US" sz="2800" dirty="0" smtClean="0">
                <a:solidFill>
                  <a:srgbClr val="00B050"/>
                </a:solidFill>
              </a:rPr>
              <a:t>company contact list</a:t>
            </a:r>
            <a:r>
              <a:rPr lang="en-US" sz="2800" dirty="0" smtClean="0"/>
              <a:t>, an </a:t>
            </a:r>
            <a:r>
              <a:rPr lang="en-US" sz="2800" dirty="0" smtClean="0">
                <a:solidFill>
                  <a:srgbClr val="00B050"/>
                </a:solidFill>
              </a:rPr>
              <a:t>interview schedule</a:t>
            </a:r>
            <a:r>
              <a:rPr lang="en-US" sz="2800" dirty="0" smtClean="0"/>
              <a:t>, and an </a:t>
            </a:r>
            <a:r>
              <a:rPr lang="en-US" sz="2800" dirty="0" smtClean="0">
                <a:solidFill>
                  <a:srgbClr val="00B050"/>
                </a:solidFill>
              </a:rPr>
              <a:t>office visit schedule</a:t>
            </a:r>
            <a:r>
              <a:rPr lang="en-US" sz="2800" dirty="0" smtClean="0"/>
              <a:t>, as well as produce </a:t>
            </a:r>
            <a:r>
              <a:rPr lang="en-US" sz="2800" b="1" dirty="0" smtClean="0">
                <a:solidFill>
                  <a:srgbClr val="D60093"/>
                </a:solidFill>
              </a:rPr>
              <a:t>thank-you letters </a:t>
            </a:r>
            <a:r>
              <a:rPr lang="en-US" sz="2800" dirty="0" smtClean="0"/>
              <a:t>to be brought into a word processor to customize. You also need the system to </a:t>
            </a:r>
            <a:r>
              <a:rPr lang="en-US" sz="2800" b="1" dirty="0" smtClean="0">
                <a:solidFill>
                  <a:srgbClr val="FF9900"/>
                </a:solidFill>
              </a:rPr>
              <a:t>answer queries</a:t>
            </a:r>
            <a:r>
              <a:rPr lang="en-US" sz="2800" dirty="0" smtClean="0"/>
              <a:t>, such as the </a:t>
            </a:r>
            <a:r>
              <a:rPr lang="en-US" sz="2800" dirty="0" smtClean="0">
                <a:solidFill>
                  <a:srgbClr val="FF9900"/>
                </a:solidFill>
              </a:rPr>
              <a:t>number of interviews by city</a:t>
            </a:r>
            <a:r>
              <a:rPr lang="en-US" sz="2800" dirty="0" smtClean="0">
                <a:solidFill>
                  <a:srgbClr val="FF0000"/>
                </a:solidFill>
              </a:rPr>
              <a:t> </a:t>
            </a:r>
            <a:r>
              <a:rPr lang="en-US" sz="2800" dirty="0" smtClean="0"/>
              <a:t>and </a:t>
            </a:r>
            <a:r>
              <a:rPr lang="en-US" sz="2800" dirty="0" smtClean="0">
                <a:solidFill>
                  <a:srgbClr val="FF9900"/>
                </a:solidFill>
              </a:rPr>
              <a:t>your average offer amount</a:t>
            </a:r>
            <a:r>
              <a:rPr lang="en-US" sz="2800" dirty="0" smtClean="0"/>
              <a:t>. The system will be developed using </a:t>
            </a:r>
            <a:r>
              <a:rPr lang="en-US" sz="2800" dirty="0" smtClean="0">
                <a:solidFill>
                  <a:srgbClr val="C00000"/>
                </a:solidFill>
              </a:rPr>
              <a:t>Java</a:t>
            </a:r>
            <a:r>
              <a:rPr lang="en-US" sz="2800" dirty="0" smtClean="0"/>
              <a:t>.</a:t>
            </a:r>
            <a:endParaRPr lang="en-US" sz="2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3563651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Hitung</a:t>
            </a:r>
            <a:r>
              <a:rPr lang="en-US" dirty="0" smtClean="0"/>
              <a:t> Size </a:t>
            </a:r>
            <a:r>
              <a:rPr lang="en-US" dirty="0" err="1" smtClean="0"/>
              <a:t>dari</a:t>
            </a:r>
            <a:r>
              <a:rPr lang="en-US" dirty="0" smtClean="0"/>
              <a:t> </a:t>
            </a:r>
            <a:r>
              <a:rPr lang="en-US" dirty="0" err="1" smtClean="0"/>
              <a:t>Sistem</a:t>
            </a:r>
            <a:r>
              <a:rPr lang="en-US" dirty="0" smtClean="0"/>
              <a:t> </a:t>
            </a:r>
            <a:r>
              <a:rPr lang="en-US" dirty="0" err="1" smtClean="0"/>
              <a:t>dengan</a:t>
            </a:r>
            <a:r>
              <a:rPr lang="en-US" dirty="0" smtClean="0"/>
              <a:t> Function Point</a:t>
            </a:r>
            <a:endParaRPr lang="id-ID" dirty="0"/>
          </a:p>
        </p:txBody>
      </p:sp>
      <p:sp>
        <p:nvSpPr>
          <p:cNvPr id="3" name="Content Placeholder 2"/>
          <p:cNvSpPr>
            <a:spLocks noGrp="1"/>
          </p:cNvSpPr>
          <p:nvPr>
            <p:ph idx="1"/>
          </p:nvPr>
        </p:nvSpPr>
        <p:spPr/>
        <p:txBody>
          <a:bodyPr>
            <a:noAutofit/>
          </a:bodyPr>
          <a:lstStyle/>
          <a:p>
            <a:r>
              <a:rPr lang="en-US" sz="2000" dirty="0" err="1" smtClean="0"/>
              <a:t>Sebuah</a:t>
            </a:r>
            <a:r>
              <a:rPr lang="en-US" sz="2000" dirty="0" smtClean="0"/>
              <a:t> </a:t>
            </a:r>
            <a:r>
              <a:rPr lang="en-US" sz="2000" dirty="0" err="1" smtClean="0"/>
              <a:t>perusahaan</a:t>
            </a:r>
            <a:r>
              <a:rPr lang="en-US" sz="2000" dirty="0" smtClean="0"/>
              <a:t> </a:t>
            </a:r>
            <a:r>
              <a:rPr lang="en-US" sz="2000" dirty="0" err="1" smtClean="0"/>
              <a:t>membutuhkan</a:t>
            </a:r>
            <a:r>
              <a:rPr lang="en-US" sz="2000" dirty="0" smtClean="0"/>
              <a:t> </a:t>
            </a:r>
            <a:r>
              <a:rPr lang="en-US" sz="2000" dirty="0" err="1" smtClean="0"/>
              <a:t>sistem</a:t>
            </a:r>
            <a:r>
              <a:rPr lang="en-US" sz="2000" dirty="0" smtClean="0"/>
              <a:t> </a:t>
            </a:r>
            <a:r>
              <a:rPr lang="en-US" sz="2000" i="1" dirty="0" smtClean="0"/>
              <a:t>job seeker </a:t>
            </a:r>
            <a:r>
              <a:rPr lang="en-US" sz="2000" dirty="0" err="1" smtClean="0"/>
              <a:t>untuk</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dan</a:t>
            </a:r>
            <a:r>
              <a:rPr lang="en-US" sz="2000" dirty="0" smtClean="0"/>
              <a:t> </a:t>
            </a:r>
            <a:r>
              <a:rPr lang="en-US" sz="2000" dirty="0" err="1" smtClean="0"/>
              <a:t>perusahaan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memungkinkan</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untuk</a:t>
            </a:r>
            <a:r>
              <a:rPr lang="en-US" sz="2000" dirty="0" smtClean="0"/>
              <a:t> </a:t>
            </a:r>
            <a:r>
              <a:rPr lang="en-US" sz="2000" b="1" dirty="0" err="1" smtClean="0">
                <a:solidFill>
                  <a:schemeClr val="accent1">
                    <a:lumMod val="75000"/>
                  </a:schemeClr>
                </a:solidFill>
              </a:rPr>
              <a:t>menginput</a:t>
            </a:r>
            <a:r>
              <a:rPr lang="en-US" sz="2000" dirty="0" smtClean="0">
                <a:solidFill>
                  <a:schemeClr val="accent1">
                    <a:lumMod val="75000"/>
                  </a:schemeClr>
                </a:solidFill>
              </a:rPr>
              <a:t> </a:t>
            </a:r>
            <a:r>
              <a:rPr lang="en-US" sz="2000" dirty="0" smtClean="0"/>
              <a:t>data </a:t>
            </a:r>
            <a:r>
              <a:rPr lang="en-US" sz="2000" dirty="0" smtClean="0">
                <a:solidFill>
                  <a:srgbClr val="00B0F0"/>
                </a:solidFill>
              </a:rPr>
              <a:t>curriculum vitae</a:t>
            </a:r>
            <a:r>
              <a:rPr lang="en-US" sz="2000" dirty="0" smtClean="0"/>
              <a:t>. Di </a:t>
            </a:r>
            <a:r>
              <a:rPr lang="en-US" sz="2000" dirty="0" err="1" smtClean="0"/>
              <a:t>sisi</a:t>
            </a:r>
            <a:r>
              <a:rPr lang="en-US" sz="2000" dirty="0" smtClean="0"/>
              <a:t> lain, </a:t>
            </a:r>
            <a:r>
              <a:rPr lang="en-US" sz="2000" dirty="0" err="1" smtClean="0"/>
              <a:t>perusahan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smtClean="0"/>
              <a:t> </a:t>
            </a:r>
            <a:r>
              <a:rPr lang="en-US" sz="2000" dirty="0" err="1" smtClean="0"/>
              <a:t>bisa</a:t>
            </a:r>
            <a:r>
              <a:rPr lang="en-US" sz="2000" dirty="0" smtClean="0"/>
              <a:t> </a:t>
            </a:r>
            <a:r>
              <a:rPr lang="en-US" sz="2000" dirty="0" err="1" smtClean="0"/>
              <a:t>menginput</a:t>
            </a:r>
            <a:r>
              <a:rPr lang="en-US" sz="2000" dirty="0" smtClean="0"/>
              <a:t> </a:t>
            </a:r>
            <a:r>
              <a:rPr lang="en-US" sz="2000" dirty="0" smtClean="0">
                <a:solidFill>
                  <a:srgbClr val="00B0F0"/>
                </a:solidFill>
              </a:rPr>
              <a:t>data </a:t>
            </a:r>
            <a:r>
              <a:rPr lang="en-US" sz="2000" dirty="0" err="1" smtClean="0">
                <a:solidFill>
                  <a:srgbClr val="00B0F0"/>
                </a:solidFill>
              </a:rPr>
              <a:t>perusahaan</a:t>
            </a:r>
            <a:r>
              <a:rPr lang="en-US" sz="2000" dirty="0" smtClean="0">
                <a:solidFill>
                  <a:srgbClr val="00B0F0"/>
                </a:solidFill>
              </a:rPr>
              <a:t> </a:t>
            </a:r>
            <a:r>
              <a:rPr lang="en-US" sz="2000" dirty="0" err="1" smtClean="0"/>
              <a:t>dan</a:t>
            </a:r>
            <a:r>
              <a:rPr lang="en-US" sz="2000" dirty="0" smtClean="0"/>
              <a:t> </a:t>
            </a:r>
            <a:r>
              <a:rPr lang="en-US" sz="2000" dirty="0" err="1" smtClean="0">
                <a:solidFill>
                  <a:srgbClr val="00B0F0"/>
                </a:solidFill>
              </a:rPr>
              <a:t>lowongan</a:t>
            </a:r>
            <a:r>
              <a:rPr lang="en-US" sz="2000" dirty="0" smtClean="0">
                <a:solidFill>
                  <a:srgbClr val="00B0F0"/>
                </a:solidFill>
              </a:rPr>
              <a:t> </a:t>
            </a:r>
            <a:r>
              <a:rPr lang="en-US" sz="2000" dirty="0" err="1" smtClean="0">
                <a:solidFill>
                  <a:srgbClr val="00B0F0"/>
                </a:solidFill>
              </a:rPr>
              <a:t>pekerjaan</a:t>
            </a:r>
            <a:r>
              <a:rPr lang="en-US" sz="2000" dirty="0" smtClean="0">
                <a:solidFill>
                  <a:srgbClr val="00B0F0"/>
                </a:solidFill>
              </a:rPr>
              <a:t> </a:t>
            </a:r>
            <a:r>
              <a:rPr lang="en-US" sz="2000" dirty="0" smtClean="0"/>
              <a:t>yang </a:t>
            </a:r>
            <a:r>
              <a:rPr lang="en-US" sz="2000" dirty="0" err="1" smtClean="0"/>
              <a:t>disediakan</a:t>
            </a:r>
            <a:endParaRPr lang="en-US" sz="2000" dirty="0" smtClean="0"/>
          </a:p>
          <a:p>
            <a:r>
              <a:rPr lang="en-US" sz="2000" dirty="0" err="1" smtClean="0"/>
              <a:t>Pencari</a:t>
            </a:r>
            <a:r>
              <a:rPr lang="en-US" sz="2000" dirty="0" smtClean="0"/>
              <a:t> </a:t>
            </a:r>
            <a:r>
              <a:rPr lang="en-US" sz="2000" dirty="0" err="1" smtClean="0"/>
              <a:t>kerja</a:t>
            </a:r>
            <a:r>
              <a:rPr lang="en-US" sz="2000" dirty="0" smtClean="0"/>
              <a:t> </a:t>
            </a:r>
            <a:r>
              <a:rPr lang="en-US" sz="2000" dirty="0" err="1" smtClean="0"/>
              <a:t>dapat</a:t>
            </a:r>
            <a:r>
              <a:rPr lang="en-US" sz="2000" dirty="0"/>
              <a:t> </a:t>
            </a:r>
            <a:r>
              <a:rPr lang="en-US" sz="2000" dirty="0" err="1" smtClean="0"/>
              <a:t>melakukan</a:t>
            </a:r>
            <a:r>
              <a:rPr lang="en-US" sz="2000" dirty="0" smtClean="0"/>
              <a:t> </a:t>
            </a:r>
            <a:r>
              <a:rPr lang="en-US" sz="2000" b="1" dirty="0" err="1" smtClean="0">
                <a:solidFill>
                  <a:srgbClr val="008000"/>
                </a:solidFill>
              </a:rPr>
              <a:t>pencarian</a:t>
            </a:r>
            <a:r>
              <a:rPr lang="en-US" sz="2000" b="1" dirty="0" smtClean="0">
                <a:solidFill>
                  <a:srgbClr val="008000"/>
                </a:solidFill>
              </a:rPr>
              <a:t> (query)</a:t>
            </a:r>
            <a:r>
              <a:rPr lang="en-US" sz="2000" dirty="0" smtClean="0"/>
              <a:t> </a:t>
            </a:r>
            <a:r>
              <a:rPr lang="en-US" sz="2000" dirty="0" err="1" smtClean="0"/>
              <a:t>tentang</a:t>
            </a:r>
            <a:r>
              <a:rPr lang="en-US" sz="2000" dirty="0" smtClean="0"/>
              <a:t> </a:t>
            </a:r>
            <a:r>
              <a:rPr lang="en-US" sz="2000" dirty="0" err="1" smtClean="0">
                <a:solidFill>
                  <a:srgbClr val="92D050"/>
                </a:solidFill>
              </a:rPr>
              <a:t>lowongan</a:t>
            </a:r>
            <a:r>
              <a:rPr lang="en-US" sz="2000" dirty="0" smtClean="0">
                <a:solidFill>
                  <a:srgbClr val="92D050"/>
                </a:solidFill>
              </a:rPr>
              <a:t> </a:t>
            </a:r>
            <a:r>
              <a:rPr lang="en-US" sz="2000" dirty="0" err="1" smtClean="0">
                <a:solidFill>
                  <a:srgbClr val="92D050"/>
                </a:solidFill>
              </a:rPr>
              <a:t>pekerjaan</a:t>
            </a:r>
            <a:r>
              <a:rPr lang="en-US" sz="2000" dirty="0" smtClean="0">
                <a:solidFill>
                  <a:srgbClr val="92D050"/>
                </a:solidFill>
              </a:rPr>
              <a:t> </a:t>
            </a:r>
            <a:r>
              <a:rPr lang="en-US" sz="2000" dirty="0" err="1" smtClean="0">
                <a:solidFill>
                  <a:srgbClr val="92D050"/>
                </a:solidFill>
              </a:rPr>
              <a:t>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tersedia</a:t>
            </a:r>
            <a:r>
              <a:rPr lang="en-US" sz="2000" dirty="0" smtClean="0"/>
              <a:t>, </a:t>
            </a:r>
            <a:r>
              <a:rPr lang="en-US" sz="2000" dirty="0" err="1" smtClean="0"/>
              <a:t>sedangkan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a:t> </a:t>
            </a:r>
            <a:r>
              <a:rPr lang="en-US" sz="2000" dirty="0" err="1" smtClean="0"/>
              <a:t>mencari</a:t>
            </a:r>
            <a:r>
              <a:rPr lang="en-US" sz="2000" dirty="0" smtClean="0"/>
              <a:t> </a:t>
            </a:r>
            <a:r>
              <a:rPr lang="en-US" sz="2000" dirty="0" err="1" smtClean="0"/>
              <a:t>tentang</a:t>
            </a:r>
            <a:r>
              <a:rPr lang="en-US" sz="2000" dirty="0" smtClean="0"/>
              <a:t> </a:t>
            </a:r>
            <a:r>
              <a:rPr lang="en-US" sz="2000" dirty="0" err="1" smtClean="0">
                <a:solidFill>
                  <a:srgbClr val="92D050"/>
                </a:solidFill>
              </a:rPr>
              <a:t>siapa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sudah</a:t>
            </a:r>
            <a:r>
              <a:rPr lang="en-US" sz="2000" dirty="0" smtClean="0">
                <a:solidFill>
                  <a:srgbClr val="92D050"/>
                </a:solidFill>
              </a:rPr>
              <a:t> </a:t>
            </a:r>
            <a:r>
              <a:rPr lang="en-US" sz="2000" dirty="0" err="1" smtClean="0">
                <a:solidFill>
                  <a:srgbClr val="92D050"/>
                </a:solidFill>
              </a:rPr>
              <a:t>mendaftar</a:t>
            </a:r>
            <a:r>
              <a:rPr lang="en-US" sz="2000" dirty="0" smtClean="0">
                <a:solidFill>
                  <a:srgbClr val="92D050"/>
                </a:solidFill>
              </a:rPr>
              <a:t> </a:t>
            </a:r>
            <a:r>
              <a:rPr lang="en-US" sz="2000" dirty="0" smtClean="0"/>
              <a:t>di </a:t>
            </a:r>
            <a:r>
              <a:rPr lang="en-US" sz="2000" dirty="0" err="1" smtClean="0"/>
              <a:t>suatu</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mampu</a:t>
            </a:r>
            <a:r>
              <a:rPr lang="en-US" sz="2000" dirty="0" smtClean="0"/>
              <a:t> </a:t>
            </a:r>
            <a:r>
              <a:rPr lang="en-US" sz="2000" b="1" dirty="0" err="1" smtClean="0">
                <a:solidFill>
                  <a:schemeClr val="accent2">
                    <a:lumMod val="75000"/>
                  </a:schemeClr>
                </a:solidFill>
              </a:rPr>
              <a:t>memproduksi</a:t>
            </a:r>
            <a:r>
              <a:rPr lang="en-US" sz="2000" b="1" dirty="0" smtClean="0">
                <a:solidFill>
                  <a:schemeClr val="accent2">
                    <a:lumMod val="75000"/>
                  </a:schemeClr>
                </a:solidFill>
              </a:rPr>
              <a:t> </a:t>
            </a:r>
            <a:r>
              <a:rPr lang="en-US" sz="2000" b="1" dirty="0" err="1" smtClean="0">
                <a:solidFill>
                  <a:schemeClr val="accent2">
                    <a:lumMod val="75000"/>
                  </a:schemeClr>
                </a:solidFill>
              </a:rPr>
              <a:t>laporan</a:t>
            </a:r>
            <a:r>
              <a:rPr lang="en-US" sz="2000" b="1" dirty="0" smtClean="0">
                <a:solidFill>
                  <a:schemeClr val="accent2">
                    <a:lumMod val="75000"/>
                  </a:schemeClr>
                </a:solidFill>
              </a:rPr>
              <a:t> </a:t>
            </a:r>
            <a:r>
              <a:rPr lang="en-US" sz="2000" dirty="0" err="1" smtClean="0"/>
              <a:t>dan</a:t>
            </a:r>
            <a:r>
              <a:rPr lang="en-US" sz="2000" dirty="0" smtClean="0"/>
              <a:t> </a:t>
            </a:r>
            <a:r>
              <a:rPr lang="en-US" sz="2000" dirty="0" err="1" smtClean="0"/>
              <a:t>statistik</a:t>
            </a:r>
            <a:r>
              <a:rPr lang="en-US" sz="2000" dirty="0" smtClean="0"/>
              <a:t> </a:t>
            </a:r>
            <a:r>
              <a:rPr lang="en-US" sz="2000" dirty="0" err="1" smtClean="0"/>
              <a:t>lengkap</a:t>
            </a:r>
            <a:r>
              <a:rPr lang="en-US" sz="2000" dirty="0" smtClean="0"/>
              <a:t> </a:t>
            </a:r>
            <a:r>
              <a:rPr lang="en-US" sz="2000" dirty="0" err="1" smtClean="0"/>
              <a:t>tentang</a:t>
            </a:r>
            <a:r>
              <a:rPr lang="en-US" sz="2000" dirty="0" smtClean="0"/>
              <a:t> </a:t>
            </a:r>
            <a:r>
              <a:rPr lang="en-US" sz="2000" dirty="0" err="1" smtClean="0">
                <a:solidFill>
                  <a:srgbClr val="FFC000"/>
                </a:solidFill>
              </a:rPr>
              <a:t>pencari</a:t>
            </a:r>
            <a:r>
              <a:rPr lang="en-US" sz="2000" dirty="0" smtClean="0">
                <a:solidFill>
                  <a:srgbClr val="FFC000"/>
                </a:solidFill>
              </a:rPr>
              <a:t> </a:t>
            </a:r>
            <a:r>
              <a:rPr lang="en-US" sz="2000" dirty="0" err="1" smtClean="0">
                <a:solidFill>
                  <a:srgbClr val="FFC000"/>
                </a:solidFill>
              </a:rPr>
              <a:t>kerja</a:t>
            </a:r>
            <a:r>
              <a:rPr lang="en-US" sz="2000" dirty="0" smtClean="0"/>
              <a:t>, </a:t>
            </a:r>
            <a:r>
              <a:rPr lang="en-US" sz="2000" dirty="0" err="1" smtClean="0">
                <a:solidFill>
                  <a:srgbClr val="FFC000"/>
                </a:solidFill>
              </a:rPr>
              <a:t>perusahaan</a:t>
            </a:r>
            <a:r>
              <a:rPr lang="en-US" sz="2000" dirty="0" smtClean="0"/>
              <a:t>, </a:t>
            </a:r>
            <a:r>
              <a:rPr lang="en-US" sz="2000" dirty="0" err="1" smtClean="0">
                <a:solidFill>
                  <a:srgbClr val="FFC000"/>
                </a:solidFill>
              </a:rPr>
              <a:t>jenis</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pekerjaan</a:t>
            </a:r>
            <a:r>
              <a:rPr lang="en-US" sz="2000" dirty="0" smtClean="0">
                <a:solidFill>
                  <a:srgbClr val="FFC000"/>
                </a:solidFill>
              </a:rPr>
              <a:t> </a:t>
            </a:r>
            <a:r>
              <a:rPr lang="en-US" sz="2000" dirty="0" err="1" smtClean="0"/>
              <a:t>dan</a:t>
            </a:r>
            <a:r>
              <a:rPr lang="en-US" sz="2000" dirty="0" smtClean="0"/>
              <a:t> </a:t>
            </a:r>
            <a:r>
              <a:rPr lang="en-US" sz="2000" dirty="0" err="1" smtClean="0">
                <a:solidFill>
                  <a:srgbClr val="FFC000"/>
                </a:solidFill>
              </a:rPr>
              <a:t>tren</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kerja</a:t>
            </a:r>
            <a:r>
              <a:rPr lang="en-US" sz="2000" dirty="0" smtClean="0">
                <a:solidFill>
                  <a:srgbClr val="FFC000"/>
                </a:solidFill>
              </a:rPr>
              <a:t> yang </a:t>
            </a:r>
            <a:r>
              <a:rPr lang="en-US" sz="2000" dirty="0" err="1" smtClean="0">
                <a:solidFill>
                  <a:srgbClr val="FFC000"/>
                </a:solidFill>
              </a:rPr>
              <a:t>sedang</a:t>
            </a:r>
            <a:r>
              <a:rPr lang="en-US" sz="2000" dirty="0" smtClean="0">
                <a:solidFill>
                  <a:srgbClr val="FFC000"/>
                </a:solidFill>
              </a:rPr>
              <a:t> </a:t>
            </a:r>
            <a:r>
              <a:rPr lang="en-US" sz="2000" dirty="0" err="1" smtClean="0">
                <a:solidFill>
                  <a:srgbClr val="FFC000"/>
                </a:solidFill>
              </a:rPr>
              <a:t>populer</a:t>
            </a:r>
            <a:endParaRPr lang="en-US" sz="2000" dirty="0" smtClean="0">
              <a:solidFill>
                <a:srgbClr val="FFC000"/>
              </a:solidFill>
            </a:endParaRPr>
          </a:p>
          <a:p>
            <a:r>
              <a:rPr lang="en-US" sz="2000" dirty="0" err="1" smtClean="0"/>
              <a:t>Laporan</a:t>
            </a:r>
            <a:r>
              <a:rPr lang="en-US" sz="2000" dirty="0" smtClean="0"/>
              <a:t> </a:t>
            </a:r>
            <a:r>
              <a:rPr lang="en-US" sz="2000" dirty="0" err="1" smtClean="0"/>
              <a:t>statistik</a:t>
            </a:r>
            <a:r>
              <a:rPr lang="en-US" sz="2000" dirty="0" smtClean="0"/>
              <a:t> </a:t>
            </a:r>
            <a:r>
              <a:rPr lang="en-US" sz="2000" dirty="0" err="1" smtClean="0"/>
              <a:t>akan</a:t>
            </a:r>
            <a:r>
              <a:rPr lang="en-US" sz="2000" dirty="0" smtClean="0"/>
              <a:t> </a:t>
            </a:r>
            <a:r>
              <a:rPr lang="en-US" sz="2000" dirty="0" err="1" smtClean="0"/>
              <a:t>disajikan</a:t>
            </a:r>
            <a:r>
              <a:rPr lang="en-US" sz="2000" dirty="0" smtClean="0"/>
              <a:t> </a:t>
            </a:r>
            <a:r>
              <a:rPr lang="en-US" sz="2000" dirty="0" err="1" smtClean="0"/>
              <a:t>dalam</a:t>
            </a:r>
            <a:r>
              <a:rPr lang="en-US" sz="2000" dirty="0" smtClean="0"/>
              <a:t> </a:t>
            </a:r>
            <a:r>
              <a:rPr lang="en-US" sz="2000" dirty="0" err="1" smtClean="0">
                <a:solidFill>
                  <a:srgbClr val="7030A0"/>
                </a:solidFill>
              </a:rPr>
              <a:t>bentuk</a:t>
            </a:r>
            <a:r>
              <a:rPr lang="en-US" sz="2000" dirty="0" smtClean="0">
                <a:solidFill>
                  <a:srgbClr val="7030A0"/>
                </a:solidFill>
              </a:rPr>
              <a:t> </a:t>
            </a:r>
            <a:r>
              <a:rPr lang="en-US" sz="2000" dirty="0" err="1" smtClean="0">
                <a:solidFill>
                  <a:srgbClr val="7030A0"/>
                </a:solidFill>
              </a:rPr>
              <a:t>infografik</a:t>
            </a:r>
            <a:r>
              <a:rPr lang="en-US" sz="2000" dirty="0" smtClean="0">
                <a:solidFill>
                  <a:srgbClr val="7030A0"/>
                </a:solidFill>
              </a:rPr>
              <a:t> </a:t>
            </a:r>
            <a:r>
              <a:rPr lang="en-US" sz="2000" dirty="0" err="1" smtClean="0"/>
              <a:t>dan</a:t>
            </a:r>
            <a:r>
              <a:rPr lang="en-US" sz="2000" dirty="0" smtClean="0"/>
              <a:t> </a:t>
            </a:r>
            <a:r>
              <a:rPr lang="en-US" sz="2000" dirty="0" err="1" smtClean="0"/>
              <a:t>juga</a:t>
            </a:r>
            <a:r>
              <a:rPr lang="en-US" sz="2000" dirty="0" smtClean="0"/>
              <a:t> </a:t>
            </a:r>
            <a:r>
              <a:rPr lang="en-US" sz="2000" dirty="0" err="1" smtClean="0">
                <a:solidFill>
                  <a:srgbClr val="7030A0"/>
                </a:solidFill>
              </a:rPr>
              <a:t>tersedia</a:t>
            </a:r>
            <a:r>
              <a:rPr lang="en-US" sz="2000" dirty="0" smtClean="0">
                <a:solidFill>
                  <a:srgbClr val="7030A0"/>
                </a:solidFill>
              </a:rPr>
              <a:t> </a:t>
            </a:r>
            <a:r>
              <a:rPr lang="en-US" sz="2000" dirty="0" err="1" smtClean="0">
                <a:solidFill>
                  <a:srgbClr val="7030A0"/>
                </a:solidFill>
              </a:rPr>
              <a:t>dalam</a:t>
            </a:r>
            <a:r>
              <a:rPr lang="en-US" sz="2000" dirty="0" smtClean="0">
                <a:solidFill>
                  <a:srgbClr val="7030A0"/>
                </a:solidFill>
              </a:rPr>
              <a:t> </a:t>
            </a:r>
            <a:r>
              <a:rPr lang="en-US" sz="2000" dirty="0" err="1" smtClean="0">
                <a:solidFill>
                  <a:srgbClr val="7030A0"/>
                </a:solidFill>
              </a:rPr>
              <a:t>bentuk</a:t>
            </a:r>
            <a:r>
              <a:rPr lang="en-US" sz="2000" dirty="0" smtClean="0">
                <a:solidFill>
                  <a:srgbClr val="7030A0"/>
                </a:solidFill>
              </a:rPr>
              <a:t> file pdf yang </a:t>
            </a:r>
            <a:r>
              <a:rPr lang="en-US" sz="2000" dirty="0" err="1" smtClean="0">
                <a:solidFill>
                  <a:srgbClr val="7030A0"/>
                </a:solidFill>
              </a:rPr>
              <a:t>bisa</a:t>
            </a:r>
            <a:r>
              <a:rPr lang="en-US" sz="2000" dirty="0" smtClean="0">
                <a:solidFill>
                  <a:srgbClr val="7030A0"/>
                </a:solidFill>
              </a:rPr>
              <a:t> </a:t>
            </a:r>
            <a:r>
              <a:rPr lang="en-US" sz="2000" dirty="0" err="1" smtClean="0">
                <a:solidFill>
                  <a:srgbClr val="7030A0"/>
                </a:solidFill>
              </a:rPr>
              <a:t>didownload</a:t>
            </a:r>
            <a:endParaRPr lang="en-US" sz="2000" dirty="0" smtClean="0">
              <a:solidFill>
                <a:srgbClr val="7030A0"/>
              </a:solidFill>
            </a:endParaRPr>
          </a:p>
          <a:p>
            <a:r>
              <a:rPr lang="en-US" sz="2000" dirty="0" err="1" smtClean="0"/>
              <a:t>Sistem</a:t>
            </a:r>
            <a:r>
              <a:rPr lang="en-US" sz="2000" dirty="0" smtClean="0"/>
              <a:t> </a:t>
            </a:r>
            <a:r>
              <a:rPr lang="en-US" sz="2000" dirty="0" err="1" smtClean="0"/>
              <a:t>akan</a:t>
            </a:r>
            <a:r>
              <a:rPr lang="en-US" sz="2000" dirty="0" smtClean="0"/>
              <a:t> </a:t>
            </a:r>
            <a:r>
              <a:rPr lang="en-US" sz="2000" dirty="0" err="1" smtClean="0"/>
              <a:t>dikembangkan</a:t>
            </a:r>
            <a:r>
              <a:rPr lang="en-US" sz="2000" dirty="0" smtClean="0"/>
              <a:t> </a:t>
            </a:r>
            <a:r>
              <a:rPr lang="en-US" sz="2000" dirty="0" err="1" smtClean="0"/>
              <a:t>dengan</a:t>
            </a:r>
            <a:r>
              <a:rPr lang="en-US" sz="2000" dirty="0" smtClean="0"/>
              <a:t> </a:t>
            </a:r>
            <a:r>
              <a:rPr lang="en-US" sz="2000" dirty="0" err="1" smtClean="0"/>
              <a:t>menggunakan</a:t>
            </a:r>
            <a:r>
              <a:rPr lang="en-US" sz="2000" dirty="0" smtClean="0"/>
              <a:t> </a:t>
            </a:r>
            <a:r>
              <a:rPr lang="en-US" sz="2000" dirty="0" err="1" smtClean="0"/>
              <a:t>bahasa</a:t>
            </a:r>
            <a:r>
              <a:rPr lang="en-US" sz="2000" dirty="0" smtClean="0"/>
              <a:t> </a:t>
            </a:r>
            <a:r>
              <a:rPr lang="en-US" sz="2000" dirty="0" err="1" smtClean="0"/>
              <a:t>pemrograman</a:t>
            </a:r>
            <a:r>
              <a:rPr lang="en-US" sz="2000" dirty="0" smtClean="0"/>
              <a:t> </a:t>
            </a:r>
            <a:r>
              <a:rPr lang="en-US" sz="2000" dirty="0" smtClean="0">
                <a:solidFill>
                  <a:srgbClr val="FF0000"/>
                </a:solidFill>
              </a:rPr>
              <a:t>Java</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1767840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
        <p:nvSpPr>
          <p:cNvPr id="4" name="Content Placeholder 3"/>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119</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1020189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279028" y="1839072"/>
            <a:ext cx="4279526" cy="4351338"/>
          </a:xfrm>
        </p:spPr>
        <p:txBody>
          <a:bodyPr>
            <a:noAutofit/>
          </a:bodyPr>
          <a:lstStyle/>
          <a:p>
            <a:pPr>
              <a:lnSpc>
                <a:spcPct val="80000"/>
              </a:lnSpc>
            </a:pPr>
            <a:r>
              <a:rPr lang="en-US" altLang="id-ID" sz="1800" dirty="0"/>
              <a:t> </a:t>
            </a:r>
            <a:r>
              <a:rPr lang="id-ID" altLang="id-ID" sz="1800" dirty="0"/>
              <a:t>K</a:t>
            </a:r>
            <a:r>
              <a:rPr lang="en-US" altLang="id-ID" sz="1800" dirty="0" err="1"/>
              <a:t>eluhan</a:t>
            </a:r>
            <a:r>
              <a:rPr lang="en-US" altLang="id-ID" sz="1800" dirty="0"/>
              <a:t> </a:t>
            </a:r>
            <a:r>
              <a:rPr lang="en-US" altLang="id-ID" sz="1800" dirty="0" err="1"/>
              <a:t>dari</a:t>
            </a:r>
            <a:r>
              <a:rPr lang="en-US" altLang="id-ID" sz="1800" dirty="0"/>
              <a:t> </a:t>
            </a:r>
            <a:r>
              <a:rPr lang="en-US" altLang="id-ID" sz="1800" dirty="0" err="1"/>
              <a:t>pelanggan</a:t>
            </a:r>
            <a:r>
              <a:rPr lang="en-US" altLang="id-ID" sz="1800" dirty="0"/>
              <a:t> </a:t>
            </a:r>
          </a:p>
          <a:p>
            <a:pPr>
              <a:lnSpc>
                <a:spcPct val="80000"/>
              </a:lnSpc>
            </a:pPr>
            <a:r>
              <a:rPr lang="en-US" altLang="id-ID" sz="1800" dirty="0"/>
              <a:t> </a:t>
            </a:r>
            <a:r>
              <a:rPr lang="id-ID" altLang="id-ID" sz="1800" dirty="0" err="1"/>
              <a:t>P</a:t>
            </a:r>
            <a:r>
              <a:rPr lang="en-US" altLang="id-ID" sz="1800" dirty="0" err="1"/>
              <a:t>engiriman</a:t>
            </a:r>
            <a:r>
              <a:rPr lang="en-US" altLang="id-ID" sz="1800" dirty="0"/>
              <a:t> </a:t>
            </a:r>
            <a:r>
              <a:rPr lang="en-US" altLang="id-ID" sz="1800" dirty="0" err="1"/>
              <a:t>barang</a:t>
            </a:r>
            <a:r>
              <a:rPr lang="en-US" altLang="id-ID" sz="1800" dirty="0"/>
              <a:t> yang </a:t>
            </a:r>
            <a:r>
              <a:rPr lang="en-US" altLang="id-ID" sz="1800" dirty="0" err="1"/>
              <a:t>sering</a:t>
            </a:r>
            <a:r>
              <a:rPr lang="en-US" altLang="id-ID" sz="1800" dirty="0"/>
              <a:t> </a:t>
            </a:r>
            <a:r>
              <a:rPr lang="en-US" altLang="id-ID" sz="1800" dirty="0" err="1"/>
              <a:t>tertunda</a:t>
            </a:r>
            <a:r>
              <a:rPr lang="en-US" altLang="id-ID" sz="1800" dirty="0"/>
              <a:t> </a:t>
            </a:r>
          </a:p>
          <a:p>
            <a:pPr>
              <a:lnSpc>
                <a:spcPct val="80000"/>
              </a:lnSpc>
            </a:pPr>
            <a:r>
              <a:rPr lang="en-US" altLang="id-ID" sz="1800" dirty="0"/>
              <a:t> </a:t>
            </a:r>
            <a:r>
              <a:rPr lang="id-ID" altLang="id-ID" sz="1800" dirty="0" err="1"/>
              <a:t>P</a:t>
            </a:r>
            <a:r>
              <a:rPr lang="en-US" altLang="id-ID" sz="1800" dirty="0" err="1"/>
              <a:t>embayaran</a:t>
            </a:r>
            <a:r>
              <a:rPr lang="en-US" altLang="id-ID" sz="1800" dirty="0"/>
              <a:t> </a:t>
            </a:r>
            <a:r>
              <a:rPr lang="en-US" altLang="id-ID" sz="1800" dirty="0" err="1"/>
              <a:t>gaji</a:t>
            </a:r>
            <a:r>
              <a:rPr lang="en-US" altLang="id-ID" sz="1800" dirty="0"/>
              <a:t> yang </a:t>
            </a:r>
            <a:r>
              <a:rPr lang="en-US" altLang="id-ID" sz="1800" dirty="0" err="1"/>
              <a:t>terlambat</a:t>
            </a:r>
            <a:r>
              <a:rPr lang="en-US" altLang="id-ID" sz="1800" dirty="0"/>
              <a:t> </a:t>
            </a:r>
          </a:p>
          <a:p>
            <a:pPr>
              <a:lnSpc>
                <a:spcPct val="80000"/>
              </a:lnSpc>
            </a:pPr>
            <a:r>
              <a:rPr lang="en-US" altLang="id-ID" sz="1800" dirty="0"/>
              <a:t> </a:t>
            </a:r>
            <a:r>
              <a:rPr lang="id-ID" altLang="id-ID" sz="1800" dirty="0" err="1"/>
              <a:t>L</a:t>
            </a:r>
            <a:r>
              <a:rPr lang="en-US" altLang="id-ID" sz="1800" dirty="0" err="1"/>
              <a:t>aporan</a:t>
            </a:r>
            <a:r>
              <a:rPr lang="en-US" altLang="id-ID" sz="1800" dirty="0"/>
              <a:t> yang </a:t>
            </a:r>
            <a:r>
              <a:rPr lang="en-US" altLang="id-ID" sz="1800" dirty="0" err="1"/>
              <a:t>tidak</a:t>
            </a:r>
            <a:r>
              <a:rPr lang="en-US" altLang="id-ID" sz="1800" dirty="0"/>
              <a:t> </a:t>
            </a:r>
            <a:r>
              <a:rPr lang="en-US" altLang="id-ID" sz="1800" dirty="0" err="1"/>
              <a:t>tepat</a:t>
            </a:r>
            <a:r>
              <a:rPr lang="en-US" altLang="id-ID" sz="1800" dirty="0"/>
              <a:t> </a:t>
            </a:r>
            <a:r>
              <a:rPr lang="en-US" altLang="id-ID" sz="1800" dirty="0" err="1"/>
              <a:t>waktu</a:t>
            </a:r>
            <a:r>
              <a:rPr lang="en-US" altLang="id-ID" sz="1800" dirty="0"/>
              <a:t> </a:t>
            </a:r>
          </a:p>
          <a:p>
            <a:pPr>
              <a:lnSpc>
                <a:spcPct val="80000"/>
              </a:lnSpc>
            </a:pPr>
            <a:r>
              <a:rPr lang="en-US" altLang="id-ID" sz="1800" dirty="0"/>
              <a:t> </a:t>
            </a:r>
            <a:r>
              <a:rPr lang="id-ID" altLang="id-ID" sz="1800" dirty="0" err="1"/>
              <a:t>I</a:t>
            </a:r>
            <a:r>
              <a:rPr lang="en-US" altLang="id-ID" sz="1800" dirty="0" err="1"/>
              <a:t>si</a:t>
            </a:r>
            <a:r>
              <a:rPr lang="en-US" altLang="id-ID" sz="1800" dirty="0"/>
              <a:t> </a:t>
            </a:r>
            <a:r>
              <a:rPr lang="en-US" altLang="id-ID" sz="1800" dirty="0" err="1"/>
              <a:t>laporan</a:t>
            </a:r>
            <a:r>
              <a:rPr lang="en-US" altLang="id-ID" sz="1800" dirty="0"/>
              <a:t> yang </a:t>
            </a:r>
            <a:r>
              <a:rPr lang="en-US" altLang="id-ID" sz="1800" dirty="0" err="1"/>
              <a:t>sering</a:t>
            </a:r>
            <a:r>
              <a:rPr lang="en-US" altLang="id-ID" sz="1800" dirty="0"/>
              <a:t> </a:t>
            </a:r>
            <a:r>
              <a:rPr lang="en-US" altLang="id-ID" sz="1800" dirty="0" err="1"/>
              <a:t>salah</a:t>
            </a:r>
            <a:r>
              <a:rPr lang="en-US" altLang="id-ID" sz="1800" dirty="0"/>
              <a:t> </a:t>
            </a:r>
          </a:p>
          <a:p>
            <a:pPr>
              <a:lnSpc>
                <a:spcPct val="80000"/>
              </a:lnSpc>
            </a:pPr>
            <a:r>
              <a:rPr lang="en-US" altLang="id-ID" sz="1800" dirty="0"/>
              <a:t> </a:t>
            </a:r>
            <a:r>
              <a:rPr lang="id-ID" altLang="id-ID" sz="1800" dirty="0" err="1"/>
              <a:t>T</a:t>
            </a:r>
            <a:r>
              <a:rPr lang="en-US" altLang="id-ID" sz="1800" dirty="0" err="1"/>
              <a:t>anggung</a:t>
            </a:r>
            <a:r>
              <a:rPr lang="en-US" altLang="id-ID" sz="1800" dirty="0"/>
              <a:t> </a:t>
            </a:r>
            <a:r>
              <a:rPr lang="en-US" altLang="id-ID" sz="1800" dirty="0" err="1"/>
              <a:t>jawab</a:t>
            </a:r>
            <a:r>
              <a:rPr lang="en-US" altLang="id-ID" sz="1800" dirty="0"/>
              <a:t> yang </a:t>
            </a:r>
            <a:r>
              <a:rPr lang="en-US" altLang="id-ID" sz="1800" dirty="0" err="1"/>
              <a:t>tidak</a:t>
            </a:r>
            <a:r>
              <a:rPr lang="en-US" altLang="id-ID" sz="1800" dirty="0"/>
              <a:t> </a:t>
            </a:r>
            <a:r>
              <a:rPr lang="en-US" altLang="id-ID" sz="1800" dirty="0" err="1"/>
              <a:t>jelas</a:t>
            </a:r>
            <a:r>
              <a:rPr lang="en-US" altLang="id-ID" sz="1800" dirty="0"/>
              <a:t> </a:t>
            </a:r>
          </a:p>
          <a:p>
            <a:pPr>
              <a:lnSpc>
                <a:spcPct val="80000"/>
              </a:lnSpc>
            </a:pPr>
            <a:r>
              <a:rPr lang="en-US" altLang="id-ID" sz="1800" dirty="0"/>
              <a:t> </a:t>
            </a:r>
            <a:r>
              <a:rPr lang="id-ID" altLang="id-ID" sz="1800" dirty="0" err="1"/>
              <a:t>W</a:t>
            </a:r>
            <a:r>
              <a:rPr lang="en-US" altLang="id-ID" sz="1800" dirty="0" err="1"/>
              <a:t>aktu</a:t>
            </a:r>
            <a:r>
              <a:rPr lang="en-US" altLang="id-ID" sz="1800" dirty="0"/>
              <a:t> </a:t>
            </a:r>
            <a:r>
              <a:rPr lang="en-US" altLang="id-ID" sz="1800" dirty="0" err="1"/>
              <a:t>kerja</a:t>
            </a:r>
            <a:r>
              <a:rPr lang="en-US" altLang="id-ID" sz="1800" dirty="0"/>
              <a:t> yang </a:t>
            </a:r>
            <a:r>
              <a:rPr lang="en-US" altLang="id-ID" sz="1800" dirty="0" err="1"/>
              <a:t>berlebihan</a:t>
            </a:r>
            <a:r>
              <a:rPr lang="en-US" altLang="id-ID" sz="1800" dirty="0"/>
              <a:t> </a:t>
            </a:r>
          </a:p>
          <a:p>
            <a:pPr>
              <a:lnSpc>
                <a:spcPct val="80000"/>
              </a:lnSpc>
            </a:pPr>
            <a:r>
              <a:rPr lang="en-US" altLang="id-ID" sz="1800" dirty="0"/>
              <a:t> </a:t>
            </a:r>
            <a:r>
              <a:rPr lang="id-ID" altLang="id-ID" sz="1800" dirty="0" err="1"/>
              <a:t>K</a:t>
            </a:r>
            <a:r>
              <a:rPr lang="en-US" altLang="id-ID" sz="1800" dirty="0" err="1"/>
              <a:t>etidak</a:t>
            </a:r>
            <a:r>
              <a:rPr lang="en-US" altLang="id-ID" sz="1800" dirty="0"/>
              <a:t> </a:t>
            </a:r>
            <a:r>
              <a:rPr lang="en-US" altLang="id-ID" sz="1800" dirty="0" err="1"/>
              <a:t>beresan</a:t>
            </a:r>
            <a:r>
              <a:rPr lang="en-US" altLang="id-ID" sz="1800" dirty="0"/>
              <a:t> </a:t>
            </a:r>
            <a:r>
              <a:rPr lang="en-US" altLang="id-ID" sz="1800" dirty="0" err="1"/>
              <a:t>kas</a:t>
            </a:r>
            <a:r>
              <a:rPr lang="en-US" altLang="id-ID" sz="1800" dirty="0"/>
              <a:t> </a:t>
            </a:r>
          </a:p>
          <a:p>
            <a:pPr>
              <a:lnSpc>
                <a:spcPct val="80000"/>
              </a:lnSpc>
            </a:pPr>
            <a:r>
              <a:rPr lang="en-US" altLang="id-ID" sz="1800" dirty="0"/>
              <a:t> </a:t>
            </a:r>
            <a:r>
              <a:rPr lang="id-ID" altLang="id-ID" sz="1800" dirty="0" err="1"/>
              <a:t>P</a:t>
            </a:r>
            <a:r>
              <a:rPr lang="en-US" altLang="id-ID" sz="1800" dirty="0" err="1"/>
              <a:t>roduktivitas</a:t>
            </a:r>
            <a:r>
              <a:rPr lang="en-US" altLang="id-ID" sz="1800" dirty="0"/>
              <a:t> </a:t>
            </a:r>
            <a:r>
              <a:rPr lang="en-US" altLang="id-ID" sz="1800" dirty="0" err="1"/>
              <a:t>tenaga</a:t>
            </a:r>
            <a:r>
              <a:rPr lang="en-US" altLang="id-ID" sz="1800" dirty="0"/>
              <a:t> </a:t>
            </a:r>
            <a:r>
              <a:rPr lang="en-US" altLang="id-ID" sz="1800" dirty="0" err="1"/>
              <a:t>kerja</a:t>
            </a:r>
            <a:r>
              <a:rPr lang="en-US" altLang="id-ID" sz="1800" dirty="0"/>
              <a:t> yang </a:t>
            </a:r>
            <a:r>
              <a:rPr lang="en-US" altLang="id-ID" sz="1800" dirty="0" err="1"/>
              <a:t>rendah</a:t>
            </a:r>
            <a:r>
              <a:rPr lang="en-US" altLang="id-ID" sz="1800" dirty="0"/>
              <a:t> </a:t>
            </a:r>
          </a:p>
          <a:p>
            <a:pPr>
              <a:lnSpc>
                <a:spcPct val="80000"/>
              </a:lnSpc>
            </a:pPr>
            <a:r>
              <a:rPr lang="en-US" altLang="id-ID" sz="1800" dirty="0"/>
              <a:t> </a:t>
            </a:r>
            <a:r>
              <a:rPr lang="id-ID" altLang="id-ID" sz="1800" dirty="0" err="1"/>
              <a:t>B</a:t>
            </a:r>
            <a:r>
              <a:rPr lang="en-US" altLang="id-ID" sz="1800" dirty="0" err="1"/>
              <a:t>anyaknya</a:t>
            </a:r>
            <a:r>
              <a:rPr lang="en-US" altLang="id-ID" sz="1800" dirty="0"/>
              <a:t> </a:t>
            </a:r>
            <a:r>
              <a:rPr lang="en-US" altLang="id-ID" sz="1800" dirty="0" err="1"/>
              <a:t>pekerja</a:t>
            </a:r>
            <a:r>
              <a:rPr lang="en-US" altLang="id-ID" sz="1800" dirty="0"/>
              <a:t> yang </a:t>
            </a:r>
            <a:r>
              <a:rPr lang="en-US" altLang="id-ID" sz="1800" dirty="0" err="1"/>
              <a:t>menganggur</a:t>
            </a:r>
            <a:r>
              <a:rPr lang="en-US" altLang="id-ID" sz="1800" dirty="0"/>
              <a:t> </a:t>
            </a:r>
          </a:p>
          <a:p>
            <a:pPr>
              <a:lnSpc>
                <a:spcPct val="80000"/>
              </a:lnSpc>
            </a:pPr>
            <a:r>
              <a:rPr lang="en-US" altLang="id-ID" sz="1800" dirty="0"/>
              <a:t> </a:t>
            </a:r>
            <a:r>
              <a:rPr lang="id-ID" altLang="id-ID" sz="1800" dirty="0" err="1"/>
              <a:t>K</a:t>
            </a:r>
            <a:r>
              <a:rPr lang="en-US" altLang="id-ID" sz="1800" dirty="0" err="1"/>
              <a:t>egiatan</a:t>
            </a:r>
            <a:r>
              <a:rPr lang="en-US" altLang="id-ID" sz="1800" dirty="0"/>
              <a:t> yang </a:t>
            </a:r>
            <a:r>
              <a:rPr lang="en-US" altLang="id-ID" sz="1800" dirty="0" err="1"/>
              <a:t>tumpang</a:t>
            </a:r>
            <a:r>
              <a:rPr lang="en-US" altLang="id-ID" sz="1800" dirty="0"/>
              <a:t> </a:t>
            </a:r>
            <a:r>
              <a:rPr lang="en-US" altLang="id-ID" sz="1800" dirty="0" err="1"/>
              <a:t>tindih</a:t>
            </a:r>
            <a:r>
              <a:rPr lang="en-US" altLang="id-ID" sz="1800" dirty="0"/>
              <a:t> </a:t>
            </a:r>
          </a:p>
          <a:p>
            <a:pPr>
              <a:lnSpc>
                <a:spcPct val="80000"/>
              </a:lnSpc>
            </a:pPr>
            <a:r>
              <a:rPr lang="en-US" altLang="id-ID" sz="1800" dirty="0"/>
              <a:t> </a:t>
            </a:r>
            <a:r>
              <a:rPr lang="id-ID" altLang="id-ID" sz="1800" dirty="0" err="1"/>
              <a:t>T</a:t>
            </a:r>
            <a:r>
              <a:rPr lang="en-US" altLang="id-ID" sz="1800" dirty="0" err="1"/>
              <a:t>anggapan</a:t>
            </a:r>
            <a:r>
              <a:rPr lang="en-US" altLang="id-ID" sz="1800" dirty="0"/>
              <a:t> yang </a:t>
            </a:r>
            <a:r>
              <a:rPr lang="en-US" altLang="id-ID" sz="1800" dirty="0" err="1"/>
              <a:t>lambat</a:t>
            </a:r>
            <a:r>
              <a:rPr lang="en-US" altLang="id-ID" sz="1800" dirty="0"/>
              <a:t> </a:t>
            </a:r>
            <a:r>
              <a:rPr lang="en-US" altLang="id-ID" sz="1800" dirty="0" err="1"/>
              <a:t>terhadap</a:t>
            </a:r>
            <a:r>
              <a:rPr lang="en-US" altLang="id-ID" sz="1800" dirty="0"/>
              <a:t> </a:t>
            </a:r>
            <a:r>
              <a:rPr lang="en-US" altLang="id-ID" sz="1800" dirty="0" err="1"/>
              <a:t>langganan</a:t>
            </a:r>
            <a:r>
              <a:rPr lang="en-US" altLang="id-ID" sz="1800" dirty="0"/>
              <a:t> </a:t>
            </a:r>
          </a:p>
          <a:p>
            <a:pPr>
              <a:lnSpc>
                <a:spcPct val="80000"/>
              </a:lnSpc>
            </a:pPr>
            <a:endParaRPr lang="en-US" altLang="id-ID" sz="1800" dirty="0"/>
          </a:p>
        </p:txBody>
      </p:sp>
      <p:sp>
        <p:nvSpPr>
          <p:cNvPr id="7170" name="Rectangle 2"/>
          <p:cNvSpPr>
            <a:spLocks noGrp="1" noChangeArrowheads="1"/>
          </p:cNvSpPr>
          <p:nvPr>
            <p:ph type="title"/>
          </p:nvPr>
        </p:nvSpPr>
        <p:spPr/>
        <p:txBody>
          <a:bodyPr/>
          <a:lstStyle/>
          <a:p>
            <a:pPr>
              <a:defRPr/>
            </a:pPr>
            <a:r>
              <a:rPr lang="en-US"/>
              <a:t>What (problem)</a:t>
            </a:r>
          </a:p>
        </p:txBody>
      </p:sp>
      <p:sp>
        <p:nvSpPr>
          <p:cNvPr id="4" name="Rectangle 3"/>
          <p:cNvSpPr txBox="1">
            <a:spLocks noChangeArrowheads="1"/>
          </p:cNvSpPr>
          <p:nvPr/>
        </p:nvSpPr>
        <p:spPr>
          <a:xfrm>
            <a:off x="4840941" y="1297085"/>
            <a:ext cx="4208929" cy="3394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id-ID" altLang="id-ID" sz="1800" dirty="0" smtClean="0"/>
              <a:t>K</a:t>
            </a:r>
            <a:r>
              <a:rPr lang="en-US" altLang="id-ID" sz="1800" dirty="0" err="1" smtClean="0"/>
              <a:t>ehilangan</a:t>
            </a:r>
            <a:r>
              <a:rPr lang="en-US" altLang="id-ID" sz="1800" dirty="0" smtClean="0"/>
              <a:t> </a:t>
            </a:r>
            <a:r>
              <a:rPr lang="en-US" altLang="id-ID" sz="1800" dirty="0" err="1" smtClean="0"/>
              <a:t>kesempatan</a:t>
            </a:r>
            <a:r>
              <a:rPr lang="en-US" altLang="id-ID" sz="1800" dirty="0" smtClean="0"/>
              <a:t> </a:t>
            </a:r>
            <a:r>
              <a:rPr lang="en-US" altLang="id-ID" sz="1800" dirty="0" err="1" smtClean="0"/>
              <a:t>kompetisi</a:t>
            </a:r>
            <a:r>
              <a:rPr lang="en-US" altLang="id-ID" sz="1800" dirty="0" smtClean="0"/>
              <a:t> </a:t>
            </a:r>
            <a:r>
              <a:rPr lang="en-US" altLang="id-ID" sz="1800" dirty="0" err="1" smtClean="0"/>
              <a:t>pasar</a:t>
            </a:r>
            <a:r>
              <a:rPr lang="en-US" altLang="id-ID" sz="1800" dirty="0" smtClean="0"/>
              <a:t> </a:t>
            </a:r>
          </a:p>
          <a:p>
            <a:pPr>
              <a:lnSpc>
                <a:spcPct val="80000"/>
              </a:lnSpc>
            </a:pPr>
            <a:r>
              <a:rPr lang="id-ID" altLang="id-ID" sz="1800" dirty="0" smtClean="0"/>
              <a:t>K</a:t>
            </a:r>
            <a:r>
              <a:rPr lang="en-US" altLang="id-ID" sz="1800" dirty="0" err="1" smtClean="0"/>
              <a:t>esalahan-kesalahan</a:t>
            </a:r>
            <a:r>
              <a:rPr lang="en-US" altLang="id-ID" sz="1800" dirty="0" smtClean="0"/>
              <a:t> manual yang </a:t>
            </a:r>
            <a:r>
              <a:rPr lang="en-US" altLang="id-ID" sz="1800" dirty="0" err="1" smtClean="0"/>
              <a:t>tinggi</a:t>
            </a:r>
            <a:r>
              <a:rPr lang="en-US" altLang="id-ID" sz="1800" dirty="0" smtClean="0"/>
              <a:t> </a:t>
            </a:r>
          </a:p>
          <a:p>
            <a:pPr>
              <a:lnSpc>
                <a:spcPct val="80000"/>
              </a:lnSpc>
            </a:pPr>
            <a:r>
              <a:rPr lang="id-ID" altLang="id-ID" sz="1800" dirty="0" smtClean="0"/>
              <a:t>P</a:t>
            </a:r>
            <a:r>
              <a:rPr lang="en-US" altLang="id-ID" sz="1800" dirty="0" err="1" smtClean="0"/>
              <a:t>ersediaan</a:t>
            </a:r>
            <a:r>
              <a:rPr lang="en-US" altLang="id-ID" sz="1800" dirty="0" smtClean="0"/>
              <a:t> </a:t>
            </a:r>
            <a:r>
              <a:rPr lang="en-US" altLang="id-ID" sz="1800" dirty="0" err="1" smtClean="0"/>
              <a:t>barang</a:t>
            </a:r>
            <a:r>
              <a:rPr lang="en-US" altLang="id-ID" sz="1800" dirty="0" smtClean="0"/>
              <a:t> yang </a:t>
            </a:r>
            <a:r>
              <a:rPr lang="en-US" altLang="id-ID" sz="1800" dirty="0" err="1" smtClean="0"/>
              <a:t>terlalu</a:t>
            </a:r>
            <a:r>
              <a:rPr lang="en-US" altLang="id-ID" sz="1800" dirty="0" smtClean="0"/>
              <a:t> </a:t>
            </a:r>
            <a:r>
              <a:rPr lang="en-US" altLang="id-ID" sz="1800" dirty="0" err="1" smtClean="0"/>
              <a:t>tinggi</a:t>
            </a:r>
            <a:r>
              <a:rPr lang="en-US" altLang="id-ID" sz="1800" dirty="0" smtClean="0"/>
              <a:t> </a:t>
            </a:r>
          </a:p>
          <a:p>
            <a:pPr>
              <a:lnSpc>
                <a:spcPct val="80000"/>
              </a:lnSpc>
            </a:pPr>
            <a:r>
              <a:rPr lang="id-ID" altLang="id-ID" sz="1800" dirty="0" smtClean="0"/>
              <a:t>P</a:t>
            </a:r>
            <a:r>
              <a:rPr lang="en-US" altLang="id-ID" sz="1800" dirty="0" err="1" smtClean="0"/>
              <a:t>emesanan</a:t>
            </a:r>
            <a:r>
              <a:rPr lang="en-US" altLang="id-ID" sz="1800" dirty="0" smtClean="0"/>
              <a:t> </a:t>
            </a:r>
            <a:r>
              <a:rPr lang="en-US" altLang="id-ID" sz="1800" dirty="0" err="1" smtClean="0"/>
              <a:t>kembali</a:t>
            </a:r>
            <a:r>
              <a:rPr lang="en-US" altLang="id-ID" sz="1800" dirty="0" smtClean="0"/>
              <a:t> </a:t>
            </a:r>
            <a:r>
              <a:rPr lang="en-US" altLang="id-ID" sz="1800" dirty="0" err="1" smtClean="0"/>
              <a:t>barang</a:t>
            </a:r>
            <a:r>
              <a:rPr lang="en-US" altLang="id-ID" sz="1800" dirty="0" smtClean="0"/>
              <a:t> yang </a:t>
            </a:r>
            <a:r>
              <a:rPr lang="en-US" altLang="id-ID" sz="1800" dirty="0" err="1" smtClean="0"/>
              <a:t>tidak</a:t>
            </a:r>
            <a:r>
              <a:rPr lang="en-US" altLang="id-ID" sz="1800" dirty="0" smtClean="0"/>
              <a:t> </a:t>
            </a:r>
            <a:r>
              <a:rPr lang="en-US" altLang="id-ID" sz="1800" dirty="0" err="1" smtClean="0"/>
              <a:t>efisien</a:t>
            </a:r>
            <a:r>
              <a:rPr lang="en-US" altLang="id-ID" sz="1800" dirty="0" smtClean="0"/>
              <a:t> </a:t>
            </a:r>
          </a:p>
          <a:p>
            <a:pPr>
              <a:lnSpc>
                <a:spcPct val="80000"/>
              </a:lnSpc>
            </a:pPr>
            <a:r>
              <a:rPr lang="id-ID" altLang="id-ID" sz="1800" dirty="0" smtClean="0"/>
              <a:t>N</a:t>
            </a:r>
            <a:r>
              <a:rPr lang="en-US" altLang="id-ID" sz="1800" dirty="0" err="1" smtClean="0"/>
              <a:t>iaya</a:t>
            </a:r>
            <a:r>
              <a:rPr lang="en-US" altLang="id-ID" sz="1800" dirty="0" smtClean="0"/>
              <a:t> </a:t>
            </a:r>
            <a:r>
              <a:rPr lang="en-US" altLang="id-ID" sz="1800" dirty="0" err="1" smtClean="0"/>
              <a:t>operasi</a:t>
            </a:r>
            <a:r>
              <a:rPr lang="en-US" altLang="id-ID" sz="1800" dirty="0" smtClean="0"/>
              <a:t> yang </a:t>
            </a:r>
            <a:r>
              <a:rPr lang="en-US" altLang="id-ID" sz="1800" dirty="0" err="1" smtClean="0"/>
              <a:t>tinggi</a:t>
            </a:r>
            <a:r>
              <a:rPr lang="en-US" altLang="id-ID" sz="1800" dirty="0" smtClean="0"/>
              <a:t> </a:t>
            </a:r>
          </a:p>
          <a:p>
            <a:pPr>
              <a:lnSpc>
                <a:spcPct val="80000"/>
              </a:lnSpc>
            </a:pPr>
            <a:r>
              <a:rPr lang="en-US" altLang="id-ID" sz="1800" dirty="0" smtClean="0"/>
              <a:t>File</a:t>
            </a:r>
            <a:r>
              <a:rPr lang="id-ID" altLang="id-ID" sz="1800" dirty="0" smtClean="0"/>
              <a:t> </a:t>
            </a:r>
            <a:r>
              <a:rPr lang="en-US" altLang="id-ID" sz="1800" dirty="0" smtClean="0"/>
              <a:t>file yang </a:t>
            </a:r>
            <a:r>
              <a:rPr lang="en-US" altLang="id-ID" sz="1800" dirty="0" err="1" smtClean="0"/>
              <a:t>kurang</a:t>
            </a:r>
            <a:r>
              <a:rPr lang="en-US" altLang="id-ID" sz="1800" dirty="0" smtClean="0"/>
              <a:t> </a:t>
            </a:r>
            <a:r>
              <a:rPr lang="en-US" altLang="id-ID" sz="1800" dirty="0" err="1" smtClean="0"/>
              <a:t>teratur</a:t>
            </a:r>
            <a:r>
              <a:rPr lang="en-US" altLang="id-ID" sz="1800" dirty="0" smtClean="0"/>
              <a:t> </a:t>
            </a:r>
          </a:p>
          <a:p>
            <a:pPr>
              <a:lnSpc>
                <a:spcPct val="80000"/>
              </a:lnSpc>
            </a:pPr>
            <a:r>
              <a:rPr lang="en-US" altLang="id-ID" sz="1800" dirty="0" err="1" smtClean="0"/>
              <a:t>Keluhan</a:t>
            </a:r>
            <a:r>
              <a:rPr lang="id-ID" altLang="id-ID" sz="1800" dirty="0" smtClean="0"/>
              <a:t> </a:t>
            </a:r>
            <a:r>
              <a:rPr lang="en-US" altLang="id-ID" sz="1800" dirty="0" err="1" smtClean="0"/>
              <a:t>dari</a:t>
            </a:r>
            <a:r>
              <a:rPr lang="en-US" altLang="id-ID" sz="1800" dirty="0" smtClean="0"/>
              <a:t> supplier </a:t>
            </a:r>
            <a:r>
              <a:rPr lang="en-US" altLang="id-ID" sz="1800" dirty="0" err="1" smtClean="0"/>
              <a:t>karena</a:t>
            </a:r>
            <a:r>
              <a:rPr lang="en-US" altLang="id-ID" sz="1800" dirty="0" smtClean="0"/>
              <a:t> </a:t>
            </a:r>
            <a:r>
              <a:rPr lang="en-US" altLang="id-ID" sz="1800" dirty="0" err="1" smtClean="0"/>
              <a:t>tertundanya</a:t>
            </a:r>
            <a:r>
              <a:rPr lang="en-US" altLang="id-ID" sz="1800" dirty="0" smtClean="0"/>
              <a:t> </a:t>
            </a:r>
            <a:r>
              <a:rPr lang="en-US" altLang="id-ID" sz="1800" dirty="0" err="1" smtClean="0"/>
              <a:t>pembayaran</a:t>
            </a:r>
            <a:r>
              <a:rPr lang="en-US" altLang="id-ID" sz="1800" dirty="0" smtClean="0"/>
              <a:t> </a:t>
            </a:r>
          </a:p>
          <a:p>
            <a:pPr>
              <a:lnSpc>
                <a:spcPct val="80000"/>
              </a:lnSpc>
            </a:pPr>
            <a:r>
              <a:rPr lang="en-US" altLang="id-ID" sz="1800" dirty="0" err="1" smtClean="0"/>
              <a:t>Bertumpuknya</a:t>
            </a:r>
            <a:r>
              <a:rPr lang="id-ID" altLang="id-ID" sz="1800" dirty="0" smtClean="0"/>
              <a:t> </a:t>
            </a:r>
            <a:r>
              <a:rPr lang="en-US" altLang="id-ID" sz="1800" dirty="0" smtClean="0"/>
              <a:t>backorder (</a:t>
            </a:r>
            <a:r>
              <a:rPr lang="en-US" altLang="id-ID" sz="1800" dirty="0" err="1" smtClean="0"/>
              <a:t>tertundanya</a:t>
            </a:r>
            <a:r>
              <a:rPr lang="en-US" altLang="id-ID" sz="1800" dirty="0" smtClean="0"/>
              <a:t> </a:t>
            </a:r>
            <a:r>
              <a:rPr lang="en-US" altLang="id-ID" sz="1800" dirty="0" err="1" smtClean="0"/>
              <a:t>pengiriman</a:t>
            </a:r>
            <a:r>
              <a:rPr lang="en-US" altLang="id-ID" sz="1800" dirty="0" smtClean="0"/>
              <a:t> </a:t>
            </a:r>
            <a:r>
              <a:rPr lang="en-US" altLang="id-ID" sz="1800" dirty="0" err="1" smtClean="0"/>
              <a:t>karena</a:t>
            </a:r>
            <a:r>
              <a:rPr lang="en-US" altLang="id-ID" sz="1800" dirty="0" smtClean="0"/>
              <a:t> </a:t>
            </a:r>
            <a:r>
              <a:rPr lang="en-US" altLang="id-ID" sz="1800" dirty="0" err="1" smtClean="0"/>
              <a:t>kurang</a:t>
            </a:r>
            <a:r>
              <a:rPr lang="en-US" altLang="id-ID" sz="1800" dirty="0" smtClean="0"/>
              <a:t> </a:t>
            </a:r>
            <a:r>
              <a:rPr lang="en-US" altLang="id-ID" sz="1800" dirty="0" err="1" smtClean="0"/>
              <a:t>persediaan</a:t>
            </a:r>
            <a:r>
              <a:rPr lang="en-US" altLang="id-ID" sz="1800" dirty="0" smtClean="0"/>
              <a:t> </a:t>
            </a:r>
            <a:r>
              <a:rPr lang="en-US" altLang="id-ID" sz="1800" dirty="0" err="1" smtClean="0"/>
              <a:t>barang</a:t>
            </a:r>
            <a:r>
              <a:rPr lang="en-US" altLang="id-ID" sz="1800" dirty="0" smtClean="0"/>
              <a:t>) </a:t>
            </a:r>
          </a:p>
          <a:p>
            <a:pPr>
              <a:lnSpc>
                <a:spcPct val="80000"/>
              </a:lnSpc>
            </a:pPr>
            <a:r>
              <a:rPr lang="en-US" altLang="id-ID" sz="1800" dirty="0" err="1" smtClean="0"/>
              <a:t>Investasi</a:t>
            </a:r>
            <a:r>
              <a:rPr lang="id-ID" altLang="id-ID" sz="1800" dirty="0" smtClean="0"/>
              <a:t> </a:t>
            </a:r>
            <a:r>
              <a:rPr lang="en-US" altLang="id-ID" sz="1800" dirty="0" smtClean="0"/>
              <a:t>yang </a:t>
            </a:r>
            <a:r>
              <a:rPr lang="en-US" altLang="id-ID" sz="1800" dirty="0" err="1" smtClean="0"/>
              <a:t>tidak</a:t>
            </a:r>
            <a:r>
              <a:rPr lang="en-US" altLang="id-ID" sz="1800" dirty="0" smtClean="0"/>
              <a:t> </a:t>
            </a:r>
            <a:r>
              <a:rPr lang="en-US" altLang="id-ID" sz="1800" dirty="0" err="1" smtClean="0"/>
              <a:t>efisien</a:t>
            </a:r>
            <a:r>
              <a:rPr lang="en-US" altLang="id-ID" sz="1800" dirty="0" smtClean="0"/>
              <a:t> </a:t>
            </a:r>
          </a:p>
          <a:p>
            <a:pPr>
              <a:lnSpc>
                <a:spcPct val="80000"/>
              </a:lnSpc>
            </a:pPr>
            <a:r>
              <a:rPr lang="en-US" altLang="id-ID" sz="1800" dirty="0" err="1" smtClean="0"/>
              <a:t>Peramalan</a:t>
            </a:r>
            <a:r>
              <a:rPr lang="id-ID" altLang="id-ID" sz="1800" dirty="0" smtClean="0"/>
              <a:t> </a:t>
            </a:r>
            <a:r>
              <a:rPr lang="en-US" altLang="id-ID" sz="1800" dirty="0" err="1" smtClean="0"/>
              <a:t>penjualan</a:t>
            </a:r>
            <a:r>
              <a:rPr lang="en-US" altLang="id-ID" sz="1800" dirty="0" smtClean="0"/>
              <a:t> </a:t>
            </a:r>
            <a:r>
              <a:rPr lang="en-US" altLang="id-ID" sz="1800" dirty="0" err="1" smtClean="0"/>
              <a:t>dan</a:t>
            </a:r>
            <a:r>
              <a:rPr lang="en-US" altLang="id-ID" sz="1800" dirty="0" smtClean="0"/>
              <a:t> </a:t>
            </a:r>
            <a:r>
              <a:rPr lang="en-US" altLang="id-ID" sz="1800" dirty="0" err="1" smtClean="0"/>
              <a:t>produksi</a:t>
            </a:r>
            <a:r>
              <a:rPr lang="en-US" altLang="id-ID" sz="1800" dirty="0" smtClean="0"/>
              <a:t> </a:t>
            </a:r>
            <a:r>
              <a:rPr lang="en-US" altLang="id-ID" sz="1800" dirty="0" err="1" smtClean="0"/>
              <a:t>tidak</a:t>
            </a:r>
            <a:r>
              <a:rPr lang="en-US" altLang="id-ID" sz="1800" dirty="0" smtClean="0"/>
              <a:t> </a:t>
            </a:r>
            <a:r>
              <a:rPr lang="en-US" altLang="id-ID" sz="1800" dirty="0" err="1" smtClean="0"/>
              <a:t>tepat</a:t>
            </a:r>
            <a:r>
              <a:rPr lang="en-US" altLang="id-ID" sz="1800" dirty="0" smtClean="0"/>
              <a:t> </a:t>
            </a:r>
          </a:p>
          <a:p>
            <a:pPr>
              <a:lnSpc>
                <a:spcPct val="80000"/>
              </a:lnSpc>
            </a:pPr>
            <a:r>
              <a:rPr lang="en-US" altLang="id-ID" sz="1800" dirty="0" err="1" smtClean="0"/>
              <a:t>Kapasitas</a:t>
            </a:r>
            <a:r>
              <a:rPr lang="id-ID" altLang="id-ID" sz="1800" dirty="0" smtClean="0"/>
              <a:t> </a:t>
            </a:r>
            <a:r>
              <a:rPr lang="en-US" altLang="id-ID" sz="1800" dirty="0" err="1" smtClean="0"/>
              <a:t>produksi</a:t>
            </a:r>
            <a:r>
              <a:rPr lang="en-US" altLang="id-ID" sz="1800" dirty="0" smtClean="0"/>
              <a:t> yang </a:t>
            </a:r>
            <a:r>
              <a:rPr lang="en-US" altLang="id-ID" sz="1800" dirty="0" err="1" smtClean="0"/>
              <a:t>menganggur</a:t>
            </a:r>
            <a:r>
              <a:rPr lang="en-US" altLang="id-ID" sz="1800" dirty="0" smtClean="0"/>
              <a:t> </a:t>
            </a:r>
          </a:p>
          <a:p>
            <a:pPr>
              <a:lnSpc>
                <a:spcPct val="80000"/>
              </a:lnSpc>
            </a:pPr>
            <a:r>
              <a:rPr lang="en-US" altLang="id-ID" sz="1800" dirty="0" err="1" smtClean="0"/>
              <a:t>Pekerjaan</a:t>
            </a:r>
            <a:r>
              <a:rPr lang="id-ID" altLang="id-ID" sz="1800" dirty="0" smtClean="0"/>
              <a:t> </a:t>
            </a:r>
            <a:r>
              <a:rPr lang="en-US" altLang="id-ID" sz="1800" dirty="0" err="1" smtClean="0"/>
              <a:t>manajer</a:t>
            </a:r>
            <a:r>
              <a:rPr lang="en-US" altLang="id-ID" sz="1800" dirty="0" smtClean="0"/>
              <a:t> yang </a:t>
            </a:r>
            <a:r>
              <a:rPr lang="en-US" altLang="id-ID" sz="1800" dirty="0" err="1" smtClean="0"/>
              <a:t>terlalu</a:t>
            </a:r>
            <a:r>
              <a:rPr lang="en-US" altLang="id-ID" sz="1800" dirty="0" smtClean="0"/>
              <a:t> </a:t>
            </a:r>
            <a:r>
              <a:rPr lang="en-US" altLang="id-ID" sz="1800" dirty="0" err="1" smtClean="0"/>
              <a:t>teknis</a:t>
            </a:r>
            <a:r>
              <a:rPr lang="en-US" altLang="id-ID" sz="1800" dirty="0" smtClean="0"/>
              <a:t> </a:t>
            </a:r>
          </a:p>
          <a:p>
            <a:pPr>
              <a:lnSpc>
                <a:spcPct val="80000"/>
              </a:lnSpc>
            </a:pPr>
            <a:endParaRPr lang="en-US" altLang="id-ID" sz="1800" dirty="0"/>
          </a:p>
        </p:txBody>
      </p:sp>
    </p:spTree>
    <p:extLst>
      <p:ext uri="{BB962C8B-B14F-4D97-AF65-F5344CB8AC3E}">
        <p14:creationId xmlns:p14="http://schemas.microsoft.com/office/powerpoint/2010/main" val="42703411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TUFP</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120</a:t>
            </a:fld>
            <a:endParaRPr lang="en-US" dirty="0">
              <a:solidFill>
                <a:prstClr val="black">
                  <a:tint val="75000"/>
                </a:prstClr>
              </a:solidFill>
            </a:endParaRPr>
          </a:p>
        </p:txBody>
      </p:sp>
      <p:graphicFrame>
        <p:nvGraphicFramePr>
          <p:cNvPr id="5" name="Table 4"/>
          <p:cNvGraphicFramePr>
            <a:graphicFrameLocks noGrp="1"/>
          </p:cNvGraphicFramePr>
          <p:nvPr>
            <p:extLst/>
          </p:nvPr>
        </p:nvGraphicFramePr>
        <p:xfrm>
          <a:off x="628650" y="1219200"/>
          <a:ext cx="7372352" cy="4609086"/>
        </p:xfrm>
        <a:graphic>
          <a:graphicData uri="http://schemas.openxmlformats.org/drawingml/2006/table">
            <a:tbl>
              <a:tblPr firstRow="1" bandRow="1">
                <a:tableStyleId>{073A0DAA-6AF3-43AB-8588-CEC1D06C72B9}</a:tableStyleId>
              </a:tblPr>
              <a:tblGrid>
                <a:gridCol w="2952750"/>
                <a:gridCol w="1447800"/>
                <a:gridCol w="1447800"/>
                <a:gridCol w="1524002"/>
              </a:tblGrid>
              <a:tr h="542035">
                <a:tc>
                  <a:txBody>
                    <a:bodyPr/>
                    <a:lstStyle/>
                    <a:p>
                      <a:endParaRPr lang="id-ID" sz="3200" dirty="0"/>
                    </a:p>
                  </a:txBody>
                  <a:tcPr/>
                </a:tc>
                <a:tc>
                  <a:txBody>
                    <a:bodyPr/>
                    <a:lstStyle/>
                    <a:p>
                      <a:r>
                        <a:rPr lang="en-US" sz="2800" dirty="0" err="1" smtClean="0"/>
                        <a:t>Fungsi</a:t>
                      </a:r>
                      <a:endParaRPr lang="id-ID" sz="2800" dirty="0"/>
                    </a:p>
                  </a:txBody>
                  <a:tcPr/>
                </a:tc>
                <a:tc>
                  <a:txBody>
                    <a:bodyPr/>
                    <a:lstStyle/>
                    <a:p>
                      <a:r>
                        <a:rPr lang="en-US" sz="2800" dirty="0" err="1" smtClean="0"/>
                        <a:t>Bobot</a:t>
                      </a:r>
                      <a:endParaRPr lang="id-ID" sz="2800" dirty="0"/>
                    </a:p>
                  </a:txBody>
                  <a:tcPr/>
                </a:tc>
                <a:tc>
                  <a:txBody>
                    <a:bodyPr/>
                    <a:lstStyle/>
                    <a:p>
                      <a:r>
                        <a:rPr lang="en-US" sz="2800" dirty="0" smtClean="0"/>
                        <a:t>Total</a:t>
                      </a:r>
                      <a:endParaRPr lang="id-ID" sz="2800" dirty="0"/>
                    </a:p>
                  </a:txBody>
                  <a:tcPr/>
                </a:tc>
              </a:tr>
              <a:tr h="540786">
                <a:tc>
                  <a:txBody>
                    <a:bodyPr/>
                    <a:lstStyle/>
                    <a:p>
                      <a:r>
                        <a:rPr lang="en-US" sz="2800" dirty="0" smtClean="0"/>
                        <a:t>Input</a:t>
                      </a:r>
                      <a:endParaRPr lang="id-ID" sz="2800" dirty="0"/>
                    </a:p>
                  </a:txBody>
                  <a:tcPr/>
                </a:tc>
                <a:tc>
                  <a:txBody>
                    <a:bodyPr/>
                    <a:lstStyle/>
                    <a:p>
                      <a:r>
                        <a:rPr lang="en-US" sz="2800" dirty="0" smtClean="0"/>
                        <a:t>3</a:t>
                      </a:r>
                      <a:endParaRPr lang="id-ID" sz="2800" dirty="0"/>
                    </a:p>
                  </a:txBody>
                  <a:tcPr/>
                </a:tc>
                <a:tc>
                  <a:txBody>
                    <a:bodyPr/>
                    <a:lstStyle/>
                    <a:p>
                      <a:r>
                        <a:rPr lang="en-US" sz="2800" dirty="0" smtClean="0"/>
                        <a:t>3</a:t>
                      </a:r>
                      <a:endParaRPr lang="id-ID" sz="2800" dirty="0"/>
                    </a:p>
                  </a:txBody>
                  <a:tcPr/>
                </a:tc>
                <a:tc>
                  <a:txBody>
                    <a:bodyPr/>
                    <a:lstStyle/>
                    <a:p>
                      <a:r>
                        <a:rPr lang="en-US" sz="2800" dirty="0" smtClean="0"/>
                        <a:t>9</a:t>
                      </a:r>
                      <a:endParaRPr lang="id-ID" sz="2800" dirty="0"/>
                    </a:p>
                  </a:txBody>
                  <a:tcPr/>
                </a:tc>
              </a:tr>
              <a:tr h="540786">
                <a:tc>
                  <a:txBody>
                    <a:bodyPr/>
                    <a:lstStyle/>
                    <a:p>
                      <a:r>
                        <a:rPr lang="en-US" sz="2800" dirty="0" smtClean="0"/>
                        <a:t>Output</a:t>
                      </a:r>
                      <a:endParaRPr lang="id-ID" sz="2800" dirty="0"/>
                    </a:p>
                  </a:txBody>
                  <a:tcPr/>
                </a:tc>
                <a:tc>
                  <a:txBody>
                    <a:bodyPr/>
                    <a:lstStyle/>
                    <a:p>
                      <a:r>
                        <a:rPr lang="en-US" sz="2800" dirty="0" smtClean="0"/>
                        <a:t>4</a:t>
                      </a:r>
                      <a:endParaRPr lang="id-ID" sz="2800" dirty="0"/>
                    </a:p>
                  </a:txBody>
                  <a:tcPr/>
                </a:tc>
                <a:tc>
                  <a:txBody>
                    <a:bodyPr/>
                    <a:lstStyle/>
                    <a:p>
                      <a:r>
                        <a:rPr lang="en-US" sz="2800" dirty="0" smtClean="0"/>
                        <a:t>4</a:t>
                      </a:r>
                      <a:endParaRPr lang="id-ID" sz="2800" dirty="0"/>
                    </a:p>
                  </a:txBody>
                  <a:tcPr/>
                </a:tc>
                <a:tc>
                  <a:txBody>
                    <a:bodyPr/>
                    <a:lstStyle/>
                    <a:p>
                      <a:r>
                        <a:rPr lang="en-US" sz="2800" dirty="0" smtClean="0"/>
                        <a:t>16</a:t>
                      </a:r>
                      <a:endParaRPr lang="id-ID" sz="2800" dirty="0"/>
                    </a:p>
                  </a:txBody>
                  <a:tcPr/>
                </a:tc>
              </a:tr>
              <a:tr h="540786">
                <a:tc>
                  <a:txBody>
                    <a:bodyPr/>
                    <a:lstStyle/>
                    <a:p>
                      <a:r>
                        <a:rPr lang="en-US" sz="2800" dirty="0" smtClean="0"/>
                        <a:t>Queries</a:t>
                      </a:r>
                      <a:endParaRPr lang="id-ID" sz="2800" dirty="0"/>
                    </a:p>
                  </a:txBody>
                  <a:tcPr/>
                </a:tc>
                <a:tc>
                  <a:txBody>
                    <a:bodyPr/>
                    <a:lstStyle/>
                    <a:p>
                      <a:r>
                        <a:rPr lang="en-US" sz="2800" dirty="0" smtClean="0"/>
                        <a:t>2</a:t>
                      </a:r>
                      <a:endParaRPr lang="id-ID" sz="2800" dirty="0"/>
                    </a:p>
                  </a:txBody>
                  <a:tcPr/>
                </a:tc>
                <a:tc>
                  <a:txBody>
                    <a:bodyPr/>
                    <a:lstStyle/>
                    <a:p>
                      <a:r>
                        <a:rPr lang="en-US" sz="2800" dirty="0" smtClean="0"/>
                        <a:t>3</a:t>
                      </a:r>
                      <a:endParaRPr lang="id-ID" sz="2800" dirty="0"/>
                    </a:p>
                  </a:txBody>
                  <a:tcPr/>
                </a:tc>
                <a:tc>
                  <a:txBody>
                    <a:bodyPr/>
                    <a:lstStyle/>
                    <a:p>
                      <a:r>
                        <a:rPr lang="en-US" sz="2800" dirty="0" smtClean="0"/>
                        <a:t>6</a:t>
                      </a:r>
                      <a:endParaRPr lang="id-ID" sz="2800" dirty="0"/>
                    </a:p>
                  </a:txBody>
                  <a:tcPr/>
                </a:tc>
              </a:tr>
              <a:tr h="540786">
                <a:tc>
                  <a:txBody>
                    <a:bodyPr/>
                    <a:lstStyle/>
                    <a:p>
                      <a:r>
                        <a:rPr lang="en-US" sz="2800" dirty="0" smtClean="0"/>
                        <a:t>File</a:t>
                      </a:r>
                      <a:endParaRPr lang="id-ID" sz="2800" dirty="0"/>
                    </a:p>
                  </a:txBody>
                  <a:tcPr/>
                </a:tc>
                <a:tc>
                  <a:txBody>
                    <a:bodyPr/>
                    <a:lstStyle/>
                    <a:p>
                      <a:r>
                        <a:rPr lang="en-US" sz="2800" dirty="0" smtClean="0"/>
                        <a:t>2</a:t>
                      </a:r>
                      <a:endParaRPr lang="id-ID" sz="2800" dirty="0"/>
                    </a:p>
                  </a:txBody>
                  <a:tcPr/>
                </a:tc>
                <a:tc>
                  <a:txBody>
                    <a:bodyPr/>
                    <a:lstStyle/>
                    <a:p>
                      <a:r>
                        <a:rPr lang="en-US" sz="2800" dirty="0" smtClean="0"/>
                        <a:t>7</a:t>
                      </a:r>
                      <a:endParaRPr lang="id-ID" sz="2800" dirty="0"/>
                    </a:p>
                  </a:txBody>
                  <a:tcPr/>
                </a:tc>
                <a:tc>
                  <a:txBody>
                    <a:bodyPr/>
                    <a:lstStyle/>
                    <a:p>
                      <a:r>
                        <a:rPr lang="en-US" sz="2800" dirty="0" smtClean="0"/>
                        <a:t>14</a:t>
                      </a:r>
                      <a:endParaRPr lang="id-ID" sz="2800" dirty="0"/>
                    </a:p>
                  </a:txBody>
                  <a:tcPr/>
                </a:tc>
              </a:tr>
              <a:tr h="933411">
                <a:tc>
                  <a:txBody>
                    <a:bodyPr/>
                    <a:lstStyle/>
                    <a:p>
                      <a:r>
                        <a:rPr lang="en-US" sz="2800" dirty="0" smtClean="0"/>
                        <a:t>Program Interface</a:t>
                      </a:r>
                      <a:endParaRPr lang="id-ID" sz="2800" dirty="0"/>
                    </a:p>
                  </a:txBody>
                  <a:tcPr/>
                </a:tc>
                <a:tc>
                  <a:txBody>
                    <a:bodyPr/>
                    <a:lstStyle/>
                    <a:p>
                      <a:r>
                        <a:rPr lang="en-US" sz="2800" dirty="0" smtClean="0"/>
                        <a:t>5</a:t>
                      </a:r>
                      <a:endParaRPr lang="id-ID" sz="2800" dirty="0"/>
                    </a:p>
                  </a:txBody>
                  <a:tcPr/>
                </a:tc>
                <a:tc>
                  <a:txBody>
                    <a:bodyPr/>
                    <a:lstStyle/>
                    <a:p>
                      <a:r>
                        <a:rPr lang="en-US" sz="2800" dirty="0" smtClean="0"/>
                        <a:t>5</a:t>
                      </a:r>
                      <a:endParaRPr lang="id-ID" sz="2800" dirty="0"/>
                    </a:p>
                  </a:txBody>
                  <a:tcPr/>
                </a:tc>
                <a:tc>
                  <a:txBody>
                    <a:bodyPr/>
                    <a:lstStyle/>
                    <a:p>
                      <a:r>
                        <a:rPr lang="en-US" sz="2800" dirty="0" smtClean="0"/>
                        <a:t>25</a:t>
                      </a:r>
                      <a:endParaRPr lang="id-ID" sz="2800" dirty="0"/>
                    </a:p>
                  </a:txBody>
                  <a:tcPr/>
                </a:tc>
              </a:tr>
              <a:tr h="933411">
                <a:tc gridSpan="3">
                  <a:txBody>
                    <a:bodyPr/>
                    <a:lstStyle/>
                    <a:p>
                      <a:r>
                        <a:rPr lang="en-US" sz="2800" dirty="0" smtClean="0"/>
                        <a:t>TUFP</a:t>
                      </a:r>
                      <a:endParaRPr lang="id-ID" sz="2800" dirty="0"/>
                    </a:p>
                  </a:txBody>
                  <a:tcPr/>
                </a:tc>
                <a:tc hMerge="1">
                  <a:txBody>
                    <a:bodyPr/>
                    <a:lstStyle/>
                    <a:p>
                      <a:endParaRPr lang="id-ID" sz="3200" dirty="0"/>
                    </a:p>
                  </a:txBody>
                  <a:tcPr/>
                </a:tc>
                <a:tc hMerge="1">
                  <a:txBody>
                    <a:bodyPr/>
                    <a:lstStyle/>
                    <a:p>
                      <a:endParaRPr lang="id-ID" sz="3200" dirty="0"/>
                    </a:p>
                  </a:txBody>
                  <a:tcPr/>
                </a:tc>
                <a:tc>
                  <a:txBody>
                    <a:bodyPr/>
                    <a:lstStyle/>
                    <a:p>
                      <a:r>
                        <a:rPr lang="en-US" sz="2800" b="1" dirty="0" smtClean="0">
                          <a:solidFill>
                            <a:srgbClr val="FF0000"/>
                          </a:solidFill>
                        </a:rPr>
                        <a:t>70</a:t>
                      </a:r>
                      <a:endParaRPr lang="id-ID" sz="2800" b="1" dirty="0">
                        <a:solidFill>
                          <a:srgbClr val="FF0000"/>
                        </a:solidFill>
                      </a:endParaRPr>
                    </a:p>
                  </a:txBody>
                  <a:tcPr/>
                </a:tc>
              </a:tr>
            </a:tbl>
          </a:graphicData>
        </a:graphic>
      </p:graphicFrame>
    </p:spTree>
    <p:extLst>
      <p:ext uri="{BB962C8B-B14F-4D97-AF65-F5344CB8AC3E}">
        <p14:creationId xmlns:p14="http://schemas.microsoft.com/office/powerpoint/2010/main" val="3126987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Complexity</a:t>
            </a:r>
            <a:endParaRPr lang="id-ID" dirty="0"/>
          </a:p>
        </p:txBody>
      </p:sp>
      <p:sp>
        <p:nvSpPr>
          <p:cNvPr id="3" name="Content Placeholder 2"/>
          <p:cNvSpPr>
            <a:spLocks noGrp="1"/>
          </p:cNvSpPr>
          <p:nvPr>
            <p:ph idx="1"/>
          </p:nvPr>
        </p:nvSpPr>
        <p:spPr/>
        <p:txBody>
          <a:bodyPr>
            <a:normAutofit fontScale="62500" lnSpcReduction="20000"/>
          </a:bodyPr>
          <a:lstStyle/>
          <a:p>
            <a:r>
              <a:rPr lang="en-US" dirty="0"/>
              <a:t>Data </a:t>
            </a:r>
            <a:r>
              <a:rPr lang="en-US" dirty="0" smtClean="0"/>
              <a:t>Communications		1</a:t>
            </a:r>
            <a:r>
              <a:rPr lang="en-US" dirty="0"/>
              <a:t>				</a:t>
            </a:r>
            <a:endParaRPr lang="en-US" dirty="0" smtClean="0"/>
          </a:p>
          <a:p>
            <a:r>
              <a:rPr lang="en-US" dirty="0" smtClean="0"/>
              <a:t>Heavy Use Configuration	0				</a:t>
            </a:r>
          </a:p>
          <a:p>
            <a:r>
              <a:rPr lang="en-US" dirty="0" smtClean="0"/>
              <a:t>Transaction </a:t>
            </a:r>
            <a:r>
              <a:rPr lang="en-US" dirty="0"/>
              <a:t>Rate		</a:t>
            </a:r>
            <a:r>
              <a:rPr lang="en-US" dirty="0" smtClean="0"/>
              <a:t>0</a:t>
            </a:r>
            <a:r>
              <a:rPr lang="en-US" dirty="0"/>
              <a:t>		    	</a:t>
            </a:r>
          </a:p>
          <a:p>
            <a:r>
              <a:rPr lang="en-US" dirty="0"/>
              <a:t>End-User efficiency		</a:t>
            </a:r>
            <a:r>
              <a:rPr lang="en-US" dirty="0" smtClean="0"/>
              <a:t>0</a:t>
            </a:r>
            <a:r>
              <a:rPr lang="en-US" dirty="0"/>
              <a:t>			</a:t>
            </a:r>
          </a:p>
          <a:p>
            <a:r>
              <a:rPr lang="en-US" dirty="0"/>
              <a:t>Complex Processing		</a:t>
            </a:r>
            <a:r>
              <a:rPr lang="en-US" dirty="0" smtClean="0"/>
              <a:t>0</a:t>
            </a:r>
            <a:r>
              <a:rPr lang="en-US" dirty="0"/>
              <a:t>			</a:t>
            </a:r>
          </a:p>
          <a:p>
            <a:r>
              <a:rPr lang="en-US" dirty="0"/>
              <a:t>Installation Ease		</a:t>
            </a:r>
            <a:r>
              <a:rPr lang="en-US" dirty="0" smtClean="0"/>
              <a:t>0</a:t>
            </a:r>
            <a:r>
              <a:rPr lang="en-US" dirty="0"/>
              <a:t>			</a:t>
            </a:r>
            <a:endParaRPr lang="en-US" dirty="0" smtClean="0"/>
          </a:p>
          <a:p>
            <a:r>
              <a:rPr lang="en-US" dirty="0" smtClean="0"/>
              <a:t>Multiple sites			0		</a:t>
            </a:r>
          </a:p>
          <a:p>
            <a:r>
              <a:rPr lang="en-US" dirty="0" smtClean="0"/>
              <a:t>Performance</a:t>
            </a:r>
            <a:r>
              <a:rPr lang="en-US" dirty="0"/>
              <a:t>			0		</a:t>
            </a:r>
          </a:p>
          <a:p>
            <a:r>
              <a:rPr lang="en-US" dirty="0"/>
              <a:t>Distributed functions		0		</a:t>
            </a:r>
          </a:p>
          <a:p>
            <a:r>
              <a:rPr lang="en-US" dirty="0"/>
              <a:t>On-line data entry		2			</a:t>
            </a:r>
            <a:endParaRPr lang="en-US" dirty="0" smtClean="0"/>
          </a:p>
          <a:p>
            <a:r>
              <a:rPr lang="en-US" dirty="0" smtClean="0"/>
              <a:t>On-line update	</a:t>
            </a:r>
            <a:r>
              <a:rPr lang="en-US" smtClean="0"/>
              <a:t>	</a:t>
            </a:r>
            <a:r>
              <a:rPr lang="en-US" smtClean="0"/>
              <a:t>2</a:t>
            </a:r>
            <a:r>
              <a:rPr lang="en-US" dirty="0" smtClean="0"/>
              <a:t>		</a:t>
            </a:r>
          </a:p>
          <a:p>
            <a:r>
              <a:rPr lang="en-US" dirty="0" smtClean="0"/>
              <a:t>Reusability</a:t>
            </a:r>
            <a:r>
              <a:rPr lang="en-US" dirty="0"/>
              <a:t>			</a:t>
            </a:r>
            <a:r>
              <a:rPr lang="en-US" dirty="0" smtClean="0"/>
              <a:t>0</a:t>
            </a:r>
            <a:r>
              <a:rPr lang="en-US" dirty="0"/>
              <a:t>		</a:t>
            </a:r>
          </a:p>
          <a:p>
            <a:r>
              <a:rPr lang="en-US" dirty="0"/>
              <a:t>Operational Ease		</a:t>
            </a:r>
            <a:r>
              <a:rPr lang="en-US" dirty="0" smtClean="0"/>
              <a:t>1</a:t>
            </a:r>
            <a:r>
              <a:rPr lang="en-US" dirty="0"/>
              <a:t>			</a:t>
            </a:r>
          </a:p>
          <a:p>
            <a:r>
              <a:rPr lang="en-US" dirty="0" smtClean="0"/>
              <a:t>Extensibility			0</a:t>
            </a:r>
          </a:p>
          <a:p>
            <a:pPr marL="0" indent="0">
              <a:buNone/>
            </a:pPr>
            <a:r>
              <a:rPr lang="en-US" sz="4000" b="1" dirty="0" smtClean="0">
                <a:solidFill>
                  <a:srgbClr val="00B050"/>
                </a:solidFill>
              </a:rPr>
              <a:t>TOTAL				6</a:t>
            </a:r>
            <a:endParaRPr lang="id-ID" sz="4000" b="1" dirty="0">
              <a:solidFill>
                <a:srgbClr val="00B050"/>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1643827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TAFP</a:t>
            </a:r>
            <a:endParaRPr lang="id-ID" dirty="0"/>
          </a:p>
        </p:txBody>
      </p:sp>
      <p:sp>
        <p:nvSpPr>
          <p:cNvPr id="3" name="Content Placeholder 2"/>
          <p:cNvSpPr>
            <a:spLocks noGrp="1"/>
          </p:cNvSpPr>
          <p:nvPr>
            <p:ph idx="1"/>
          </p:nvPr>
        </p:nvSpPr>
        <p:spPr/>
        <p:txBody>
          <a:bodyPr>
            <a:normAutofit/>
          </a:bodyPr>
          <a:lstStyle/>
          <a:p>
            <a:r>
              <a:rPr lang="en-US" sz="3200" dirty="0" smtClean="0"/>
              <a:t>Processing </a:t>
            </a:r>
            <a:r>
              <a:rPr lang="en-US" sz="3200" dirty="0"/>
              <a:t>Complexity (PC) =  </a:t>
            </a:r>
            <a:r>
              <a:rPr lang="en-US" sz="3200" dirty="0" smtClean="0">
                <a:solidFill>
                  <a:srgbClr val="00B050"/>
                </a:solidFill>
              </a:rPr>
              <a:t>6</a:t>
            </a:r>
            <a:endParaRPr lang="en-US" sz="3200" dirty="0">
              <a:solidFill>
                <a:srgbClr val="00B050"/>
              </a:solidFill>
            </a:endParaRPr>
          </a:p>
          <a:p>
            <a:endParaRPr lang="en-US" sz="3200" dirty="0"/>
          </a:p>
          <a:p>
            <a:r>
              <a:rPr lang="en-US" sz="3200" dirty="0"/>
              <a:t>Adjusted Processing </a:t>
            </a:r>
            <a:endParaRPr lang="en-US" sz="3200" dirty="0" smtClean="0"/>
          </a:p>
          <a:p>
            <a:pPr marL="0" indent="0">
              <a:buNone/>
            </a:pPr>
            <a:r>
              <a:rPr lang="en-US" sz="3200" dirty="0" smtClean="0"/>
              <a:t>  Complexity (PCA) = 0.65 + (0.01 * </a:t>
            </a:r>
            <a:r>
              <a:rPr lang="en-US" sz="3200" dirty="0" smtClean="0">
                <a:solidFill>
                  <a:srgbClr val="00B050"/>
                </a:solidFill>
              </a:rPr>
              <a:t>6</a:t>
            </a:r>
            <a:r>
              <a:rPr lang="en-US" sz="3200" dirty="0" smtClean="0"/>
              <a:t> ) = </a:t>
            </a:r>
            <a:r>
              <a:rPr lang="en-US" sz="3200" dirty="0" smtClean="0">
                <a:solidFill>
                  <a:srgbClr val="0070C0"/>
                </a:solidFill>
              </a:rPr>
              <a:t>0.71</a:t>
            </a:r>
          </a:p>
          <a:p>
            <a:endParaRPr lang="en-US" sz="3200" dirty="0"/>
          </a:p>
          <a:p>
            <a:r>
              <a:rPr lang="en-US" sz="3200" dirty="0"/>
              <a:t>Total Adjusted </a:t>
            </a:r>
          </a:p>
          <a:p>
            <a:pPr marL="0" indent="0">
              <a:buNone/>
            </a:pPr>
            <a:r>
              <a:rPr lang="en-US" sz="3200" dirty="0" smtClean="0"/>
              <a:t>   Function </a:t>
            </a:r>
            <a:r>
              <a:rPr lang="en-US" sz="3200" dirty="0"/>
              <a:t>Points  (</a:t>
            </a:r>
            <a:r>
              <a:rPr lang="en-US" sz="3200" b="1" dirty="0"/>
              <a:t>TAFP</a:t>
            </a:r>
            <a:r>
              <a:rPr lang="en-US" sz="3200" dirty="0"/>
              <a:t>):  </a:t>
            </a:r>
            <a:r>
              <a:rPr lang="en-US" sz="3200" dirty="0" smtClean="0">
                <a:solidFill>
                  <a:srgbClr val="C00000"/>
                </a:solidFill>
              </a:rPr>
              <a:t>70</a:t>
            </a:r>
            <a:r>
              <a:rPr lang="en-US" sz="3200" dirty="0" smtClean="0"/>
              <a:t> </a:t>
            </a:r>
            <a:r>
              <a:rPr lang="en-US" sz="3200" dirty="0"/>
              <a:t>*  </a:t>
            </a:r>
            <a:r>
              <a:rPr lang="en-US" sz="3200" dirty="0">
                <a:solidFill>
                  <a:srgbClr val="0070C0"/>
                </a:solidFill>
              </a:rPr>
              <a:t>0.71</a:t>
            </a:r>
            <a:r>
              <a:rPr lang="en-US" sz="3200" dirty="0"/>
              <a:t> = </a:t>
            </a:r>
            <a:r>
              <a:rPr lang="en-US" sz="4000" b="1" dirty="0" smtClean="0"/>
              <a:t>49.7</a:t>
            </a:r>
            <a:endParaRPr lang="en-US" sz="4000" b="1" dirty="0"/>
          </a:p>
          <a:p>
            <a:endParaRPr lang="en-US" sz="3200" dirty="0"/>
          </a:p>
          <a:p>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122</a:t>
            </a:fld>
            <a:endParaRPr lang="en-US">
              <a:solidFill>
                <a:prstClr val="black">
                  <a:tint val="75000"/>
                </a:prstClr>
              </a:solidFill>
            </a:endParaRPr>
          </a:p>
        </p:txBody>
      </p:sp>
      <p:sp>
        <p:nvSpPr>
          <p:cNvPr id="5" name="Line 5"/>
          <p:cNvSpPr>
            <a:spLocks noChangeShapeType="1"/>
          </p:cNvSpPr>
          <p:nvPr/>
        </p:nvSpPr>
        <p:spPr bwMode="auto">
          <a:xfrm>
            <a:off x="5981700" y="1981200"/>
            <a:ext cx="571500" cy="12192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6" name="Line 7"/>
          <p:cNvSpPr>
            <a:spLocks noChangeShapeType="1"/>
          </p:cNvSpPr>
          <p:nvPr/>
        </p:nvSpPr>
        <p:spPr bwMode="auto">
          <a:xfrm flipH="1">
            <a:off x="6477000" y="3657600"/>
            <a:ext cx="1219200" cy="12954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159812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LOC</a:t>
            </a:r>
            <a:r>
              <a:rPr lang="en-US" sz="3600" dirty="0" smtClean="0"/>
              <a:t> </a:t>
            </a:r>
            <a:r>
              <a:rPr lang="en-US" sz="3600" dirty="0" smtClean="0">
                <a:sym typeface="Wingdings" panose="05000000000000000000" pitchFamily="2" charset="2"/>
              </a:rPr>
              <a:t> Effort (</a:t>
            </a:r>
            <a:r>
              <a:rPr lang="en-US" sz="3600" dirty="0" err="1" smtClean="0">
                <a:solidFill>
                  <a:srgbClr val="0070C0"/>
                </a:solidFill>
                <a:sym typeface="Wingdings" panose="05000000000000000000" pitchFamily="2" charset="2"/>
              </a:rPr>
              <a:t>ManMonth</a:t>
            </a:r>
            <a:r>
              <a:rPr lang="en-US" sz="3600" dirty="0" smtClean="0">
                <a:sym typeface="Wingdings" panose="05000000000000000000" pitchFamily="2" charset="2"/>
              </a:rPr>
              <a:t>) Time (</a:t>
            </a:r>
            <a:r>
              <a:rPr lang="en-US" sz="3600" dirty="0" smtClean="0">
                <a:solidFill>
                  <a:srgbClr val="00B050"/>
                </a:solidFill>
                <a:sym typeface="Wingdings" panose="05000000000000000000" pitchFamily="2" charset="2"/>
              </a:rPr>
              <a:t>Month</a:t>
            </a:r>
            <a:r>
              <a:rPr lang="en-US" sz="3600" dirty="0" smtClean="0">
                <a:sym typeface="Wingdings" panose="05000000000000000000" pitchFamily="2" charset="2"/>
              </a:rPr>
              <a:t>)</a:t>
            </a:r>
            <a:endParaRPr lang="id-ID" sz="3600"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smtClean="0">
                <a:solidFill>
                  <a:srgbClr val="FF0000"/>
                </a:solidFill>
              </a:rPr>
              <a:t>LOC </a:t>
            </a:r>
            <a:r>
              <a:rPr lang="en-US" sz="3600" dirty="0" smtClean="0"/>
              <a:t>= 55*49.7 = </a:t>
            </a:r>
            <a:r>
              <a:rPr lang="en-US" sz="3600" dirty="0" smtClean="0">
                <a:solidFill>
                  <a:srgbClr val="FF0000"/>
                </a:solidFill>
              </a:rPr>
              <a:t>2733.5</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70C0"/>
                </a:solidFill>
              </a:rPr>
              <a:t>Effort</a:t>
            </a:r>
            <a:r>
              <a:rPr lang="en-US" sz="3600" dirty="0" smtClean="0"/>
              <a:t> = 1.4*2.7335 = </a:t>
            </a:r>
            <a:r>
              <a:rPr lang="en-US" sz="3600" dirty="0" smtClean="0">
                <a:solidFill>
                  <a:srgbClr val="0070C0"/>
                </a:solidFill>
              </a:rPr>
              <a:t>3.83</a:t>
            </a:r>
            <a:r>
              <a:rPr lang="en-US" sz="3600" dirty="0" smtClean="0"/>
              <a:t> MM</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B050"/>
                </a:solidFill>
              </a:rPr>
              <a:t>Time</a:t>
            </a:r>
            <a:r>
              <a:rPr lang="en-US" sz="3600" dirty="0" smtClean="0"/>
              <a:t> = 3.0 </a:t>
            </a:r>
            <a:r>
              <a:rPr lang="en-US" sz="3600" smtClean="0"/>
              <a:t>* 3.83 </a:t>
            </a:r>
            <a:r>
              <a:rPr lang="en-US" sz="3600" baseline="30000" dirty="0" smtClean="0"/>
              <a:t>(1/3) </a:t>
            </a:r>
            <a:r>
              <a:rPr lang="en-US" sz="3600" smtClean="0"/>
              <a:t>= </a:t>
            </a:r>
            <a:r>
              <a:rPr lang="en-US" sz="3600" smtClean="0">
                <a:solidFill>
                  <a:srgbClr val="00B050"/>
                </a:solidFill>
              </a:rPr>
              <a:t>4.6</a:t>
            </a:r>
            <a:r>
              <a:rPr lang="en-US" sz="3600" smtClean="0"/>
              <a:t> </a:t>
            </a:r>
            <a:r>
              <a:rPr lang="en-US" sz="3600" dirty="0" smtClean="0"/>
              <a:t>M</a:t>
            </a:r>
            <a:endParaRPr lang="id-ID" sz="3600" baseline="300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123</a:t>
            </a:fld>
            <a:endParaRPr lang="en-US" dirty="0">
              <a:solidFill>
                <a:prstClr val="black">
                  <a:tint val="75000"/>
                </a:prstClr>
              </a:solidFill>
            </a:endParaRPr>
          </a:p>
        </p:txBody>
      </p:sp>
    </p:spTree>
    <p:extLst>
      <p:ext uri="{BB962C8B-B14F-4D97-AF65-F5344CB8AC3E}">
        <p14:creationId xmlns:p14="http://schemas.microsoft.com/office/powerpoint/2010/main" val="1163800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a:t>
            </a:r>
            <a:r>
              <a:rPr lang="id-ID" dirty="0"/>
              <a:t>Project Size Estimation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a:t>
            </a:r>
            <a:r>
              <a:rPr lang="id-ID" sz="3600" dirty="0"/>
              <a:t>Project Size Estimation </a:t>
            </a:r>
            <a:endParaRPr lang="id-ID" sz="3600" dirty="0" smtClean="0"/>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a:t>
            </a:r>
            <a:r>
              <a:rPr lang="en-US" sz="3600" dirty="0" smtClean="0">
                <a:solidFill>
                  <a:srgbClr val="FF0000"/>
                </a:solidFill>
              </a:rPr>
              <a:t>System Request</a:t>
            </a:r>
            <a:r>
              <a:rPr lang="id-ID" sz="3600" dirty="0" smtClean="0">
                <a:solidFill>
                  <a:srgbClr val="FF0000"/>
                </a:solidFill>
              </a:rPr>
              <a:t>, </a:t>
            </a:r>
            <a:r>
              <a:rPr lang="en-US" sz="3600" dirty="0">
                <a:solidFill>
                  <a:srgbClr val="C00000"/>
                </a:solidFill>
              </a:rPr>
              <a:t>Feasibility Analysis</a:t>
            </a:r>
            <a:r>
              <a:rPr lang="en-US" sz="3600" dirty="0" smtClean="0">
                <a:solidFill>
                  <a:srgbClr val="FF0000"/>
                </a:solidFill>
              </a:rPr>
              <a:t> </a:t>
            </a:r>
            <a:r>
              <a:rPr lang="en-US" sz="3600" dirty="0" smtClean="0"/>
              <a:t>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a:t>
            </a:r>
            <a:r>
              <a:rPr lang="id-ID" sz="3600" b="1" dirty="0">
                <a:solidFill>
                  <a:srgbClr val="FF0000"/>
                </a:solidFill>
              </a:rPr>
              <a:t>Project Size Estimation</a:t>
            </a:r>
            <a:r>
              <a:rPr lang="id-ID" sz="3600" dirty="0"/>
              <a:t>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124</a:t>
            </a:fld>
            <a:endParaRPr lang="en-US">
              <a:solidFill>
                <a:prstClr val="black">
                  <a:tint val="75000"/>
                </a:prstClr>
              </a:solidFill>
            </a:endParaRPr>
          </a:p>
        </p:txBody>
      </p:sp>
    </p:spTree>
    <p:extLst>
      <p:ext uri="{BB962C8B-B14F-4D97-AF65-F5344CB8AC3E}">
        <p14:creationId xmlns:p14="http://schemas.microsoft.com/office/powerpoint/2010/main" val="243228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smtClean="0">
                <a:solidFill>
                  <a:srgbClr val="FF0000"/>
                </a:solidFill>
              </a:rPr>
              <a:t>Analisis &amp; Teknik Pengumpulan Requirement</a:t>
            </a:r>
            <a:endParaRPr lang="id-ID" b="1" dirty="0">
              <a:solidFill>
                <a:srgbClr val="FF0000"/>
              </a:solidFill>
            </a:endParaRPr>
          </a:p>
        </p:txBody>
      </p:sp>
      <p:sp>
        <p:nvSpPr>
          <p:cNvPr id="3" name="Text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63567319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2336800"/>
            <a:ext cx="9144000" cy="4521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id-ID" dirty="0" smtClean="0"/>
              <a:t>Analisis </a:t>
            </a:r>
            <a:r>
              <a:rPr lang="id-ID" sz="2400" dirty="0" smtClean="0"/>
              <a:t>(dalam dunia konstruksi bangunan)</a:t>
            </a:r>
            <a:endParaRPr lang="id-ID" dirty="0"/>
          </a:p>
        </p:txBody>
      </p:sp>
      <p:sp>
        <p:nvSpPr>
          <p:cNvPr id="3" name="Content Placeholder 2"/>
          <p:cNvSpPr>
            <a:spLocks noGrp="1"/>
          </p:cNvSpPr>
          <p:nvPr>
            <p:ph idx="1"/>
          </p:nvPr>
        </p:nvSpPr>
        <p:spPr/>
        <p:txBody>
          <a:bodyPr>
            <a:normAutofit/>
          </a:bodyPr>
          <a:lstStyle/>
          <a:p>
            <a:pPr marL="0" indent="0">
              <a:buNone/>
            </a:pPr>
            <a:r>
              <a:rPr lang="id-ID" sz="2400" dirty="0"/>
              <a:t>adalah kajian yang dilaksanakan </a:t>
            </a:r>
            <a:r>
              <a:rPr lang="id-ID" sz="2400" dirty="0" smtClean="0"/>
              <a:t>terhadap sebuah bahasa guna meneliti struktur bahasa tersebut secara mendalam. </a:t>
            </a:r>
            <a:r>
              <a:rPr lang="id-ID" sz="2000" i="1" dirty="0" smtClean="0"/>
              <a:t>(wikipedia)</a:t>
            </a:r>
            <a:endParaRPr lang="id-ID" sz="2400" i="1" dirty="0" smtClean="0"/>
          </a:p>
        </p:txBody>
      </p:sp>
      <p:pic>
        <p:nvPicPr>
          <p:cNvPr id="1028" name="Picture 4" descr="family in hous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0075" y="2700135"/>
            <a:ext cx="1286782" cy="12867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mily group of thre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1" y="2789035"/>
            <a:ext cx="1054000" cy="105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1030" idx="3"/>
            <a:endCxn id="1028" idx="1"/>
          </p:cNvCxnSpPr>
          <p:nvPr/>
        </p:nvCxnSpPr>
        <p:spPr>
          <a:xfrm>
            <a:off x="1174651" y="3316036"/>
            <a:ext cx="6575424" cy="27491"/>
          </a:xfrm>
          <a:prstGeom prst="straightConnector1">
            <a:avLst/>
          </a:prstGeom>
          <a:ln w="76200">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loud 9"/>
          <p:cNvSpPr/>
          <p:nvPr/>
        </p:nvSpPr>
        <p:spPr>
          <a:xfrm>
            <a:off x="838051" y="2442586"/>
            <a:ext cx="914400" cy="914400"/>
          </a:xfrm>
          <a:prstGeom prst="clou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00" b="1" dirty="0" smtClean="0">
                <a:solidFill>
                  <a:schemeClr val="tx1"/>
                </a:solidFill>
              </a:rPr>
              <a:t>SAYA MAU BUAT RUMAH</a:t>
            </a:r>
            <a:endParaRPr lang="id-ID" sz="900" b="1" dirty="0">
              <a:solidFill>
                <a:schemeClr val="tx1"/>
              </a:solidFill>
            </a:endParaRPr>
          </a:p>
        </p:txBody>
      </p:sp>
      <p:sp>
        <p:nvSpPr>
          <p:cNvPr id="13" name="Rectangle 12"/>
          <p:cNvSpPr/>
          <p:nvPr/>
        </p:nvSpPr>
        <p:spPr>
          <a:xfrm>
            <a:off x="469116" y="4899514"/>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PLAN + ANALISIS</a:t>
            </a:r>
          </a:p>
          <a:p>
            <a:r>
              <a:rPr lang="id-ID" sz="1050" b="1" i="1" dirty="0" smtClean="0"/>
              <a:t>Orang yang akan membuat rumah membicarakan segala kondisi tanah dan keinginannya.</a:t>
            </a:r>
            <a:endParaRPr lang="id-ID" sz="1200" b="1" i="1" dirty="0"/>
          </a:p>
        </p:txBody>
      </p:sp>
      <p:sp>
        <p:nvSpPr>
          <p:cNvPr id="17" name="Content Placeholder 2"/>
          <p:cNvSpPr txBox="1">
            <a:spLocks/>
          </p:cNvSpPr>
          <p:nvPr/>
        </p:nvSpPr>
        <p:spPr>
          <a:xfrm>
            <a:off x="863270" y="5688938"/>
            <a:ext cx="3067149" cy="1108342"/>
          </a:xfrm>
          <a:prstGeom prst="rect">
            <a:avLst/>
          </a:prstGeom>
          <a:solidFill>
            <a:schemeClr val="accent6">
              <a:lumMod val="20000"/>
              <a:lumOff val="80000"/>
            </a:schemeClr>
          </a:solidFill>
        </p:spPr>
        <p:txBody>
          <a:bodyPr vert="horz" lIns="91440" tIns="45720" rIns="91440" bIns="45720" rtlCol="0">
            <a:normAutofit fontScale="77500" lnSpcReduction="2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id-ID" sz="1600" b="1" dirty="0" smtClean="0"/>
              <a:t>HASIL ANALISIS</a:t>
            </a:r>
            <a:endParaRPr lang="id-ID" sz="1200" b="1" dirty="0" smtClean="0"/>
          </a:p>
          <a:p>
            <a:pPr marL="0" indent="0" algn="just">
              <a:spcBef>
                <a:spcPts val="0"/>
              </a:spcBef>
              <a:buFont typeface="Wingdings" panose="05000000000000000000" pitchFamily="2" charset="2"/>
              <a:buNone/>
            </a:pPr>
            <a:r>
              <a:rPr lang="id-ID" sz="1300" dirty="0" smtClean="0"/>
              <a:t>Seseorang memiliki tanah dengan ukuran 12mx6m dan mengidamkan rumah dengan:</a:t>
            </a:r>
          </a:p>
          <a:p>
            <a:pPr marL="177800" indent="-177800">
              <a:spcBef>
                <a:spcPts val="0"/>
              </a:spcBef>
              <a:buFont typeface="+mj-lt"/>
              <a:buAutoNum type="alphaLcPeriod"/>
            </a:pPr>
            <a:r>
              <a:rPr lang="id-ID" sz="1300" dirty="0" smtClean="0"/>
              <a:t>1 parkir mobil</a:t>
            </a:r>
          </a:p>
          <a:p>
            <a:pPr marL="177800" indent="-177800">
              <a:spcBef>
                <a:spcPts val="0"/>
              </a:spcBef>
              <a:buFont typeface="+mj-lt"/>
              <a:buAutoNum type="alphaLcPeriod"/>
            </a:pPr>
            <a:r>
              <a:rPr lang="id-ID" sz="1300" dirty="0" smtClean="0"/>
              <a:t>1 taman depan dan 1 taman belakang</a:t>
            </a:r>
          </a:p>
          <a:p>
            <a:pPr marL="177800" indent="-177800">
              <a:spcBef>
                <a:spcPts val="0"/>
              </a:spcBef>
              <a:buFont typeface="+mj-lt"/>
              <a:buAutoNum type="alphaLcPeriod"/>
            </a:pPr>
            <a:r>
              <a:rPr lang="id-ID" sz="1300" dirty="0" smtClean="0"/>
              <a:t>2 kamar tidur</a:t>
            </a:r>
          </a:p>
          <a:p>
            <a:pPr marL="177800" indent="-177800">
              <a:spcBef>
                <a:spcPts val="0"/>
              </a:spcBef>
              <a:buFont typeface="+mj-lt"/>
              <a:buAutoNum type="alphaLcPeriod"/>
            </a:pPr>
            <a:r>
              <a:rPr lang="id-ID" sz="1300" dirty="0" smtClean="0"/>
              <a:t>1 kamar mandi</a:t>
            </a:r>
          </a:p>
          <a:p>
            <a:pPr marL="177800" indent="-177800">
              <a:spcBef>
                <a:spcPts val="0"/>
              </a:spcBef>
              <a:buFont typeface="+mj-lt"/>
              <a:buAutoNum type="alphaLcPeriod"/>
            </a:pPr>
            <a:r>
              <a:rPr lang="id-ID" sz="1300" dirty="0" smtClean="0"/>
              <a:t>1 ruang tamu</a:t>
            </a:r>
          </a:p>
          <a:p>
            <a:pPr marL="177800" indent="-177800">
              <a:spcBef>
                <a:spcPts val="0"/>
              </a:spcBef>
              <a:buFont typeface="+mj-lt"/>
              <a:buAutoNum type="alphaLcPeriod"/>
            </a:pPr>
            <a:r>
              <a:rPr lang="id-ID" sz="1300" dirty="0" smtClean="0"/>
              <a:t>....</a:t>
            </a:r>
            <a:endParaRPr lang="id-ID" sz="1200" dirty="0" smtClean="0"/>
          </a:p>
        </p:txBody>
      </p:sp>
      <p:pic>
        <p:nvPicPr>
          <p:cNvPr id="1032" name="Picture 8" descr="attorney, boss, business people, businessman, lawyer, owner, pers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270" y="4121659"/>
            <a:ext cx="945520" cy="9455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0" idx="2"/>
            <a:endCxn id="1032" idx="1"/>
          </p:cNvCxnSpPr>
          <p:nvPr/>
        </p:nvCxnSpPr>
        <p:spPr>
          <a:xfrm>
            <a:off x="647651" y="3843036"/>
            <a:ext cx="215619" cy="75138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72517" y="4276319"/>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DESAIN</a:t>
            </a:r>
          </a:p>
          <a:p>
            <a:r>
              <a:rPr lang="id-ID" sz="1050" b="1" i="1" dirty="0" smtClean="0"/>
              <a:t>Penggambaran desain rumah berdasarkan hasil analisis.</a:t>
            </a:r>
            <a:endParaRPr lang="id-ID" sz="1200" b="1" i="1" dirty="0"/>
          </a:p>
        </p:txBody>
      </p:sp>
      <p:sp>
        <p:nvSpPr>
          <p:cNvPr id="24" name="Content Placeholder 2"/>
          <p:cNvSpPr txBox="1">
            <a:spLocks/>
          </p:cNvSpPr>
          <p:nvPr/>
        </p:nvSpPr>
        <p:spPr>
          <a:xfrm>
            <a:off x="4286019" y="4928747"/>
            <a:ext cx="2602446" cy="1868533"/>
          </a:xfrm>
          <a:prstGeom prst="rect">
            <a:avLst/>
          </a:prstGeom>
          <a:solidFill>
            <a:schemeClr val="accent2">
              <a:lumMod val="20000"/>
              <a:lumOff val="8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RANCANGAN/DESAIN</a:t>
            </a:r>
          </a:p>
          <a:p>
            <a:pPr marL="0" indent="0">
              <a:spcBef>
                <a:spcPts val="0"/>
              </a:spcBef>
              <a:buNone/>
            </a:pPr>
            <a:r>
              <a:rPr lang="id-ID" sz="1100" dirty="0" smtClean="0"/>
              <a:t>Desain rumah berdasarkan keinginan dan kondisi luas tanah:</a:t>
            </a:r>
            <a:endParaRPr lang="id-ID" sz="1600" dirty="0"/>
          </a:p>
        </p:txBody>
      </p:sp>
      <p:pic>
        <p:nvPicPr>
          <p:cNvPr id="25" name="Picture 2" descr="https://cdn-image.hipwee.com/wp-content/uploads/2016/09/hipwee-sketsa-rumah-sederhana-desain-rumah-minimalis-sederhana-type-36-1024x615-1-750x4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0147" y="5461764"/>
            <a:ext cx="2266311" cy="13422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nstruction Work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5346" y="4293745"/>
            <a:ext cx="1596876" cy="164730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p:nvPr/>
        </p:nvCxnSpPr>
        <p:spPr>
          <a:xfrm flipV="1">
            <a:off x="2016657" y="3944614"/>
            <a:ext cx="2681728" cy="62665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583303" y="3944614"/>
            <a:ext cx="1796810" cy="6498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603858" y="3986918"/>
            <a:ext cx="8494" cy="94196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409" y="3437049"/>
            <a:ext cx="885714" cy="885714"/>
          </a:xfrm>
          <a:prstGeom prst="rect">
            <a:avLst/>
          </a:prstGeom>
        </p:spPr>
      </p:pic>
      <p:sp>
        <p:nvSpPr>
          <p:cNvPr id="22" name="Rectangle 21"/>
          <p:cNvSpPr/>
          <p:nvPr/>
        </p:nvSpPr>
        <p:spPr>
          <a:xfrm>
            <a:off x="7075919" y="5040197"/>
            <a:ext cx="1922504" cy="136060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b"/>
          <a:lstStyle/>
          <a:p>
            <a:pPr algn="ctr"/>
            <a:r>
              <a:rPr lang="id-ID" sz="2000" b="1" dirty="0" smtClean="0"/>
              <a:t>KONSTRUKSI</a:t>
            </a:r>
            <a:endParaRPr lang="id-ID" sz="1200" b="1" dirty="0"/>
          </a:p>
        </p:txBody>
      </p:sp>
    </p:spTree>
    <p:extLst>
      <p:ext uri="{BB962C8B-B14F-4D97-AF65-F5344CB8AC3E}">
        <p14:creationId xmlns:p14="http://schemas.microsoft.com/office/powerpoint/2010/main" val="397672432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1687132"/>
            <a:ext cx="9144000" cy="51708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id-ID" dirty="0" smtClean="0"/>
              <a:t>Analisis </a:t>
            </a:r>
            <a:r>
              <a:rPr lang="id-ID" sz="2400" dirty="0" smtClean="0"/>
              <a:t>(dalam dunia pembuatan software)</a:t>
            </a:r>
            <a:br>
              <a:rPr lang="id-ID" sz="2400" dirty="0" smtClean="0"/>
            </a:br>
            <a:endParaRPr lang="id-ID" dirty="0"/>
          </a:p>
        </p:txBody>
      </p:sp>
      <p:sp>
        <p:nvSpPr>
          <p:cNvPr id="10" name="Cloud 9"/>
          <p:cNvSpPr/>
          <p:nvPr/>
        </p:nvSpPr>
        <p:spPr>
          <a:xfrm>
            <a:off x="894390" y="1791244"/>
            <a:ext cx="914400" cy="914400"/>
          </a:xfrm>
          <a:prstGeom prst="clou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00" b="1" dirty="0" smtClean="0">
                <a:solidFill>
                  <a:schemeClr val="tx1"/>
                </a:solidFill>
              </a:rPr>
              <a:t>SAYA MAU BUAT </a:t>
            </a:r>
            <a:r>
              <a:rPr lang="id-ID" sz="1050" b="1" dirty="0" smtClean="0">
                <a:solidFill>
                  <a:schemeClr val="tx1"/>
                </a:solidFill>
              </a:rPr>
              <a:t>SIRS</a:t>
            </a:r>
            <a:endParaRPr lang="id-ID" sz="900" b="1" dirty="0">
              <a:solidFill>
                <a:schemeClr val="tx1"/>
              </a:solidFill>
            </a:endParaRPr>
          </a:p>
        </p:txBody>
      </p:sp>
      <p:sp>
        <p:nvSpPr>
          <p:cNvPr id="13" name="Rectangle 12"/>
          <p:cNvSpPr/>
          <p:nvPr/>
        </p:nvSpPr>
        <p:spPr>
          <a:xfrm>
            <a:off x="469116" y="4350566"/>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PLAN + ANALISIS</a:t>
            </a:r>
          </a:p>
          <a:p>
            <a:r>
              <a:rPr lang="id-ID" sz="1050" b="1" i="1" dirty="0" smtClean="0"/>
              <a:t>Orang yang akan membuatkan SIRS rumah sakit akan membicarakan segala keinginannya.</a:t>
            </a:r>
            <a:endParaRPr lang="id-ID" sz="1200" b="1" i="1" dirty="0"/>
          </a:p>
        </p:txBody>
      </p:sp>
      <p:sp>
        <p:nvSpPr>
          <p:cNvPr id="17" name="Content Placeholder 2"/>
          <p:cNvSpPr txBox="1">
            <a:spLocks/>
          </p:cNvSpPr>
          <p:nvPr/>
        </p:nvSpPr>
        <p:spPr>
          <a:xfrm>
            <a:off x="604427" y="5078832"/>
            <a:ext cx="3022514" cy="1718448"/>
          </a:xfrm>
          <a:prstGeom prst="rect">
            <a:avLst/>
          </a:prstGeom>
          <a:solidFill>
            <a:schemeClr val="bg1">
              <a:lumMod val="65000"/>
            </a:schemeClr>
          </a:solidFill>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id-ID" sz="1600" b="1" dirty="0" smtClean="0"/>
              <a:t>HASIL ANALISIS</a:t>
            </a:r>
            <a:endParaRPr lang="id-ID" sz="1200" b="1" dirty="0" smtClean="0"/>
          </a:p>
          <a:p>
            <a:pPr marL="0" indent="0" algn="just">
              <a:spcBef>
                <a:spcPts val="0"/>
              </a:spcBef>
              <a:buFont typeface="Wingdings" panose="05000000000000000000" pitchFamily="2" charset="2"/>
              <a:buNone/>
            </a:pPr>
            <a:r>
              <a:rPr lang="id-ID" sz="1300" dirty="0" smtClean="0"/>
              <a:t>Dengan budget xxx seorang ingin membuat SIRS terintegrasi yang meliputi:</a:t>
            </a:r>
          </a:p>
          <a:p>
            <a:pPr marL="228600" indent="-228600" algn="just">
              <a:spcBef>
                <a:spcPts val="0"/>
              </a:spcBef>
              <a:buFont typeface="+mj-lt"/>
              <a:buAutoNum type="alphaLcParenR"/>
            </a:pPr>
            <a:r>
              <a:rPr lang="id-ID" sz="1300" dirty="0" smtClean="0"/>
              <a:t>Sirkuliasi pasien</a:t>
            </a:r>
          </a:p>
          <a:p>
            <a:pPr marL="228600" indent="-228600" algn="just">
              <a:spcBef>
                <a:spcPts val="0"/>
              </a:spcBef>
              <a:buFont typeface="+mj-lt"/>
              <a:buAutoNum type="alphaLcParenR"/>
            </a:pPr>
            <a:r>
              <a:rPr lang="id-ID" sz="1300" dirty="0" smtClean="0"/>
              <a:t>Apotik/ obat-obatan</a:t>
            </a:r>
          </a:p>
          <a:p>
            <a:pPr marL="228600" indent="-228600" algn="just">
              <a:spcBef>
                <a:spcPts val="0"/>
              </a:spcBef>
              <a:buFont typeface="+mj-lt"/>
              <a:buAutoNum type="alphaLcParenR"/>
            </a:pPr>
            <a:r>
              <a:rPr lang="id-ID" sz="1300" dirty="0" smtClean="0"/>
              <a:t>Pembayaran/ Keuangan</a:t>
            </a:r>
          </a:p>
          <a:p>
            <a:pPr marL="228600" indent="-228600" algn="just">
              <a:spcBef>
                <a:spcPts val="0"/>
              </a:spcBef>
              <a:buFont typeface="+mj-lt"/>
              <a:buAutoNum type="alphaLcParenR"/>
            </a:pPr>
            <a:r>
              <a:rPr lang="id-ID" sz="1300" dirty="0" smtClean="0"/>
              <a:t>Surat-menyurat</a:t>
            </a:r>
          </a:p>
          <a:p>
            <a:pPr marL="228600" indent="-228600" algn="just">
              <a:spcBef>
                <a:spcPts val="0"/>
              </a:spcBef>
              <a:buFont typeface="+mj-lt"/>
              <a:buAutoNum type="alphaLcParenR"/>
            </a:pPr>
            <a:r>
              <a:rPr lang="id-ID" sz="1300" dirty="0" smtClean="0"/>
              <a:t>Inventaris barang</a:t>
            </a:r>
          </a:p>
          <a:p>
            <a:pPr marL="228600" indent="-228600" algn="just">
              <a:spcBef>
                <a:spcPts val="0"/>
              </a:spcBef>
              <a:buFont typeface="+mj-lt"/>
              <a:buAutoNum type="alphaLcParenR"/>
            </a:pPr>
            <a:r>
              <a:rPr lang="id-ID" sz="1300" dirty="0" smtClean="0"/>
              <a:t>Pengadaan barang dan jasa</a:t>
            </a:r>
          </a:p>
          <a:p>
            <a:pPr marL="228600" indent="-228600" algn="just">
              <a:spcBef>
                <a:spcPts val="0"/>
              </a:spcBef>
              <a:buFont typeface="+mj-lt"/>
              <a:buAutoNum type="alphaLcParenR"/>
            </a:pPr>
            <a:r>
              <a:rPr lang="id-ID" sz="1300" dirty="0" smtClean="0"/>
              <a:t>....</a:t>
            </a:r>
          </a:p>
          <a:p>
            <a:pPr marL="228600" indent="-228600" algn="just">
              <a:spcBef>
                <a:spcPts val="0"/>
              </a:spcBef>
              <a:buFont typeface="+mj-lt"/>
              <a:buAutoNum type="alphaLcParenR"/>
            </a:pPr>
            <a:endParaRPr lang="id-ID" sz="1200" dirty="0" smtClean="0"/>
          </a:p>
        </p:txBody>
      </p:sp>
      <p:pic>
        <p:nvPicPr>
          <p:cNvPr id="1032" name="Picture 8" descr="attorney, boss, business people, businessman, lawyer, owne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70" y="3579597"/>
            <a:ext cx="945520" cy="9455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5" idx="2"/>
            <a:endCxn id="1032" idx="1"/>
          </p:cNvCxnSpPr>
          <p:nvPr/>
        </p:nvCxnSpPr>
        <p:spPr>
          <a:xfrm>
            <a:off x="604426" y="3104798"/>
            <a:ext cx="258844" cy="94756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72517" y="4276319"/>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DESAIN</a:t>
            </a:r>
          </a:p>
          <a:p>
            <a:r>
              <a:rPr lang="id-ID" sz="1050" b="1" i="1" dirty="0" smtClean="0"/>
              <a:t>Desain SIRS berdasarkan hasil analisis.</a:t>
            </a:r>
            <a:endParaRPr lang="id-ID" sz="1200" b="1" i="1" dirty="0"/>
          </a:p>
        </p:txBody>
      </p:sp>
      <p:sp>
        <p:nvSpPr>
          <p:cNvPr id="24" name="Content Placeholder 2"/>
          <p:cNvSpPr txBox="1">
            <a:spLocks/>
          </p:cNvSpPr>
          <p:nvPr/>
        </p:nvSpPr>
        <p:spPr>
          <a:xfrm>
            <a:off x="3871668" y="4884690"/>
            <a:ext cx="1225158" cy="1912590"/>
          </a:xfrm>
          <a:prstGeom prst="rect">
            <a:avLst/>
          </a:prstGeom>
          <a:solidFill>
            <a:schemeClr val="accent2"/>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DESAIN</a:t>
            </a:r>
          </a:p>
          <a:p>
            <a:pPr marL="0" indent="0" algn="ctr">
              <a:buNone/>
            </a:pPr>
            <a:endParaRPr lang="id-ID" sz="1400" b="1" dirty="0"/>
          </a:p>
          <a:p>
            <a:pPr marL="0" indent="0" algn="ctr">
              <a:buNone/>
            </a:pPr>
            <a:endParaRPr lang="id-ID" sz="1400" b="1" dirty="0" smtClean="0"/>
          </a:p>
          <a:p>
            <a:pPr marL="0" indent="0" algn="ctr">
              <a:buNone/>
            </a:pPr>
            <a:endParaRPr lang="id-ID" sz="1400" b="1" dirty="0"/>
          </a:p>
          <a:p>
            <a:pPr marL="0" indent="0" algn="ctr">
              <a:buNone/>
            </a:pPr>
            <a:endParaRPr lang="id-ID" sz="1600" b="1" dirty="0" smtClean="0"/>
          </a:p>
          <a:p>
            <a:pPr marL="0" indent="0" algn="ctr">
              <a:buNone/>
            </a:pPr>
            <a:r>
              <a:rPr lang="id-ID" sz="1400" b="1" dirty="0" smtClean="0"/>
              <a:t>UML</a:t>
            </a:r>
          </a:p>
        </p:txBody>
      </p:sp>
      <p:cxnSp>
        <p:nvCxnSpPr>
          <p:cNvPr id="34" name="Straight Arrow Connector 33"/>
          <p:cNvCxnSpPr/>
          <p:nvPr/>
        </p:nvCxnSpPr>
        <p:spPr>
          <a:xfrm flipV="1">
            <a:off x="1726540" y="3980787"/>
            <a:ext cx="2909414" cy="15686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221984" y="5676105"/>
            <a:ext cx="2118520" cy="3243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603858" y="3104798"/>
            <a:ext cx="0" cy="273618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409" y="3437049"/>
            <a:ext cx="885714" cy="885714"/>
          </a:xfrm>
          <a:prstGeom prst="rect">
            <a:avLst/>
          </a:prstGeom>
        </p:spPr>
      </p:pic>
      <p:sp>
        <p:nvSpPr>
          <p:cNvPr id="22" name="Rectangle 21"/>
          <p:cNvSpPr/>
          <p:nvPr/>
        </p:nvSpPr>
        <p:spPr>
          <a:xfrm>
            <a:off x="7340505" y="5912040"/>
            <a:ext cx="1657917" cy="769006"/>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b"/>
          <a:lstStyle/>
          <a:p>
            <a:pPr algn="ctr"/>
            <a:r>
              <a:rPr lang="id-ID" sz="2400" b="1" dirty="0" smtClean="0"/>
              <a:t>CODING</a:t>
            </a:r>
            <a:endParaRPr lang="id-ID" sz="1200" b="1" dirty="0"/>
          </a:p>
        </p:txBody>
      </p:sp>
      <p:pic>
        <p:nvPicPr>
          <p:cNvPr id="5" name="Picture 4" descr="pers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88" y="2085722"/>
            <a:ext cx="1019076" cy="1019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ospital icon : Vector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6817" y="1943090"/>
            <a:ext cx="1141606" cy="111373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1113964" y="2619619"/>
            <a:ext cx="6575424" cy="27491"/>
          </a:xfrm>
          <a:prstGeom prst="straightConnector1">
            <a:avLst/>
          </a:prstGeom>
          <a:ln w="76200">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s://upload.wikimedia.org/wikipedia/commons/thumb/1/1d/Use_case_restaurant_model.svg/496px-Use_case_restaurant_model.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66" y="5162033"/>
            <a:ext cx="1062489" cy="13591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eloper Icon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0506" y="5277796"/>
            <a:ext cx="1169697" cy="116969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851045" y="3104798"/>
            <a:ext cx="258844" cy="94756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632384" y="3764712"/>
            <a:ext cx="2939616" cy="16836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457112" y="4436082"/>
            <a:ext cx="8356" cy="9546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795658" y="3104799"/>
            <a:ext cx="0" cy="273618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p:cNvSpPr txBox="1">
            <a:spLocks/>
          </p:cNvSpPr>
          <p:nvPr/>
        </p:nvSpPr>
        <p:spPr>
          <a:xfrm>
            <a:off x="6034396" y="3231404"/>
            <a:ext cx="1534339" cy="1178881"/>
          </a:xfrm>
          <a:prstGeom prst="rect">
            <a:avLst/>
          </a:prstGeom>
          <a:solidFill>
            <a:srgbClr val="00B050"/>
          </a:solidFill>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DESAIN</a:t>
            </a:r>
          </a:p>
          <a:p>
            <a:pPr marL="0" indent="0" algn="ctr">
              <a:buNone/>
            </a:pPr>
            <a:endParaRPr lang="id-ID" sz="1400" b="1" dirty="0"/>
          </a:p>
          <a:p>
            <a:pPr marL="0" indent="0" algn="ctr">
              <a:buNone/>
            </a:pPr>
            <a:endParaRPr lang="id-ID" sz="1400" b="1" dirty="0" smtClean="0"/>
          </a:p>
          <a:p>
            <a:pPr marL="0" indent="0" algn="ctr">
              <a:buNone/>
            </a:pPr>
            <a:r>
              <a:rPr lang="id-ID" sz="1400" b="1" dirty="0" smtClean="0"/>
              <a:t>DFD</a:t>
            </a:r>
          </a:p>
        </p:txBody>
      </p:sp>
      <p:pic>
        <p:nvPicPr>
          <p:cNvPr id="12" name="Picture 12" descr="Image result for diagram kontek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1565" y="3539506"/>
            <a:ext cx="1440000" cy="575736"/>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p:cNvSpPr>
            <a:spLocks noGrp="1"/>
          </p:cNvSpPr>
          <p:nvPr>
            <p:ph idx="1"/>
          </p:nvPr>
        </p:nvSpPr>
        <p:spPr>
          <a:xfrm>
            <a:off x="476251" y="917292"/>
            <a:ext cx="8319406" cy="706708"/>
          </a:xfrm>
        </p:spPr>
        <p:txBody>
          <a:bodyPr>
            <a:normAutofit fontScale="62500" lnSpcReduction="20000"/>
          </a:bodyPr>
          <a:lstStyle/>
          <a:p>
            <a:pPr marL="269875" indent="-269875">
              <a:spcBef>
                <a:spcPts val="0"/>
              </a:spcBef>
            </a:pPr>
            <a:r>
              <a:rPr lang="id-ID" dirty="0" smtClean="0"/>
              <a:t>Biasa disebut dengan </a:t>
            </a:r>
            <a:r>
              <a:rPr lang="id-ID" dirty="0" smtClean="0">
                <a:solidFill>
                  <a:srgbClr val="FF0000"/>
                </a:solidFill>
              </a:rPr>
              <a:t>analisis kebutuhan</a:t>
            </a:r>
            <a:r>
              <a:rPr lang="id-ID" dirty="0" smtClean="0"/>
              <a:t>.</a:t>
            </a:r>
          </a:p>
          <a:p>
            <a:pPr marL="269875" indent="-269875">
              <a:spcBef>
                <a:spcPts val="0"/>
              </a:spcBef>
            </a:pPr>
            <a:r>
              <a:rPr lang="id-ID" dirty="0" smtClean="0"/>
              <a:t>Kegiatan analisis kebutuhan </a:t>
            </a:r>
            <a:r>
              <a:rPr lang="id-ID" dirty="0" smtClean="0">
                <a:solidFill>
                  <a:srgbClr val="FF0000"/>
                </a:solidFill>
              </a:rPr>
              <a:t>dimulai dari bertemu client sampai menerjemahkannya ke desainer</a:t>
            </a:r>
            <a:r>
              <a:rPr lang="id-ID" dirty="0" smtClean="0"/>
              <a:t>.</a:t>
            </a:r>
          </a:p>
        </p:txBody>
      </p:sp>
    </p:spTree>
    <p:extLst>
      <p:ext uri="{BB962C8B-B14F-4D97-AF65-F5344CB8AC3E}">
        <p14:creationId xmlns:p14="http://schemas.microsoft.com/office/powerpoint/2010/main" val="19961990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012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Pihak yang Berkontribusi dalam Analisis</a:t>
            </a:r>
            <a:endParaRPr lang="id-ID" dirty="0"/>
          </a:p>
        </p:txBody>
      </p:sp>
      <p:sp>
        <p:nvSpPr>
          <p:cNvPr id="3" name="Content Placeholder 2"/>
          <p:cNvSpPr>
            <a:spLocks noGrp="1"/>
          </p:cNvSpPr>
          <p:nvPr>
            <p:ph idx="1"/>
          </p:nvPr>
        </p:nvSpPr>
        <p:spPr>
          <a:xfrm>
            <a:off x="257577" y="1442506"/>
            <a:ext cx="8538080" cy="5076151"/>
          </a:xfrm>
        </p:spPr>
        <p:txBody>
          <a:bodyPr>
            <a:normAutofit fontScale="92500"/>
          </a:bodyPr>
          <a:lstStyle/>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Client/Customer</a:t>
            </a:r>
            <a:r>
              <a:rPr lang="en-US" altLang="id-ID" dirty="0"/>
              <a:t> </a:t>
            </a:r>
            <a:r>
              <a:rPr lang="en-US" altLang="id-ID" sz="2400" dirty="0"/>
              <a:t>yang </a:t>
            </a:r>
            <a:r>
              <a:rPr lang="en-US" altLang="id-ID" sz="2400" dirty="0" err="1"/>
              <a:t>meminta</a:t>
            </a:r>
            <a:r>
              <a:rPr lang="en-US" altLang="id-ID" sz="2400" dirty="0"/>
              <a:t> </a:t>
            </a:r>
            <a:r>
              <a:rPr lang="en-US" altLang="id-ID" sz="2400" dirty="0" err="1"/>
              <a:t>pengembangan</a:t>
            </a:r>
            <a:r>
              <a:rPr lang="en-US" altLang="id-ID" sz="2400" dirty="0"/>
              <a:t> </a:t>
            </a:r>
            <a:r>
              <a:rPr lang="en-US" altLang="id-ID" sz="2400" i="1" dirty="0"/>
              <a:t>software</a:t>
            </a:r>
            <a:r>
              <a:rPr lang="en-US" altLang="id-ID" sz="2400" dirty="0"/>
              <a:t> </a:t>
            </a:r>
            <a:r>
              <a:rPr lang="en-US" altLang="id-ID" sz="2400" dirty="0" err="1"/>
              <a:t>dengan</a:t>
            </a:r>
            <a:r>
              <a:rPr lang="en-US" altLang="id-ID" sz="2400" dirty="0"/>
              <a:t> </a:t>
            </a:r>
            <a:r>
              <a:rPr lang="en-US" altLang="id-ID" sz="2400" dirty="0" err="1"/>
              <a:t>tujuan</a:t>
            </a:r>
            <a:r>
              <a:rPr lang="en-US" altLang="id-ID" sz="2400" dirty="0"/>
              <a:t> </a:t>
            </a:r>
            <a:r>
              <a:rPr lang="en-US" altLang="id-ID" sz="2400" dirty="0" err="1"/>
              <a:t>meningkatkan</a:t>
            </a:r>
            <a:r>
              <a:rPr lang="en-US" altLang="id-ID" sz="2400" dirty="0"/>
              <a:t> </a:t>
            </a:r>
            <a:r>
              <a:rPr lang="en-US" altLang="id-ID" sz="2400" dirty="0" err="1"/>
              <a:t>produktivitas</a:t>
            </a:r>
            <a:r>
              <a:rPr lang="en-US" altLang="id-ID" sz="2400" dirty="0"/>
              <a:t> </a:t>
            </a:r>
            <a:r>
              <a:rPr lang="en-US" altLang="id-ID" sz="2400" dirty="0" err="1"/>
              <a:t>karyawan</a:t>
            </a:r>
            <a:r>
              <a:rPr lang="en-US" altLang="id-ID" sz="2400" dirty="0"/>
              <a:t>.</a:t>
            </a:r>
            <a:endParaRPr lang="en-US" altLang="id-ID"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User </a:t>
            </a:r>
            <a:r>
              <a:rPr lang="en-US" altLang="id-ID" sz="2400" dirty="0" err="1"/>
              <a:t>adalah</a:t>
            </a:r>
            <a:r>
              <a:rPr lang="en-US" altLang="id-ID" sz="2400" dirty="0"/>
              <a:t> orang yang familiar </a:t>
            </a:r>
            <a:r>
              <a:rPr lang="en-US" altLang="id-ID" sz="2400" dirty="0" err="1"/>
              <a:t>dengan</a:t>
            </a:r>
            <a:r>
              <a:rPr lang="en-US" altLang="id-ID" sz="2400" dirty="0"/>
              <a:t> </a:t>
            </a:r>
            <a:r>
              <a:rPr lang="en-US" altLang="id-ID" sz="2400" dirty="0" err="1"/>
              <a:t>sistem</a:t>
            </a:r>
            <a:r>
              <a:rPr lang="en-US" altLang="id-ID" sz="2400" dirty="0"/>
              <a:t> </a:t>
            </a:r>
            <a:r>
              <a:rPr lang="en-US" altLang="id-ID" sz="2400" dirty="0" err="1"/>
              <a:t>saat</a:t>
            </a:r>
            <a:r>
              <a:rPr lang="en-US" altLang="id-ID" sz="2400" dirty="0"/>
              <a:t> </a:t>
            </a:r>
            <a:r>
              <a:rPr lang="en-US" altLang="id-ID" sz="2400" dirty="0" err="1"/>
              <a:t>ini</a:t>
            </a:r>
            <a:r>
              <a:rPr lang="en-US" altLang="id-ID" sz="2400" dirty="0"/>
              <a:t> </a:t>
            </a:r>
            <a:r>
              <a:rPr lang="en-US" altLang="id-ID" sz="2400" dirty="0" err="1"/>
              <a:t>dan</a:t>
            </a:r>
            <a:r>
              <a:rPr lang="en-US" altLang="id-ID" sz="2400" dirty="0"/>
              <a:t> </a:t>
            </a:r>
            <a:r>
              <a:rPr lang="en-US" altLang="id-ID" sz="2400" dirty="0" err="1"/>
              <a:t>akan</a:t>
            </a:r>
            <a:r>
              <a:rPr lang="en-US" altLang="id-ID" sz="2400" dirty="0"/>
              <a:t> </a:t>
            </a:r>
            <a:r>
              <a:rPr lang="en-US" altLang="id-ID" sz="2400" dirty="0" err="1"/>
              <a:t>menggunakan</a:t>
            </a:r>
            <a:r>
              <a:rPr lang="en-US" altLang="id-ID" sz="2400" dirty="0"/>
              <a:t> </a:t>
            </a:r>
            <a:r>
              <a:rPr lang="en-US" altLang="id-ID" sz="2400" dirty="0" err="1"/>
              <a:t>sistem</a:t>
            </a:r>
            <a:r>
              <a:rPr lang="en-US" altLang="id-ID" sz="2400" dirty="0"/>
              <a:t> </a:t>
            </a:r>
            <a:r>
              <a:rPr lang="en-US" altLang="id-ID" sz="2400" dirty="0" err="1"/>
              <a:t>dimasa</a:t>
            </a:r>
            <a:r>
              <a:rPr lang="en-US" altLang="id-ID" sz="2400" dirty="0"/>
              <a:t> </a:t>
            </a:r>
            <a:r>
              <a:rPr lang="en-US" altLang="id-ID" sz="2400" dirty="0" err="1"/>
              <a:t>mendatang</a:t>
            </a:r>
            <a:r>
              <a:rPr lang="en-US" altLang="id-ID" sz="2400" dirty="0"/>
              <a:t>, </a:t>
            </a:r>
            <a:r>
              <a:rPr lang="en-US" altLang="id-ID" sz="2400" dirty="0" err="1"/>
              <a:t>mereka</a:t>
            </a:r>
            <a:r>
              <a:rPr lang="en-US" altLang="id-ID" sz="2400" dirty="0"/>
              <a:t> </a:t>
            </a:r>
            <a:r>
              <a:rPr lang="en-US" altLang="id-ID" sz="2400" dirty="0" err="1"/>
              <a:t>merupakan</a:t>
            </a:r>
            <a:r>
              <a:rPr lang="en-US" altLang="id-ID" sz="2400" dirty="0"/>
              <a:t> </a:t>
            </a:r>
            <a:r>
              <a:rPr lang="en-US" altLang="id-ID" sz="2400" i="1" dirty="0"/>
              <a:t>expert</a:t>
            </a:r>
            <a:r>
              <a:rPr lang="en-US" altLang="id-ID" sz="2400" dirty="0"/>
              <a:t> </a:t>
            </a:r>
            <a:r>
              <a:rPr lang="en-US" altLang="id-ID" sz="2400" dirty="0" err="1"/>
              <a:t>sistem</a:t>
            </a:r>
            <a:r>
              <a:rPr lang="en-US" altLang="id-ID" sz="2400" dirty="0"/>
              <a:t> </a:t>
            </a:r>
            <a:r>
              <a:rPr lang="en-US" altLang="id-ID" sz="2400" dirty="0" err="1"/>
              <a:t>sekarang</a:t>
            </a:r>
            <a:r>
              <a:rPr lang="en-US" altLang="id-ID" sz="2400" dirty="0"/>
              <a:t>, </a:t>
            </a:r>
            <a:r>
              <a:rPr lang="en-US" altLang="id-ID" sz="2400" dirty="0" err="1"/>
              <a:t>dan</a:t>
            </a:r>
            <a:r>
              <a:rPr lang="en-US" altLang="id-ID" sz="2400" dirty="0"/>
              <a:t> </a:t>
            </a:r>
            <a:r>
              <a:rPr lang="en-US" altLang="id-ID" sz="2400" dirty="0" err="1"/>
              <a:t>menjadi</a:t>
            </a:r>
            <a:r>
              <a:rPr lang="en-US" altLang="id-ID" sz="2400" dirty="0"/>
              <a:t> </a:t>
            </a:r>
            <a:r>
              <a:rPr lang="en-US" altLang="id-ID" sz="2400" dirty="0" err="1"/>
              <a:t>subyek</a:t>
            </a:r>
            <a:r>
              <a:rPr lang="en-US" altLang="id-ID" sz="2400" dirty="0"/>
              <a:t> </a:t>
            </a:r>
            <a:r>
              <a:rPr lang="en-US" altLang="id-ID" sz="2400" dirty="0" err="1"/>
              <a:t>dari</a:t>
            </a:r>
            <a:r>
              <a:rPr lang="en-US" altLang="id-ID" sz="2400" dirty="0"/>
              <a:t> </a:t>
            </a:r>
            <a:r>
              <a:rPr lang="en-US" altLang="id-ID" sz="2400" dirty="0" err="1"/>
              <a:t>sistem</a:t>
            </a:r>
            <a:r>
              <a:rPr lang="en-US" altLang="id-ID" sz="2400" dirty="0"/>
              <a:t> improvement.</a:t>
            </a:r>
            <a:endParaRPr lang="en-US" altLang="id-ID"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smtClean="0">
                <a:solidFill>
                  <a:srgbClr val="FF0000"/>
                </a:solidFill>
              </a:rPr>
              <a:t>Pakar</a:t>
            </a:r>
            <a:r>
              <a:rPr lang="en-US" altLang="id-ID" sz="2400" dirty="0" smtClean="0"/>
              <a:t>, </a:t>
            </a:r>
            <a:r>
              <a:rPr lang="en-US" altLang="id-ID" sz="2400" dirty="0" err="1" smtClean="0"/>
              <a:t>mereka</a:t>
            </a:r>
            <a:r>
              <a:rPr lang="en-US" altLang="id-ID" sz="2400" dirty="0" smtClean="0"/>
              <a:t> </a:t>
            </a:r>
            <a:r>
              <a:rPr lang="en-US" altLang="id-ID" sz="2400" dirty="0"/>
              <a:t>yang familiar </a:t>
            </a:r>
            <a:r>
              <a:rPr lang="en-US" altLang="id-ID" sz="2400" dirty="0" err="1"/>
              <a:t>dengan</a:t>
            </a:r>
            <a:r>
              <a:rPr lang="en-US" altLang="id-ID" sz="2400" dirty="0"/>
              <a:t> </a:t>
            </a:r>
            <a:r>
              <a:rPr lang="en-US" altLang="id-ID" sz="2400" dirty="0" err="1"/>
              <a:t>permasalahan</a:t>
            </a:r>
            <a:r>
              <a:rPr lang="en-US" altLang="id-ID" sz="2400" dirty="0"/>
              <a:t> </a:t>
            </a:r>
            <a:r>
              <a:rPr lang="en-US" altLang="id-ID" sz="2400" dirty="0" err="1"/>
              <a:t>terkait</a:t>
            </a:r>
            <a:r>
              <a:rPr lang="en-US" altLang="id-ID" sz="2400" dirty="0"/>
              <a:t> </a:t>
            </a:r>
            <a:r>
              <a:rPr lang="en-US" altLang="id-ID" sz="2400" dirty="0" err="1"/>
              <a:t>dengan</a:t>
            </a:r>
            <a:r>
              <a:rPr lang="en-US" altLang="id-ID" sz="2400" dirty="0"/>
              <a:t> software yang </a:t>
            </a:r>
            <a:r>
              <a:rPr lang="en-US" altLang="id-ID" sz="2400" dirty="0" err="1"/>
              <a:t>akan</a:t>
            </a:r>
            <a:r>
              <a:rPr lang="en-US" altLang="id-ID" sz="2400" dirty="0"/>
              <a:t> </a:t>
            </a:r>
            <a:r>
              <a:rPr lang="en-US" altLang="id-ID" sz="2400" dirty="0" err="1"/>
              <a:t>diotomatisasi</a:t>
            </a:r>
            <a:r>
              <a:rPr lang="en-US" altLang="id-ID" sz="2400" dirty="0"/>
              <a:t>, </a:t>
            </a:r>
            <a:r>
              <a:rPr lang="en-US" altLang="id-ID" sz="2400" dirty="0" err="1"/>
              <a:t>misalnya</a:t>
            </a:r>
            <a:r>
              <a:rPr lang="en-US" altLang="id-ID" sz="2400" dirty="0"/>
              <a:t> </a:t>
            </a:r>
            <a:r>
              <a:rPr lang="en-US" altLang="id-ID" sz="2400" dirty="0" err="1"/>
              <a:t>konsultan</a:t>
            </a:r>
            <a:r>
              <a:rPr lang="en-US" altLang="id-ID" sz="2400" dirty="0"/>
              <a:t> </a:t>
            </a:r>
            <a:r>
              <a:rPr lang="en-US" altLang="id-ID" sz="2400" dirty="0" err="1"/>
              <a:t>keuangan</a:t>
            </a:r>
            <a:r>
              <a:rPr lang="en-US" altLang="id-ID" sz="2400" dirty="0"/>
              <a:t>.</a:t>
            </a:r>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a:solidFill>
                  <a:srgbClr val="FF0000"/>
                </a:solidFill>
              </a:rPr>
              <a:t>Peneliti</a:t>
            </a:r>
            <a:r>
              <a:rPr lang="en-US" altLang="id-ID" dirty="0">
                <a:solidFill>
                  <a:srgbClr val="FF0000"/>
                </a:solidFill>
              </a:rPr>
              <a:t> Market </a:t>
            </a:r>
            <a:r>
              <a:rPr lang="en-US" altLang="id-ID" sz="2400" dirty="0"/>
              <a:t>yang </a:t>
            </a:r>
            <a:r>
              <a:rPr lang="en-US" altLang="id-ID" sz="2400" dirty="0" err="1"/>
              <a:t>melakukan</a:t>
            </a:r>
            <a:r>
              <a:rPr lang="en-US" altLang="id-ID" sz="2400" dirty="0"/>
              <a:t> </a:t>
            </a:r>
            <a:r>
              <a:rPr lang="en-US" altLang="id-ID" sz="2400" dirty="0" err="1"/>
              <a:t>survei</a:t>
            </a:r>
            <a:r>
              <a:rPr lang="en-US" altLang="id-ID" sz="2400" dirty="0"/>
              <a:t> </a:t>
            </a:r>
            <a:r>
              <a:rPr lang="en-US" altLang="id-ID" sz="2400" dirty="0" err="1"/>
              <a:t>terkait</a:t>
            </a:r>
            <a:r>
              <a:rPr lang="en-US" altLang="id-ID" sz="2400" dirty="0"/>
              <a:t> </a:t>
            </a:r>
            <a:r>
              <a:rPr lang="en-US" altLang="id-ID" sz="2400" dirty="0" err="1"/>
              <a:t>dengan</a:t>
            </a:r>
            <a:r>
              <a:rPr lang="en-US" altLang="id-ID" sz="2400" dirty="0"/>
              <a:t> </a:t>
            </a:r>
            <a:r>
              <a:rPr lang="en-US" altLang="id-ID" sz="2400" i="1" dirty="0"/>
              <a:t>trend</a:t>
            </a:r>
            <a:r>
              <a:rPr lang="en-US" altLang="id-ID" sz="2400" dirty="0"/>
              <a:t> masa </a:t>
            </a:r>
            <a:r>
              <a:rPr lang="en-US" altLang="id-ID" sz="2400" dirty="0" err="1"/>
              <a:t>depan</a:t>
            </a:r>
            <a:r>
              <a:rPr lang="en-US" altLang="id-ID" sz="2400" dirty="0"/>
              <a:t> </a:t>
            </a:r>
            <a:r>
              <a:rPr lang="en-US" altLang="id-ID" sz="2400" dirty="0" err="1"/>
              <a:t>dan</a:t>
            </a:r>
            <a:r>
              <a:rPr lang="en-US" altLang="id-ID" sz="2400" dirty="0"/>
              <a:t> </a:t>
            </a:r>
            <a:r>
              <a:rPr lang="en-US" altLang="id-ID" sz="2400" dirty="0" err="1"/>
              <a:t>potensial</a:t>
            </a:r>
            <a:r>
              <a:rPr lang="en-US" altLang="id-ID" sz="2400" dirty="0"/>
              <a:t> </a:t>
            </a:r>
            <a:r>
              <a:rPr lang="en-US" altLang="id-ID" sz="2400" dirty="0" err="1"/>
              <a:t>kebutuhan</a:t>
            </a:r>
            <a:r>
              <a:rPr lang="en-US" altLang="id-ID" sz="2400" dirty="0"/>
              <a:t> </a:t>
            </a:r>
            <a:r>
              <a:rPr lang="en-US" altLang="id-ID" sz="2400" i="1" dirty="0"/>
              <a:t>customer</a:t>
            </a:r>
            <a:r>
              <a:rPr lang="en-US" altLang="id-ID" sz="2400" dirty="0"/>
              <a:t>.</a:t>
            </a:r>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a:solidFill>
                  <a:srgbClr val="FF0000"/>
                </a:solidFill>
              </a:rPr>
              <a:t>Pengacara</a:t>
            </a:r>
            <a:r>
              <a:rPr lang="en-US" altLang="id-ID" dirty="0">
                <a:solidFill>
                  <a:srgbClr val="FF0000"/>
                </a:solidFill>
              </a:rPr>
              <a:t> </a:t>
            </a:r>
            <a:r>
              <a:rPr lang="en-US" altLang="id-ID" dirty="0" err="1">
                <a:solidFill>
                  <a:srgbClr val="FF0000"/>
                </a:solidFill>
              </a:rPr>
              <a:t>atau</a:t>
            </a:r>
            <a:r>
              <a:rPr lang="en-US" altLang="id-ID" dirty="0">
                <a:solidFill>
                  <a:srgbClr val="FF0000"/>
                </a:solidFill>
              </a:rPr>
              <a:t> auditor </a:t>
            </a:r>
            <a:r>
              <a:rPr lang="en-US" altLang="id-ID" sz="2400" dirty="0"/>
              <a:t>yang familiar </a:t>
            </a:r>
            <a:r>
              <a:rPr lang="en-US" altLang="id-ID" sz="2400" dirty="0" err="1"/>
              <a:t>dengan</a:t>
            </a:r>
            <a:r>
              <a:rPr lang="en-US" altLang="id-ID" sz="2400" dirty="0"/>
              <a:t> </a:t>
            </a:r>
            <a:r>
              <a:rPr lang="en-US" altLang="id-ID" sz="2400" dirty="0" err="1"/>
              <a:t>tata</a:t>
            </a:r>
            <a:r>
              <a:rPr lang="en-US" altLang="id-ID" sz="2400" dirty="0"/>
              <a:t> </a:t>
            </a:r>
            <a:r>
              <a:rPr lang="en-US" altLang="id-ID" sz="2400" dirty="0" err="1"/>
              <a:t>kelola</a:t>
            </a:r>
            <a:r>
              <a:rPr lang="en-US" altLang="id-ID" sz="2400" dirty="0"/>
              <a:t>, </a:t>
            </a:r>
            <a:r>
              <a:rPr lang="en-US" altLang="id-ID" sz="2400" dirty="0" err="1"/>
              <a:t>keamanan</a:t>
            </a:r>
            <a:r>
              <a:rPr lang="en-US" altLang="id-ID" sz="2400" dirty="0"/>
              <a:t> </a:t>
            </a:r>
            <a:r>
              <a:rPr lang="en-US" altLang="id-ID" sz="2400" dirty="0" err="1"/>
              <a:t>dan</a:t>
            </a:r>
            <a:r>
              <a:rPr lang="en-US" altLang="id-ID" sz="2400" dirty="0"/>
              <a:t> requirement </a:t>
            </a:r>
            <a:r>
              <a:rPr lang="en-US" altLang="id-ID" sz="2400" dirty="0" err="1"/>
              <a:t>terkait</a:t>
            </a:r>
            <a:r>
              <a:rPr lang="en-US" altLang="id-ID" sz="2400" dirty="0"/>
              <a:t> </a:t>
            </a:r>
            <a:r>
              <a:rPr lang="en-US" altLang="id-ID" sz="2400" dirty="0" smtClean="0"/>
              <a:t>legal</a:t>
            </a:r>
            <a:r>
              <a:rPr lang="id-ID" altLang="id-ID" sz="2400" dirty="0" smtClean="0"/>
              <a:t>.</a:t>
            </a:r>
            <a:endParaRPr lang="en-US" altLang="id-ID" sz="2400"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Software engineer </a:t>
            </a:r>
            <a:r>
              <a:rPr lang="en-US" altLang="id-ID" dirty="0" err="1">
                <a:solidFill>
                  <a:srgbClr val="FF0000"/>
                </a:solidFill>
              </a:rPr>
              <a:t>atau</a:t>
            </a:r>
            <a:r>
              <a:rPr lang="en-US" altLang="id-ID" dirty="0">
                <a:solidFill>
                  <a:srgbClr val="FF0000"/>
                </a:solidFill>
              </a:rPr>
              <a:t> technology expert </a:t>
            </a:r>
            <a:r>
              <a:rPr lang="en-US" altLang="id-ID" sz="2400" dirty="0"/>
              <a:t>yang </a:t>
            </a:r>
            <a:r>
              <a:rPr lang="en-US" altLang="id-ID" sz="2400" dirty="0" err="1"/>
              <a:t>mengerti</a:t>
            </a:r>
            <a:r>
              <a:rPr lang="en-US" altLang="id-ID" sz="2400" dirty="0"/>
              <a:t> </a:t>
            </a:r>
            <a:r>
              <a:rPr lang="en-US" altLang="id-ID" sz="2400" dirty="0" err="1"/>
              <a:t>kelayakan</a:t>
            </a:r>
            <a:r>
              <a:rPr lang="en-US" altLang="id-ID" sz="2400" dirty="0"/>
              <a:t> </a:t>
            </a:r>
            <a:r>
              <a:rPr lang="en-US" altLang="id-ID" sz="2400" dirty="0" err="1"/>
              <a:t>teknis</a:t>
            </a:r>
            <a:r>
              <a:rPr lang="en-US" altLang="id-ID" sz="2400" dirty="0"/>
              <a:t> </a:t>
            </a:r>
            <a:r>
              <a:rPr lang="en-US" altLang="id-ID" sz="2400" dirty="0" err="1"/>
              <a:t>dan</a:t>
            </a:r>
            <a:r>
              <a:rPr lang="en-US" altLang="id-ID" sz="2400" dirty="0"/>
              <a:t> </a:t>
            </a:r>
            <a:r>
              <a:rPr lang="en-US" altLang="id-ID" sz="2400" dirty="0" err="1" smtClean="0"/>
              <a:t>ekonomi</a:t>
            </a:r>
            <a:r>
              <a:rPr lang="id-ID" altLang="id-ID" sz="2400" dirty="0" smtClean="0"/>
              <a:t>.</a:t>
            </a:r>
            <a:endParaRPr lang="en-US" altLang="id-ID" sz="2400" dirty="0"/>
          </a:p>
        </p:txBody>
      </p:sp>
    </p:spTree>
    <p:extLst>
      <p:ext uri="{BB962C8B-B14F-4D97-AF65-F5344CB8AC3E}">
        <p14:creationId xmlns:p14="http://schemas.microsoft.com/office/powerpoint/2010/main" val="2044809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628650" y="1825625"/>
            <a:ext cx="7886700" cy="4736540"/>
          </a:xfrm>
        </p:spPr>
        <p:txBody>
          <a:bodyPr>
            <a:normAutofit/>
          </a:bodyPr>
          <a:lstStyle/>
          <a:p>
            <a:pPr marL="363538" indent="-363538" algn="just">
              <a:lnSpc>
                <a:spcPct val="110000"/>
              </a:lnSpc>
              <a:buFont typeface="Wingdings" panose="05000000000000000000" pitchFamily="2" charset="2"/>
              <a:buChar char="q"/>
            </a:pPr>
            <a:r>
              <a:rPr lang="en-US" altLang="id-ID" sz="1800" b="1" dirty="0" err="1"/>
              <a:t>Performasi</a:t>
            </a:r>
            <a:r>
              <a:rPr lang="id-ID" altLang="id-ID" sz="1800" b="1" dirty="0"/>
              <a:t> </a:t>
            </a:r>
            <a:r>
              <a:rPr lang="en-US" altLang="id-ID" sz="1800" b="1" dirty="0"/>
              <a:t>(</a:t>
            </a:r>
            <a:r>
              <a:rPr lang="en-US" altLang="id-ID" sz="1800" b="1" dirty="0" err="1"/>
              <a:t>kinerja</a:t>
            </a:r>
            <a:r>
              <a:rPr lang="en-US" altLang="id-ID" sz="1800" b="1" dirty="0"/>
              <a:t>), </a:t>
            </a:r>
            <a:r>
              <a:rPr lang="en-US" altLang="id-ID" sz="1800" dirty="0"/>
              <a:t>yang </a:t>
            </a:r>
            <a:r>
              <a:rPr lang="en-US" altLang="id-ID" sz="1800" dirty="0" err="1"/>
              <a:t>dapat</a:t>
            </a:r>
            <a:r>
              <a:rPr lang="en-US" altLang="id-ID" sz="1800" dirty="0"/>
              <a:t> </a:t>
            </a:r>
            <a:r>
              <a:rPr lang="en-US" altLang="id-ID" sz="1800" dirty="0" err="1"/>
              <a:t>diukur</a:t>
            </a:r>
            <a:r>
              <a:rPr lang="en-US" altLang="id-ID" sz="1800" dirty="0"/>
              <a:t> </a:t>
            </a:r>
            <a:r>
              <a:rPr lang="en-US" altLang="id-ID" sz="1800" dirty="0" err="1"/>
              <a:t>dari</a:t>
            </a:r>
            <a:r>
              <a:rPr lang="en-US" altLang="id-ID" sz="1800" dirty="0"/>
              <a:t> </a:t>
            </a:r>
            <a:r>
              <a:rPr lang="en-US" altLang="id-ID" sz="1800" b="1" dirty="0"/>
              <a:t>throughput </a:t>
            </a:r>
            <a:r>
              <a:rPr lang="en-US" altLang="id-ID" sz="1800" b="1" dirty="0" err="1"/>
              <a:t>dan</a:t>
            </a:r>
            <a:r>
              <a:rPr lang="en-US" altLang="id-ID" sz="1800" b="1" dirty="0"/>
              <a:t> </a:t>
            </a:r>
            <a:r>
              <a:rPr lang="en-US" altLang="id-ID" sz="1800" b="1" dirty="0" err="1"/>
              <a:t>respon</a:t>
            </a:r>
            <a:r>
              <a:rPr lang="en-US" altLang="id-ID" sz="1800" b="1" dirty="0"/>
              <a:t> time</a:t>
            </a:r>
            <a:r>
              <a:rPr lang="en-US" altLang="id-ID" sz="1800" dirty="0"/>
              <a:t>. </a:t>
            </a:r>
            <a:endParaRPr lang="id-ID" altLang="id-ID" sz="1800" dirty="0" smtClean="0"/>
          </a:p>
          <a:p>
            <a:pPr marL="820738" lvl="1" indent="-363538" algn="just">
              <a:lnSpc>
                <a:spcPct val="110000"/>
              </a:lnSpc>
              <a:buFont typeface="Wingdings" panose="05000000000000000000" pitchFamily="2" charset="2"/>
              <a:buChar char="q"/>
            </a:pPr>
            <a:r>
              <a:rPr lang="en-US" altLang="id-ID" sz="1400" b="1" dirty="0" smtClean="0"/>
              <a:t>Throughput </a:t>
            </a:r>
            <a:r>
              <a:rPr lang="en-US" altLang="id-ID" sz="1400" b="1" dirty="0" err="1"/>
              <a:t>adalah</a:t>
            </a:r>
            <a:r>
              <a:rPr lang="en-US" altLang="id-ID" sz="1400" b="1" dirty="0"/>
              <a:t> </a:t>
            </a:r>
            <a:r>
              <a:rPr lang="en-US" altLang="id-ID" sz="1400" b="1" dirty="0" err="1"/>
              <a:t>jumlah</a:t>
            </a:r>
            <a:r>
              <a:rPr lang="en-US" altLang="id-ID" sz="1400" b="1" dirty="0"/>
              <a:t> </a:t>
            </a:r>
            <a:r>
              <a:rPr lang="en-US" altLang="id-ID" sz="1400" b="1" dirty="0" err="1"/>
              <a:t>dari</a:t>
            </a:r>
            <a:r>
              <a:rPr lang="en-US" altLang="id-ID" sz="1400" b="1" dirty="0"/>
              <a:t> </a:t>
            </a:r>
            <a:r>
              <a:rPr lang="en-US" altLang="id-ID" sz="1400" b="1" dirty="0" err="1"/>
              <a:t>pekerjaan</a:t>
            </a:r>
            <a:r>
              <a:rPr lang="en-US" altLang="id-ID" sz="1400" b="1" dirty="0"/>
              <a:t> </a:t>
            </a:r>
            <a:r>
              <a:rPr lang="en-US" altLang="id-ID" sz="1400" dirty="0"/>
              <a:t>yang </a:t>
            </a:r>
            <a:r>
              <a:rPr lang="en-US" altLang="id-ID" sz="1400" dirty="0" err="1"/>
              <a:t>dapat</a:t>
            </a:r>
            <a:r>
              <a:rPr lang="en-US" altLang="id-ID" sz="1400" dirty="0"/>
              <a:t> </a:t>
            </a:r>
            <a:r>
              <a:rPr lang="en-US" altLang="id-ID" sz="1400" dirty="0" err="1"/>
              <a:t>dilakukan</a:t>
            </a:r>
            <a:r>
              <a:rPr lang="en-US" altLang="id-ID" sz="1400" dirty="0"/>
              <a:t> </a:t>
            </a:r>
            <a:r>
              <a:rPr lang="en-US" altLang="id-ID" sz="1400" dirty="0" err="1"/>
              <a:t>suatu</a:t>
            </a:r>
            <a:r>
              <a:rPr lang="en-US" altLang="id-ID" sz="1400" dirty="0"/>
              <a:t> </a:t>
            </a:r>
            <a:r>
              <a:rPr lang="en-US" altLang="id-ID" sz="1400" dirty="0" err="1"/>
              <a:t>saat</a:t>
            </a:r>
            <a:r>
              <a:rPr lang="en-US" altLang="id-ID" sz="1400" dirty="0"/>
              <a:t> </a:t>
            </a:r>
            <a:r>
              <a:rPr lang="en-US" altLang="id-ID" sz="1400" dirty="0" err="1"/>
              <a:t>tertentu</a:t>
            </a:r>
            <a:r>
              <a:rPr lang="en-US" altLang="id-ID" sz="1400" dirty="0"/>
              <a:t>. </a:t>
            </a:r>
            <a:r>
              <a:rPr lang="en-US" altLang="id-ID" sz="1400" dirty="0" err="1"/>
              <a:t>Sedangkan</a:t>
            </a:r>
            <a:r>
              <a:rPr lang="en-US" altLang="id-ID" sz="1400" dirty="0"/>
              <a:t> </a:t>
            </a:r>
            <a:endParaRPr lang="id-ID" altLang="id-ID" sz="1400" dirty="0" smtClean="0"/>
          </a:p>
          <a:p>
            <a:pPr marL="820738" lvl="1" indent="-363538" algn="just">
              <a:lnSpc>
                <a:spcPct val="110000"/>
              </a:lnSpc>
              <a:buFont typeface="Wingdings" panose="05000000000000000000" pitchFamily="2" charset="2"/>
              <a:buChar char="q"/>
            </a:pPr>
            <a:r>
              <a:rPr lang="en-US" altLang="id-ID" sz="1400" b="1" dirty="0" err="1" smtClean="0"/>
              <a:t>respon</a:t>
            </a:r>
            <a:r>
              <a:rPr lang="en-US" altLang="id-ID" sz="1400" b="1" dirty="0" smtClean="0"/>
              <a:t> </a:t>
            </a:r>
            <a:r>
              <a:rPr lang="en-US" altLang="id-ID" sz="1400" b="1" dirty="0"/>
              <a:t>time </a:t>
            </a:r>
            <a:r>
              <a:rPr lang="en-US" altLang="id-ID" sz="1400" dirty="0" err="1"/>
              <a:t>adalah</a:t>
            </a:r>
            <a:r>
              <a:rPr lang="en-US" altLang="id-ID" sz="1400" dirty="0"/>
              <a:t> </a:t>
            </a:r>
            <a:r>
              <a:rPr lang="en-US" altLang="id-ID" sz="1400" b="1" dirty="0"/>
              <a:t>rata-rata </a:t>
            </a:r>
            <a:r>
              <a:rPr lang="en-US" altLang="id-ID" sz="1400" b="1" dirty="0" err="1"/>
              <a:t>waktu</a:t>
            </a:r>
            <a:r>
              <a:rPr lang="en-US" altLang="id-ID" sz="1400" b="1" dirty="0"/>
              <a:t> </a:t>
            </a:r>
            <a:r>
              <a:rPr lang="en-US" altLang="id-ID" sz="1400" dirty="0"/>
              <a:t>yang </a:t>
            </a:r>
            <a:r>
              <a:rPr lang="en-US" altLang="id-ID" sz="1400" dirty="0" err="1"/>
              <a:t>tertunda</a:t>
            </a:r>
            <a:r>
              <a:rPr lang="en-US" altLang="id-ID" sz="1400" dirty="0"/>
              <a:t> </a:t>
            </a:r>
            <a:r>
              <a:rPr lang="en-US" altLang="id-ID" sz="1400" b="1" dirty="0" err="1"/>
              <a:t>diantara</a:t>
            </a:r>
            <a:r>
              <a:rPr lang="en-US" altLang="id-ID" sz="1400" b="1" dirty="0"/>
              <a:t> </a:t>
            </a:r>
            <a:r>
              <a:rPr lang="en-US" altLang="id-ID" sz="1400" b="1" dirty="0" err="1"/>
              <a:t>dua</a:t>
            </a:r>
            <a:r>
              <a:rPr lang="en-US" altLang="id-ID" sz="1400" b="1" dirty="0"/>
              <a:t> </a:t>
            </a:r>
            <a:r>
              <a:rPr lang="en-US" altLang="id-ID" sz="1400" b="1" dirty="0" err="1"/>
              <a:t>transaksi</a:t>
            </a:r>
            <a:r>
              <a:rPr lang="en-US" altLang="id-ID" sz="1400" dirty="0"/>
              <a:t>. </a:t>
            </a:r>
          </a:p>
          <a:p>
            <a:pPr marL="363538" indent="-363538" algn="just">
              <a:lnSpc>
                <a:spcPct val="110000"/>
              </a:lnSpc>
              <a:buFont typeface="Wingdings" panose="05000000000000000000" pitchFamily="2" charset="2"/>
              <a:buChar char="q"/>
            </a:pPr>
            <a:r>
              <a:rPr lang="en-US" altLang="id-ID" sz="1800" b="1" dirty="0" err="1"/>
              <a:t>Informasi</a:t>
            </a:r>
            <a:r>
              <a:rPr lang="en-US" altLang="id-ID" sz="1800" b="1" dirty="0"/>
              <a:t>, </a:t>
            </a:r>
            <a:r>
              <a:rPr lang="en-US" altLang="id-ID" sz="1800" b="1" dirty="0" err="1"/>
              <a:t>peningkatan</a:t>
            </a:r>
            <a:r>
              <a:rPr lang="en-US" altLang="id-ID" sz="1800" dirty="0"/>
              <a:t> </a:t>
            </a:r>
            <a:r>
              <a:rPr lang="en-US" altLang="id-ID" sz="1800" dirty="0" err="1"/>
              <a:t>terhadap</a:t>
            </a:r>
            <a:r>
              <a:rPr lang="en-US" altLang="id-ID" sz="1800" dirty="0"/>
              <a:t> </a:t>
            </a:r>
            <a:r>
              <a:rPr lang="en-US" altLang="id-ID" sz="1800" b="1" dirty="0" err="1"/>
              <a:t>kualitas</a:t>
            </a:r>
            <a:r>
              <a:rPr lang="en-US" altLang="id-ID" sz="1800" b="1" dirty="0"/>
              <a:t> </a:t>
            </a:r>
            <a:r>
              <a:rPr lang="en-US" altLang="id-ID" sz="1800" b="1" dirty="0" err="1"/>
              <a:t>informasi</a:t>
            </a:r>
            <a:r>
              <a:rPr lang="en-US" altLang="id-ID" sz="1800" b="1" dirty="0"/>
              <a:t> </a:t>
            </a:r>
            <a:r>
              <a:rPr lang="en-US" altLang="id-ID" sz="1800" dirty="0"/>
              <a:t>yang </a:t>
            </a:r>
            <a:r>
              <a:rPr lang="en-US" altLang="id-ID" sz="1800" dirty="0" err="1"/>
              <a:t>disajikan</a:t>
            </a:r>
            <a:r>
              <a:rPr lang="en-US" altLang="id-ID" sz="1800" dirty="0"/>
              <a:t>. </a:t>
            </a:r>
          </a:p>
          <a:p>
            <a:pPr marL="363538" indent="-363538" algn="just">
              <a:lnSpc>
                <a:spcPct val="110000"/>
              </a:lnSpc>
              <a:buFont typeface="Wingdings" panose="05000000000000000000" pitchFamily="2" charset="2"/>
              <a:buChar char="q"/>
            </a:pPr>
            <a:r>
              <a:rPr lang="en-US" altLang="id-ID" sz="1800" b="1" dirty="0" err="1"/>
              <a:t>Ekonomis</a:t>
            </a:r>
            <a:r>
              <a:rPr lang="en-US" altLang="id-ID" sz="1800" b="1" dirty="0"/>
              <a:t>,</a:t>
            </a:r>
            <a:r>
              <a:rPr lang="en-US" altLang="id-ID" sz="1800" dirty="0"/>
              <a:t> </a:t>
            </a:r>
            <a:r>
              <a:rPr lang="en-US" altLang="id-ID" sz="1800" dirty="0" err="1"/>
              <a:t>peningkatan</a:t>
            </a:r>
            <a:r>
              <a:rPr lang="en-US" altLang="id-ID" sz="1800" dirty="0"/>
              <a:t> </a:t>
            </a:r>
            <a:r>
              <a:rPr lang="en-US" altLang="id-ID" sz="1800" dirty="0" err="1"/>
              <a:t>dalam</a:t>
            </a:r>
            <a:r>
              <a:rPr lang="en-US" altLang="id-ID" sz="1800" dirty="0"/>
              <a:t> </a:t>
            </a:r>
            <a:r>
              <a:rPr lang="en-US" altLang="id-ID" sz="1800" dirty="0" err="1"/>
              <a:t>keuntungan</a:t>
            </a:r>
            <a:r>
              <a:rPr lang="en-US" altLang="id-ID" sz="1800" dirty="0"/>
              <a:t> </a:t>
            </a:r>
            <a:r>
              <a:rPr lang="en-US" altLang="id-ID" sz="1800" dirty="0" err="1"/>
              <a:t>atau</a:t>
            </a:r>
            <a:r>
              <a:rPr lang="en-US" altLang="id-ID" sz="1800" dirty="0"/>
              <a:t> </a:t>
            </a:r>
            <a:r>
              <a:rPr lang="en-US" altLang="id-ID" sz="1800" dirty="0" err="1"/>
              <a:t>penurunan</a:t>
            </a:r>
            <a:r>
              <a:rPr lang="en-US" altLang="id-ID" sz="1800" dirty="0"/>
              <a:t> </a:t>
            </a:r>
            <a:r>
              <a:rPr lang="en-US" altLang="id-ID" sz="1800" dirty="0" err="1"/>
              <a:t>biaya</a:t>
            </a:r>
            <a:r>
              <a:rPr lang="en-US" altLang="id-ID" sz="1800" dirty="0"/>
              <a:t> yang </a:t>
            </a:r>
            <a:r>
              <a:rPr lang="en-US" altLang="id-ID" sz="1800" dirty="0" err="1"/>
              <a:t>terjadi</a:t>
            </a:r>
            <a:r>
              <a:rPr lang="en-US" altLang="id-ID" sz="1800" dirty="0"/>
              <a:t>, </a:t>
            </a:r>
            <a:r>
              <a:rPr lang="en-US" altLang="id-ID" sz="1800" dirty="0" err="1"/>
              <a:t>ekonomis</a:t>
            </a:r>
            <a:r>
              <a:rPr lang="en-US" altLang="id-ID" sz="1800" dirty="0"/>
              <a:t> </a:t>
            </a:r>
            <a:r>
              <a:rPr lang="en-US" altLang="id-ID" sz="1800" dirty="0" err="1"/>
              <a:t>berhubungan</a:t>
            </a:r>
            <a:r>
              <a:rPr lang="en-US" altLang="id-ID" sz="1800" dirty="0"/>
              <a:t> </a:t>
            </a:r>
            <a:r>
              <a:rPr lang="en-US" altLang="id-ID" sz="1800" dirty="0" err="1"/>
              <a:t>dengan</a:t>
            </a:r>
            <a:r>
              <a:rPr lang="en-US" altLang="id-ID" sz="1800" dirty="0"/>
              <a:t> </a:t>
            </a:r>
            <a:r>
              <a:rPr lang="en-US" altLang="id-ID" sz="1800" dirty="0" err="1"/>
              <a:t>jumlah</a:t>
            </a:r>
            <a:r>
              <a:rPr lang="en-US" altLang="id-ID" sz="1800" dirty="0"/>
              <a:t> </a:t>
            </a:r>
            <a:r>
              <a:rPr lang="en-US" altLang="id-ID" sz="1800" dirty="0" err="1"/>
              <a:t>sumber</a:t>
            </a:r>
            <a:r>
              <a:rPr lang="en-US" altLang="id-ID" sz="1800" dirty="0"/>
              <a:t> </a:t>
            </a:r>
            <a:r>
              <a:rPr lang="en-US" altLang="id-ID" sz="1800" dirty="0" err="1"/>
              <a:t>daya</a:t>
            </a:r>
            <a:r>
              <a:rPr lang="en-US" altLang="id-ID" sz="1800" dirty="0"/>
              <a:t> yang </a:t>
            </a:r>
            <a:r>
              <a:rPr lang="en-US" altLang="id-ID" sz="1800" dirty="0" err="1"/>
              <a:t>digunakan</a:t>
            </a:r>
            <a:r>
              <a:rPr lang="en-US" altLang="id-ID" sz="1800" dirty="0"/>
              <a:t>. </a:t>
            </a:r>
          </a:p>
          <a:p>
            <a:pPr marL="363538" indent="-363538" algn="just">
              <a:lnSpc>
                <a:spcPct val="110000"/>
              </a:lnSpc>
              <a:buFont typeface="Wingdings" panose="05000000000000000000" pitchFamily="2" charset="2"/>
              <a:buChar char="q"/>
            </a:pPr>
            <a:r>
              <a:rPr lang="en-US" altLang="id-ID" sz="1800" b="1" dirty="0" err="1"/>
              <a:t>Kontrol</a:t>
            </a:r>
            <a:r>
              <a:rPr lang="id-ID" altLang="id-ID" sz="1800" b="1" dirty="0"/>
              <a:t> </a:t>
            </a:r>
            <a:r>
              <a:rPr lang="en-US" altLang="id-ID" sz="1800" b="1" dirty="0"/>
              <a:t>(</a:t>
            </a:r>
            <a:r>
              <a:rPr lang="en-US" altLang="id-ID" sz="1800" b="1" dirty="0" err="1"/>
              <a:t>pengendalian</a:t>
            </a:r>
            <a:r>
              <a:rPr lang="en-US" altLang="id-ID" sz="1800" b="1" dirty="0"/>
              <a:t>), </a:t>
            </a:r>
            <a:r>
              <a:rPr lang="en-US" altLang="id-ID" sz="1800" dirty="0" err="1"/>
              <a:t>peningkatan</a:t>
            </a:r>
            <a:r>
              <a:rPr lang="en-US" altLang="id-ID" sz="1800" dirty="0"/>
              <a:t> </a:t>
            </a:r>
            <a:r>
              <a:rPr lang="en-US" altLang="id-ID" sz="1800" dirty="0" err="1"/>
              <a:t>terhadap</a:t>
            </a:r>
            <a:r>
              <a:rPr lang="en-US" altLang="id-ID" sz="1800" dirty="0"/>
              <a:t> </a:t>
            </a:r>
            <a:r>
              <a:rPr lang="en-US" altLang="id-ID" sz="1800" dirty="0" err="1"/>
              <a:t>pengendalian</a:t>
            </a:r>
            <a:r>
              <a:rPr lang="en-US" altLang="id-ID" sz="1800" dirty="0"/>
              <a:t> </a:t>
            </a:r>
            <a:r>
              <a:rPr lang="en-US" altLang="id-ID" sz="1800" dirty="0" err="1"/>
              <a:t>untuk</a:t>
            </a:r>
            <a:r>
              <a:rPr lang="en-US" altLang="id-ID" sz="1800" dirty="0"/>
              <a:t> </a:t>
            </a:r>
            <a:r>
              <a:rPr lang="en-US" altLang="id-ID" sz="1800" dirty="0" err="1"/>
              <a:t>mendeteksi</a:t>
            </a:r>
            <a:r>
              <a:rPr lang="en-US" altLang="id-ID" sz="1800" dirty="0"/>
              <a:t> </a:t>
            </a:r>
            <a:r>
              <a:rPr lang="en-US" altLang="id-ID" sz="1800" dirty="0" err="1"/>
              <a:t>dan</a:t>
            </a:r>
            <a:r>
              <a:rPr lang="en-US" altLang="id-ID" sz="1800" dirty="0"/>
              <a:t> </a:t>
            </a:r>
            <a:r>
              <a:rPr lang="en-US" altLang="id-ID" sz="1800" dirty="0" err="1"/>
              <a:t>memperbaiki</a:t>
            </a:r>
            <a:r>
              <a:rPr lang="en-US" altLang="id-ID" sz="1800" dirty="0"/>
              <a:t> </a:t>
            </a:r>
            <a:r>
              <a:rPr lang="en-US" altLang="id-ID" sz="1800" dirty="0" err="1"/>
              <a:t>kesalahan-kesalahan</a:t>
            </a:r>
            <a:r>
              <a:rPr lang="en-US" altLang="id-ID" sz="1800" dirty="0"/>
              <a:t> yang </a:t>
            </a:r>
            <a:r>
              <a:rPr lang="en-US" altLang="id-ID" sz="1800" dirty="0" err="1"/>
              <a:t>akan</a:t>
            </a:r>
            <a:r>
              <a:rPr lang="en-US" altLang="id-ID" sz="1800" dirty="0"/>
              <a:t> </a:t>
            </a:r>
            <a:r>
              <a:rPr lang="en-US" altLang="id-ID" sz="1800" dirty="0" err="1"/>
              <a:t>terjadi</a:t>
            </a:r>
            <a:r>
              <a:rPr lang="en-US" altLang="id-ID" sz="1800" dirty="0"/>
              <a:t>. </a:t>
            </a:r>
          </a:p>
          <a:p>
            <a:pPr marL="363538" indent="-363538" algn="just">
              <a:lnSpc>
                <a:spcPct val="110000"/>
              </a:lnSpc>
              <a:buFont typeface="Wingdings" panose="05000000000000000000" pitchFamily="2" charset="2"/>
              <a:buChar char="q"/>
            </a:pPr>
            <a:r>
              <a:rPr lang="en-US" altLang="id-ID" sz="1800" b="1" dirty="0" err="1"/>
              <a:t>Efisiensi</a:t>
            </a:r>
            <a:r>
              <a:rPr lang="en-US" altLang="id-ID" sz="1800" b="1" dirty="0"/>
              <a:t>, </a:t>
            </a:r>
            <a:r>
              <a:rPr lang="en-US" altLang="id-ID" sz="1800" dirty="0" err="1"/>
              <a:t>peningkatan</a:t>
            </a:r>
            <a:r>
              <a:rPr lang="en-US" altLang="id-ID" sz="1800" dirty="0"/>
              <a:t> </a:t>
            </a:r>
            <a:r>
              <a:rPr lang="en-US" altLang="id-ID" sz="1800" dirty="0" err="1"/>
              <a:t>terhadap</a:t>
            </a:r>
            <a:r>
              <a:rPr lang="en-US" altLang="id-ID" sz="1800" dirty="0"/>
              <a:t> </a:t>
            </a:r>
            <a:r>
              <a:rPr lang="en-US" altLang="id-ID" sz="1800" dirty="0" err="1"/>
              <a:t>efisiensi</a:t>
            </a:r>
            <a:r>
              <a:rPr lang="en-US" altLang="id-ID" sz="1800" dirty="0"/>
              <a:t> </a:t>
            </a:r>
            <a:r>
              <a:rPr lang="en-US" altLang="id-ID" sz="1800" dirty="0" err="1"/>
              <a:t>operasi</a:t>
            </a:r>
            <a:r>
              <a:rPr lang="en-US" altLang="id-ID" sz="1800" dirty="0"/>
              <a:t>, </a:t>
            </a:r>
            <a:r>
              <a:rPr lang="en-US" altLang="id-ID" sz="1800" dirty="0" err="1"/>
              <a:t>efisiensi</a:t>
            </a:r>
            <a:r>
              <a:rPr lang="en-US" altLang="id-ID" sz="1800" dirty="0"/>
              <a:t> </a:t>
            </a:r>
            <a:r>
              <a:rPr lang="en-US" altLang="id-ID" sz="1800" dirty="0" err="1"/>
              <a:t>berhubungan</a:t>
            </a:r>
            <a:r>
              <a:rPr lang="en-US" altLang="id-ID" sz="1800" dirty="0"/>
              <a:t> </a:t>
            </a:r>
            <a:r>
              <a:rPr lang="en-US" altLang="id-ID" sz="1800" dirty="0" err="1"/>
              <a:t>dengan</a:t>
            </a:r>
            <a:r>
              <a:rPr lang="en-US" altLang="id-ID" sz="1800" dirty="0"/>
              <a:t> </a:t>
            </a:r>
            <a:r>
              <a:rPr lang="en-US" altLang="id-ID" sz="1800" dirty="0" err="1"/>
              <a:t>bagaimana</a:t>
            </a:r>
            <a:r>
              <a:rPr lang="en-US" altLang="id-ID" sz="1800" dirty="0"/>
              <a:t> </a:t>
            </a:r>
            <a:r>
              <a:rPr lang="en-US" altLang="id-ID" sz="1800" dirty="0" err="1"/>
              <a:t>sumberdaya</a:t>
            </a:r>
            <a:r>
              <a:rPr lang="en-US" altLang="id-ID" sz="1800" dirty="0"/>
              <a:t> </a:t>
            </a:r>
            <a:r>
              <a:rPr lang="en-US" altLang="id-ID" sz="1800" dirty="0" err="1"/>
              <a:t>digunakan</a:t>
            </a:r>
            <a:r>
              <a:rPr lang="en-US" altLang="id-ID" sz="1800" dirty="0"/>
              <a:t>. </a:t>
            </a:r>
          </a:p>
          <a:p>
            <a:pPr marL="363538" indent="-363538" algn="just">
              <a:lnSpc>
                <a:spcPct val="110000"/>
              </a:lnSpc>
              <a:buFont typeface="Wingdings" panose="05000000000000000000" pitchFamily="2" charset="2"/>
              <a:buChar char="q"/>
            </a:pPr>
            <a:r>
              <a:rPr lang="en-US" altLang="id-ID" sz="1800" b="1" dirty="0"/>
              <a:t>Services (</a:t>
            </a:r>
            <a:r>
              <a:rPr lang="en-US" altLang="id-ID" sz="1800" b="1" dirty="0" err="1"/>
              <a:t>pelayanan</a:t>
            </a:r>
            <a:r>
              <a:rPr lang="en-US" altLang="id-ID" sz="1800" b="1" dirty="0"/>
              <a:t>),</a:t>
            </a:r>
            <a:r>
              <a:rPr lang="en-US" altLang="id-ID" sz="1800" dirty="0"/>
              <a:t> </a:t>
            </a:r>
            <a:r>
              <a:rPr lang="en-US" altLang="id-ID" sz="1800" dirty="0" err="1"/>
              <a:t>peningkatan</a:t>
            </a:r>
            <a:r>
              <a:rPr lang="en-US" altLang="id-ID" sz="1800" dirty="0"/>
              <a:t> </a:t>
            </a:r>
            <a:r>
              <a:rPr lang="en-US" altLang="id-ID" sz="1800" dirty="0" err="1"/>
              <a:t>terhadap</a:t>
            </a:r>
            <a:r>
              <a:rPr lang="en-US" altLang="id-ID" sz="1800" dirty="0"/>
              <a:t> </a:t>
            </a:r>
            <a:r>
              <a:rPr lang="en-US" altLang="id-ID" sz="1800" dirty="0" err="1"/>
              <a:t>pelayanan</a:t>
            </a:r>
            <a:r>
              <a:rPr lang="en-US" altLang="id-ID" sz="1800" dirty="0"/>
              <a:t> yang </a:t>
            </a:r>
            <a:r>
              <a:rPr lang="en-US" altLang="id-ID" sz="1800" dirty="0" err="1"/>
              <a:t>diberikan</a:t>
            </a:r>
            <a:r>
              <a:rPr lang="en-US" altLang="id-ID" sz="1800" dirty="0"/>
              <a:t> </a:t>
            </a:r>
            <a:r>
              <a:rPr lang="en-US" altLang="id-ID" sz="1800" dirty="0" err="1"/>
              <a:t>oleh</a:t>
            </a:r>
            <a:r>
              <a:rPr lang="en-US" altLang="id-ID" sz="1800" dirty="0"/>
              <a:t> </a:t>
            </a:r>
            <a:r>
              <a:rPr lang="en-US" altLang="id-ID" sz="1800" dirty="0" err="1"/>
              <a:t>sistem</a:t>
            </a:r>
            <a:r>
              <a:rPr lang="en-US" altLang="id-ID" sz="1800" dirty="0"/>
              <a:t>. </a:t>
            </a:r>
          </a:p>
        </p:txBody>
      </p:sp>
      <p:sp>
        <p:nvSpPr>
          <p:cNvPr id="5122" name="Rectangle 2"/>
          <p:cNvSpPr>
            <a:spLocks noGrp="1" noChangeArrowheads="1"/>
          </p:cNvSpPr>
          <p:nvPr>
            <p:ph type="title"/>
          </p:nvPr>
        </p:nvSpPr>
        <p:spPr/>
        <p:txBody>
          <a:bodyPr/>
          <a:lstStyle/>
          <a:p>
            <a:pPr>
              <a:defRPr/>
            </a:pPr>
            <a:r>
              <a:rPr lang="en-US"/>
              <a:t>What (prospect)</a:t>
            </a:r>
          </a:p>
        </p:txBody>
      </p:sp>
    </p:spTree>
    <p:extLst>
      <p:ext uri="{BB962C8B-B14F-4D97-AF65-F5344CB8AC3E}">
        <p14:creationId xmlns:p14="http://schemas.microsoft.com/office/powerpoint/2010/main" val="21178034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Cara Mendapatkan Analisis Kebutuhan Sistem </a:t>
            </a:r>
            <a:r>
              <a:rPr lang="id-ID" b="1" dirty="0" smtClean="0"/>
              <a:t>(Teknik Pengumpulan Requirement)</a:t>
            </a:r>
            <a:endParaRPr lang="id-ID" b="1" dirty="0"/>
          </a:p>
        </p:txBody>
      </p:sp>
      <p:sp>
        <p:nvSpPr>
          <p:cNvPr id="3" name="Text Placeholder 2"/>
          <p:cNvSpPr>
            <a:spLocks noGrp="1"/>
          </p:cNvSpPr>
          <p:nvPr>
            <p:ph type="body" idx="1"/>
          </p:nvPr>
        </p:nvSpPr>
        <p:spPr/>
        <p:txBody>
          <a:bodyPr/>
          <a:lstStyle/>
          <a:p>
            <a:pPr marL="457200" indent="-457200">
              <a:buFont typeface="+mj-lt"/>
              <a:buAutoNum type="alphaLcParenR"/>
            </a:pPr>
            <a:r>
              <a:rPr lang="id-ID" dirty="0" smtClean="0"/>
              <a:t>Wawancara</a:t>
            </a:r>
          </a:p>
          <a:p>
            <a:pPr marL="457200" indent="-457200">
              <a:buFont typeface="+mj-lt"/>
              <a:buAutoNum type="alphaLcParenR"/>
            </a:pPr>
            <a:r>
              <a:rPr lang="id-ID" dirty="0" smtClean="0"/>
              <a:t>Observasi / Pengamatan</a:t>
            </a:r>
          </a:p>
          <a:p>
            <a:pPr marL="457200" indent="-457200">
              <a:buFont typeface="+mj-lt"/>
              <a:buAutoNum type="alphaLcParenR"/>
            </a:pPr>
            <a:r>
              <a:rPr lang="id-ID" dirty="0" smtClean="0"/>
              <a:t>Kuesioner / Angket</a:t>
            </a:r>
            <a:endParaRPr lang="id-ID" dirty="0"/>
          </a:p>
        </p:txBody>
      </p:sp>
    </p:spTree>
    <p:extLst>
      <p:ext uri="{BB962C8B-B14F-4D97-AF65-F5344CB8AC3E}">
        <p14:creationId xmlns:p14="http://schemas.microsoft.com/office/powerpoint/2010/main" val="1318569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smtClean="0">
                <a:solidFill>
                  <a:srgbClr val="FF0000"/>
                </a:solidFill>
              </a:rPr>
              <a:t>a) Wawancara</a:t>
            </a:r>
            <a:endParaRPr lang="id-ID" b="1" dirty="0">
              <a:solidFill>
                <a:srgbClr val="FF0000"/>
              </a:solidFill>
            </a:endParaRPr>
          </a:p>
        </p:txBody>
      </p:sp>
      <p:sp>
        <p:nvSpPr>
          <p:cNvPr id="3" name="Content Placeholder 2"/>
          <p:cNvSpPr>
            <a:spLocks noGrp="1"/>
          </p:cNvSpPr>
          <p:nvPr>
            <p:ph idx="1"/>
          </p:nvPr>
        </p:nvSpPr>
        <p:spPr/>
        <p:txBody>
          <a:bodyPr/>
          <a:lstStyle/>
          <a:p>
            <a:pPr marL="0" indent="0" algn="just">
              <a:buNone/>
            </a:pPr>
            <a:r>
              <a:rPr lang="id-ID" sz="2400" dirty="0" smtClean="0"/>
              <a:t>Adalah komunikasi tanya jawab secara langsung antara </a:t>
            </a:r>
            <a:r>
              <a:rPr lang="id-ID" sz="2400" i="1" dirty="0" smtClean="0"/>
              <a:t>client</a:t>
            </a:r>
            <a:r>
              <a:rPr lang="id-ID" sz="2400" dirty="0" smtClean="0"/>
              <a:t> dengan </a:t>
            </a:r>
            <a:r>
              <a:rPr lang="id-ID" sz="2400" i="1" dirty="0" smtClean="0"/>
              <a:t>system analyst</a:t>
            </a:r>
            <a:r>
              <a:rPr lang="id-ID" sz="2400" dirty="0"/>
              <a:t> </a:t>
            </a:r>
            <a:r>
              <a:rPr lang="id-ID" sz="2400" dirty="0" smtClean="0"/>
              <a:t>terkait alur </a:t>
            </a:r>
            <a:r>
              <a:rPr lang="id-ID" sz="2400" dirty="0"/>
              <a:t>bisnis </a:t>
            </a:r>
            <a:r>
              <a:rPr lang="id-ID" sz="2400" dirty="0" smtClean="0"/>
              <a:t>yang sudah atau akan berjalan yg nantinya akan menjadi acuan pembuatan </a:t>
            </a:r>
            <a:r>
              <a:rPr lang="id-ID" sz="2400" i="1" dirty="0" smtClean="0"/>
              <a:t>software</a:t>
            </a:r>
            <a:r>
              <a:rPr lang="id-ID" sz="2400" dirty="0" smtClean="0"/>
              <a:t>.</a:t>
            </a:r>
            <a:endParaRPr lang="id-ID" dirty="0" smtClean="0"/>
          </a:p>
          <a:p>
            <a:pPr marL="514350" indent="-514350">
              <a:buFont typeface="+mj-lt"/>
              <a:buAutoNum type="arabicPeriod"/>
            </a:pPr>
            <a:endParaRPr lang="id-ID" dirty="0"/>
          </a:p>
        </p:txBody>
      </p:sp>
      <p:pic>
        <p:nvPicPr>
          <p:cNvPr id="1026" name="Picture 2" descr="Pengertian Wawancara"/>
          <p:cNvPicPr>
            <a:picLocks noChangeAspect="1" noChangeArrowheads="1"/>
          </p:cNvPicPr>
          <p:nvPr/>
        </p:nvPicPr>
        <p:blipFill rotWithShape="1">
          <a:blip r:embed="rId2">
            <a:extLst>
              <a:ext uri="{28A0092B-C50C-407E-A947-70E740481C1C}">
                <a14:useLocalDpi xmlns:a14="http://schemas.microsoft.com/office/drawing/2010/main" val="0"/>
              </a:ext>
            </a:extLst>
          </a:blip>
          <a:srcRect l="8188" t="5182" r="6786" b="8021"/>
          <a:stretch/>
        </p:blipFill>
        <p:spPr bwMode="auto">
          <a:xfrm>
            <a:off x="2079492" y="2730321"/>
            <a:ext cx="5112924" cy="393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7700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a:solidFill>
                  <a:srgbClr val="FF0000"/>
                </a:solidFill>
              </a:rPr>
              <a:t>b</a:t>
            </a:r>
            <a:r>
              <a:rPr lang="id-ID" sz="3200" b="1" dirty="0" smtClean="0">
                <a:solidFill>
                  <a:srgbClr val="FF0000"/>
                </a:solidFill>
              </a:rPr>
              <a:t>) Observasi / Pengamatan</a:t>
            </a:r>
            <a:endParaRPr lang="id-ID" sz="3200" b="1" dirty="0">
              <a:solidFill>
                <a:srgbClr val="FF0000"/>
              </a:solidFill>
            </a:endParaRPr>
          </a:p>
        </p:txBody>
      </p:sp>
      <p:sp>
        <p:nvSpPr>
          <p:cNvPr id="3" name="Content Placeholder 2"/>
          <p:cNvSpPr>
            <a:spLocks noGrp="1"/>
          </p:cNvSpPr>
          <p:nvPr>
            <p:ph idx="1"/>
          </p:nvPr>
        </p:nvSpPr>
        <p:spPr/>
        <p:txBody>
          <a:bodyPr>
            <a:normAutofit/>
          </a:bodyPr>
          <a:lstStyle/>
          <a:p>
            <a:pPr marL="0" indent="0" algn="just">
              <a:buNone/>
            </a:pPr>
            <a:r>
              <a:rPr lang="id-ID" sz="2400" dirty="0" smtClean="0"/>
              <a:t>Adalah pengamatan </a:t>
            </a:r>
            <a:r>
              <a:rPr lang="id-ID" sz="2400" dirty="0"/>
              <a:t>dan juga pencatatan sistematik </a:t>
            </a:r>
            <a:r>
              <a:rPr lang="id-ID" sz="2400" dirty="0" smtClean="0"/>
              <a:t>terkait kondisi teknis/lapangan atas alur bisnis dan seluruh data/peraturan/</a:t>
            </a:r>
            <a:r>
              <a:rPr lang="id-ID" sz="2400" i="1" dirty="0" smtClean="0"/>
              <a:t>form</a:t>
            </a:r>
            <a:r>
              <a:rPr lang="id-ID" sz="2400" dirty="0" smtClean="0"/>
              <a:t> yang ada dalam sebuah organisasi yg akan diterapkan </a:t>
            </a:r>
            <a:r>
              <a:rPr lang="id-ID" sz="2400" i="1" dirty="0" smtClean="0"/>
              <a:t>software</a:t>
            </a:r>
            <a:r>
              <a:rPr lang="id-ID" sz="2400" dirty="0" smtClean="0"/>
              <a:t>.</a:t>
            </a:r>
            <a:endParaRPr lang="id-ID" sz="2400" dirty="0"/>
          </a:p>
        </p:txBody>
      </p:sp>
      <p:pic>
        <p:nvPicPr>
          <p:cNvPr id="2050" name="Picture 2" descr="Teknik Pengumpulan Data dengan Observa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12" y="2954601"/>
            <a:ext cx="5359484" cy="35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184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smtClean="0">
                <a:solidFill>
                  <a:srgbClr val="FF0000"/>
                </a:solidFill>
              </a:rPr>
              <a:t>c) Kuesioner / Angket</a:t>
            </a:r>
            <a:endParaRPr lang="id-ID" sz="3200" b="1" dirty="0">
              <a:solidFill>
                <a:srgbClr val="FF0000"/>
              </a:solidFill>
            </a:endParaRPr>
          </a:p>
        </p:txBody>
      </p:sp>
      <p:sp>
        <p:nvSpPr>
          <p:cNvPr id="3" name="Content Placeholder 2"/>
          <p:cNvSpPr>
            <a:spLocks noGrp="1"/>
          </p:cNvSpPr>
          <p:nvPr>
            <p:ph idx="1"/>
          </p:nvPr>
        </p:nvSpPr>
        <p:spPr/>
        <p:txBody>
          <a:bodyPr>
            <a:normAutofit/>
          </a:bodyPr>
          <a:lstStyle/>
          <a:p>
            <a:pPr marL="0" indent="0" algn="just">
              <a:buNone/>
            </a:pPr>
            <a:r>
              <a:rPr lang="id-ID" sz="2400" dirty="0" smtClean="0"/>
              <a:t>Merupakan teknik </a:t>
            </a:r>
            <a:r>
              <a:rPr lang="id-ID" sz="2400" dirty="0"/>
              <a:t>pengumpulan data yang dilakukkan dengan cara memberi seperangkat pertanyaan atau pernyataan tertulis kepada responden untuk dijawabnya</a:t>
            </a:r>
            <a:r>
              <a:rPr lang="id-ID" sz="2400" dirty="0" smtClean="0"/>
              <a:t>.</a:t>
            </a:r>
          </a:p>
        </p:txBody>
      </p:sp>
      <p:pic>
        <p:nvPicPr>
          <p:cNvPr id="3074" name="Picture 2" descr="Teknik Pengumpulan Data Menggunakan Ang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1" y="2874069"/>
            <a:ext cx="7385866" cy="321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0780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3</a:t>
            </a:r>
            <a:r>
              <a:rPr lang="id-ID" dirty="0" smtClean="0"/>
              <a:t>) </a:t>
            </a:r>
            <a:r>
              <a:rPr lang="id-ID" dirty="0"/>
              <a:t>Kebutuhan Fungsional dan Non-Fungsional</a:t>
            </a:r>
          </a:p>
        </p:txBody>
      </p:sp>
      <p:sp>
        <p:nvSpPr>
          <p:cNvPr id="3" name="Text Placeholder 2"/>
          <p:cNvSpPr>
            <a:spLocks noGrp="1"/>
          </p:cNvSpPr>
          <p:nvPr>
            <p:ph type="body" idx="1"/>
          </p:nvPr>
        </p:nvSpPr>
        <p:spPr/>
        <p:txBody>
          <a:bodyPr/>
          <a:lstStyle/>
          <a:p>
            <a:pPr marL="457200" indent="-457200">
              <a:buFont typeface="+mj-lt"/>
              <a:buAutoNum type="alphaLcParenR"/>
            </a:pPr>
            <a:r>
              <a:rPr lang="id-ID" dirty="0" smtClean="0"/>
              <a:t>Kebutuhan Fungsional</a:t>
            </a:r>
          </a:p>
          <a:p>
            <a:pPr marL="457200" indent="-457200">
              <a:buFont typeface="+mj-lt"/>
              <a:buAutoNum type="alphaLcParenR"/>
            </a:pPr>
            <a:r>
              <a:rPr lang="id-ID" dirty="0" smtClean="0"/>
              <a:t>Kebutuhan Non-Fungsional</a:t>
            </a:r>
            <a:endParaRPr lang="id-ID" dirty="0"/>
          </a:p>
        </p:txBody>
      </p:sp>
    </p:spTree>
    <p:extLst>
      <p:ext uri="{BB962C8B-B14F-4D97-AF65-F5344CB8AC3E}">
        <p14:creationId xmlns:p14="http://schemas.microsoft.com/office/powerpoint/2010/main" val="217366366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Kebutuhan Fungsional</a:t>
            </a:r>
            <a:endParaRPr lang="id-ID" dirty="0"/>
          </a:p>
        </p:txBody>
      </p:sp>
      <p:sp>
        <p:nvSpPr>
          <p:cNvPr id="3" name="Content Placeholder 2"/>
          <p:cNvSpPr>
            <a:spLocks noGrp="1"/>
          </p:cNvSpPr>
          <p:nvPr>
            <p:ph idx="1"/>
          </p:nvPr>
        </p:nvSpPr>
        <p:spPr/>
        <p:txBody>
          <a:bodyPr>
            <a:normAutofit/>
          </a:bodyPr>
          <a:lstStyle/>
          <a:p>
            <a:pPr algn="just"/>
            <a:r>
              <a:rPr lang="en-US" altLang="id-ID" sz="2400" dirty="0" err="1"/>
              <a:t>Menunjukkan</a:t>
            </a:r>
            <a:r>
              <a:rPr lang="en-US" altLang="id-ID" sz="2400" dirty="0"/>
              <a:t> </a:t>
            </a:r>
            <a:r>
              <a:rPr lang="en-US" altLang="id-ID" sz="2400" i="1" dirty="0">
                <a:solidFill>
                  <a:srgbClr val="FF0000"/>
                </a:solidFill>
              </a:rPr>
              <a:t>what</a:t>
            </a:r>
            <a:r>
              <a:rPr lang="en-US" altLang="id-ID" sz="2400" i="1" dirty="0"/>
              <a:t> </a:t>
            </a:r>
            <a:r>
              <a:rPr lang="en-US" altLang="id-ID" sz="2400" i="1" dirty="0">
                <a:solidFill>
                  <a:srgbClr val="FF0000"/>
                </a:solidFill>
              </a:rPr>
              <a:t>the system should </a:t>
            </a:r>
            <a:r>
              <a:rPr lang="en-US" altLang="id-ID" sz="2400" i="1" dirty="0" smtClean="0">
                <a:solidFill>
                  <a:srgbClr val="FF0000"/>
                </a:solidFill>
              </a:rPr>
              <a:t>do</a:t>
            </a:r>
            <a:r>
              <a:rPr lang="id-ID" altLang="id-ID" sz="2400" dirty="0" smtClean="0"/>
              <a:t>, </a:t>
            </a:r>
            <a:r>
              <a:rPr lang="en-US" altLang="id-ID" sz="2400" dirty="0" err="1" smtClean="0"/>
              <a:t>fasilitas</a:t>
            </a:r>
            <a:r>
              <a:rPr lang="en-US" altLang="id-ID" sz="2400" dirty="0" smtClean="0"/>
              <a:t> </a:t>
            </a:r>
            <a:r>
              <a:rPr lang="en-US" altLang="id-ID" sz="2400" dirty="0" err="1" smtClean="0"/>
              <a:t>yg</a:t>
            </a:r>
            <a:r>
              <a:rPr lang="en-US" altLang="id-ID" sz="2400" dirty="0" smtClean="0"/>
              <a:t> </a:t>
            </a:r>
            <a:r>
              <a:rPr lang="en-US" altLang="id-ID" sz="2400" dirty="0" err="1" smtClean="0"/>
              <a:t>dibutuh</a:t>
            </a:r>
            <a:r>
              <a:rPr lang="id-ID" altLang="id-ID" sz="2400" dirty="0" smtClean="0"/>
              <a:t>-</a:t>
            </a:r>
            <a:r>
              <a:rPr lang="en-US" altLang="id-ID" sz="2400" dirty="0" err="1" smtClean="0"/>
              <a:t>kan</a:t>
            </a:r>
            <a:r>
              <a:rPr lang="id-ID" altLang="id-ID" sz="2400" dirty="0" smtClean="0"/>
              <a:t>,</a:t>
            </a:r>
            <a:r>
              <a:rPr lang="en-US" altLang="id-ID" sz="2400" dirty="0" smtClean="0"/>
              <a:t> </a:t>
            </a:r>
            <a:r>
              <a:rPr lang="id-ID" altLang="id-ID" sz="2400" dirty="0" smtClean="0"/>
              <a:t>dan</a:t>
            </a:r>
            <a:r>
              <a:rPr lang="en-US" altLang="id-ID" sz="2400" dirty="0" smtClean="0"/>
              <a:t> </a:t>
            </a:r>
            <a:r>
              <a:rPr lang="en-US" altLang="id-ID" sz="2400" dirty="0" err="1"/>
              <a:t>aktivitas</a:t>
            </a:r>
            <a:r>
              <a:rPr lang="en-US" altLang="id-ID" sz="2400" dirty="0"/>
              <a:t> </a:t>
            </a:r>
            <a:r>
              <a:rPr lang="en-US" altLang="id-ID" sz="2400" dirty="0" err="1" smtClean="0"/>
              <a:t>yg</a:t>
            </a:r>
            <a:r>
              <a:rPr lang="en-US" altLang="id-ID" sz="2400" dirty="0" smtClean="0"/>
              <a:t> </a:t>
            </a:r>
            <a:r>
              <a:rPr lang="id-ID" altLang="id-ID" sz="2400" dirty="0" smtClean="0"/>
              <a:t>akan diterapkan</a:t>
            </a:r>
            <a:r>
              <a:rPr lang="en-US" altLang="id-ID" sz="2400" dirty="0" smtClean="0"/>
              <a:t> </a:t>
            </a:r>
            <a:r>
              <a:rPr lang="en-US" altLang="id-ID" sz="2400" dirty="0" err="1"/>
              <a:t>dalam</a:t>
            </a:r>
            <a:r>
              <a:rPr lang="en-US" altLang="id-ID" sz="2400" dirty="0"/>
              <a:t> </a:t>
            </a:r>
            <a:r>
              <a:rPr lang="en-US" altLang="id-ID" sz="2400" dirty="0" err="1"/>
              <a:t>sistem</a:t>
            </a:r>
            <a:r>
              <a:rPr lang="en-US" altLang="id-ID" sz="2400" dirty="0"/>
              <a:t> </a:t>
            </a:r>
            <a:r>
              <a:rPr lang="en-US" altLang="id-ID" sz="2400" dirty="0" err="1"/>
              <a:t>baru</a:t>
            </a:r>
            <a:r>
              <a:rPr lang="en-US" altLang="id-ID" sz="2400" dirty="0" smtClean="0"/>
              <a:t>.</a:t>
            </a:r>
            <a:endParaRPr lang="en-US" altLang="id-ID" sz="2400" dirty="0"/>
          </a:p>
          <a:p>
            <a:pPr algn="just"/>
            <a:r>
              <a:rPr lang="id-ID" altLang="id-ID" sz="2400" dirty="0" smtClean="0"/>
              <a:t>Beberapa contoh k</a:t>
            </a:r>
            <a:r>
              <a:rPr lang="en-US" altLang="id-ID" sz="2400" dirty="0" err="1" smtClean="0"/>
              <a:t>ebutuhan</a:t>
            </a:r>
            <a:r>
              <a:rPr lang="en-US" altLang="id-ID" sz="2400" dirty="0" smtClean="0"/>
              <a:t> </a:t>
            </a:r>
            <a:r>
              <a:rPr lang="en-US" altLang="id-ID" sz="2400" dirty="0" err="1" smtClean="0"/>
              <a:t>fungsional</a:t>
            </a:r>
            <a:r>
              <a:rPr lang="en-US" altLang="id-ID" sz="2400" dirty="0" smtClean="0"/>
              <a:t>:</a:t>
            </a:r>
            <a:r>
              <a:rPr lang="id-ID" altLang="id-ID" sz="2400" dirty="0" smtClean="0"/>
              <a:t> </a:t>
            </a:r>
            <a:r>
              <a:rPr lang="id-ID" altLang="id-ID" sz="1400" b="1" i="1" dirty="0">
                <a:solidFill>
                  <a:prstClr val="black"/>
                </a:solidFill>
              </a:rPr>
              <a:t>*)tidak selalu/sesuai case</a:t>
            </a:r>
            <a:endParaRPr lang="en-US" altLang="id-ID" sz="2400" dirty="0"/>
          </a:p>
          <a:p>
            <a:pPr lvl="1" algn="just"/>
            <a:r>
              <a:rPr lang="en-US" altLang="id-ID" sz="2000" dirty="0" err="1"/>
              <a:t>Fungsi</a:t>
            </a:r>
            <a:r>
              <a:rPr lang="en-US" altLang="id-ID" sz="2000" dirty="0"/>
              <a:t> </a:t>
            </a:r>
            <a:r>
              <a:rPr lang="en-US" altLang="id-ID" sz="2000" dirty="0" err="1"/>
              <a:t>deskripsi</a:t>
            </a:r>
            <a:r>
              <a:rPr lang="en-US" altLang="id-ID" sz="2000" dirty="0"/>
              <a:t> </a:t>
            </a:r>
            <a:r>
              <a:rPr lang="en-US" altLang="id-ID" sz="2000" dirty="0" err="1" smtClean="0"/>
              <a:t>kebutuhan</a:t>
            </a:r>
            <a:r>
              <a:rPr lang="id-ID" altLang="id-ID" sz="2000" dirty="0" smtClean="0"/>
              <a:t>.</a:t>
            </a:r>
            <a:endParaRPr lang="id-ID" altLang="id-ID" sz="3200" dirty="0"/>
          </a:p>
          <a:p>
            <a:pPr lvl="1" algn="just"/>
            <a:r>
              <a:rPr lang="en-US" altLang="id-ID" sz="2000" dirty="0" err="1"/>
              <a:t>Laporan</a:t>
            </a:r>
            <a:r>
              <a:rPr lang="en-US" altLang="id-ID" sz="2000" dirty="0"/>
              <a:t> </a:t>
            </a:r>
            <a:r>
              <a:rPr lang="en-US" altLang="id-ID" sz="2000" dirty="0" err="1"/>
              <a:t>baik</a:t>
            </a:r>
            <a:r>
              <a:rPr lang="en-US" altLang="id-ID" sz="2000" dirty="0"/>
              <a:t> </a:t>
            </a:r>
            <a:r>
              <a:rPr lang="en-US" altLang="id-ID" sz="2000" i="1" dirty="0"/>
              <a:t>hardcopy</a:t>
            </a:r>
            <a:r>
              <a:rPr lang="en-US" altLang="id-ID" sz="2000" dirty="0"/>
              <a:t> </a:t>
            </a:r>
            <a:r>
              <a:rPr lang="en-US" altLang="id-ID" sz="2000" dirty="0" err="1"/>
              <a:t>maupun</a:t>
            </a:r>
            <a:r>
              <a:rPr lang="en-US" altLang="id-ID" sz="2000" dirty="0"/>
              <a:t> </a:t>
            </a:r>
            <a:r>
              <a:rPr lang="en-US" altLang="id-ID" sz="2000" i="1" dirty="0" smtClean="0"/>
              <a:t>softcopy</a:t>
            </a:r>
            <a:r>
              <a:rPr lang="id-ID" altLang="id-ID" sz="2000" dirty="0" smtClean="0"/>
              <a:t>.</a:t>
            </a:r>
            <a:endParaRPr lang="id-ID" altLang="id-ID" sz="3200" dirty="0"/>
          </a:p>
          <a:p>
            <a:pPr lvl="1" algn="just"/>
            <a:r>
              <a:rPr lang="en-US" altLang="id-ID" sz="2000" i="1" dirty="0"/>
              <a:t>Updating</a:t>
            </a:r>
            <a:r>
              <a:rPr lang="en-US" altLang="id-ID" sz="2000" dirty="0"/>
              <a:t> </a:t>
            </a:r>
            <a:r>
              <a:rPr lang="en-US" altLang="id-ID" sz="2000" dirty="0" err="1"/>
              <a:t>dan</a:t>
            </a:r>
            <a:r>
              <a:rPr lang="en-US" altLang="id-ID" sz="2000" dirty="0"/>
              <a:t> </a:t>
            </a:r>
            <a:r>
              <a:rPr lang="en-US" altLang="id-ID" sz="2000" i="1" dirty="0"/>
              <a:t>query </a:t>
            </a:r>
            <a:r>
              <a:rPr lang="en-US" altLang="id-ID" sz="2000" i="1" dirty="0" smtClean="0"/>
              <a:t>online</a:t>
            </a:r>
            <a:r>
              <a:rPr lang="id-ID" altLang="id-ID" sz="2000" i="1" dirty="0" smtClean="0"/>
              <a:t>.</a:t>
            </a:r>
            <a:endParaRPr lang="id-ID" altLang="id-ID" sz="3200" i="1" dirty="0"/>
          </a:p>
          <a:p>
            <a:pPr lvl="1" algn="just"/>
            <a:r>
              <a:rPr lang="en-US" altLang="id-ID" sz="2000" dirty="0" err="1"/>
              <a:t>Penyimpanan</a:t>
            </a:r>
            <a:r>
              <a:rPr lang="en-US" altLang="id-ID" sz="2000" dirty="0"/>
              <a:t> data, </a:t>
            </a:r>
            <a:r>
              <a:rPr lang="en-US" altLang="id-ID" sz="2000" dirty="0" err="1"/>
              <a:t>pencarian</a:t>
            </a:r>
            <a:r>
              <a:rPr lang="en-US" altLang="id-ID" sz="2000" dirty="0"/>
              <a:t> </a:t>
            </a:r>
            <a:r>
              <a:rPr lang="en-US" altLang="id-ID" sz="2000" dirty="0" err="1"/>
              <a:t>kembali</a:t>
            </a:r>
            <a:r>
              <a:rPr lang="en-US" altLang="id-ID" sz="2000" dirty="0"/>
              <a:t> </a:t>
            </a:r>
            <a:r>
              <a:rPr lang="en-US" altLang="id-ID" sz="2000" dirty="0" err="1"/>
              <a:t>dan</a:t>
            </a:r>
            <a:r>
              <a:rPr lang="en-US" altLang="id-ID" sz="2000" dirty="0"/>
              <a:t> transfer </a:t>
            </a:r>
            <a:r>
              <a:rPr lang="en-US" altLang="id-ID" sz="2000" dirty="0" smtClean="0"/>
              <a:t>data</a:t>
            </a:r>
            <a:r>
              <a:rPr lang="id-ID" altLang="id-ID" sz="2000" dirty="0" smtClean="0"/>
              <a:t>.</a:t>
            </a:r>
            <a:endParaRPr lang="id-ID" sz="2000" dirty="0"/>
          </a:p>
        </p:txBody>
      </p:sp>
    </p:spTree>
    <p:extLst>
      <p:ext uri="{BB962C8B-B14F-4D97-AF65-F5344CB8AC3E}">
        <p14:creationId xmlns:p14="http://schemas.microsoft.com/office/powerpoint/2010/main" val="381338952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Kebutuhan Non-Fungsional</a:t>
            </a:r>
            <a:endParaRPr lang="id-ID" dirty="0"/>
          </a:p>
        </p:txBody>
      </p:sp>
      <p:sp>
        <p:nvSpPr>
          <p:cNvPr id="3" name="Content Placeholder 2"/>
          <p:cNvSpPr>
            <a:spLocks noGrp="1"/>
          </p:cNvSpPr>
          <p:nvPr>
            <p:ph idx="1"/>
          </p:nvPr>
        </p:nvSpPr>
        <p:spPr/>
        <p:txBody>
          <a:bodyPr>
            <a:normAutofit/>
          </a:bodyPr>
          <a:lstStyle/>
          <a:p>
            <a:r>
              <a:rPr lang="id-ID" altLang="id-ID" sz="2400" dirty="0" smtClean="0"/>
              <a:t>Kebutuhan tambahan yang mana bukan bersumber/berasal dari masalah inti.</a:t>
            </a:r>
          </a:p>
          <a:p>
            <a:r>
              <a:rPr lang="id-ID" altLang="id-ID" sz="2400" dirty="0" smtClean="0"/>
              <a:t>Beberapa contoh k</a:t>
            </a:r>
            <a:r>
              <a:rPr lang="en-US" altLang="id-ID" sz="2400" dirty="0" err="1" smtClean="0"/>
              <a:t>ebutuhan</a:t>
            </a:r>
            <a:r>
              <a:rPr lang="en-US" altLang="id-ID" sz="2400" dirty="0" smtClean="0"/>
              <a:t> </a:t>
            </a:r>
            <a:r>
              <a:rPr lang="en-US" altLang="id-ID" sz="2400" dirty="0"/>
              <a:t>Non </a:t>
            </a:r>
            <a:r>
              <a:rPr lang="en-US" altLang="id-ID" sz="2400" dirty="0" err="1" smtClean="0"/>
              <a:t>Fungsional</a:t>
            </a:r>
            <a:r>
              <a:rPr lang="en-US" altLang="id-ID" sz="2400" dirty="0" smtClean="0"/>
              <a:t>:</a:t>
            </a:r>
            <a:r>
              <a:rPr lang="id-ID" altLang="id-ID" sz="2400" dirty="0" smtClean="0"/>
              <a:t> </a:t>
            </a:r>
            <a:r>
              <a:rPr lang="id-ID" altLang="id-ID" sz="1400" b="1" i="1" dirty="0" smtClean="0"/>
              <a:t>*)tidak selalu/sesuai case</a:t>
            </a:r>
            <a:endParaRPr lang="en-US" altLang="id-ID" sz="2400" b="1" i="1" dirty="0"/>
          </a:p>
          <a:p>
            <a:pPr lvl="1"/>
            <a:r>
              <a:rPr lang="id-ID" altLang="id-ID" sz="2000" strike="sngStrike" dirty="0"/>
              <a:t>Waktu </a:t>
            </a:r>
            <a:r>
              <a:rPr lang="id-ID" altLang="id-ID" sz="2000" strike="sngStrike" dirty="0" smtClean="0"/>
              <a:t>respon.</a:t>
            </a:r>
            <a:endParaRPr lang="id-ID" altLang="id-ID" sz="2000" strike="sngStrike" dirty="0"/>
          </a:p>
          <a:p>
            <a:pPr lvl="1"/>
            <a:r>
              <a:rPr lang="id-ID" altLang="id-ID" sz="2000" strike="sngStrike" dirty="0"/>
              <a:t>Rata-rata waktu untuk </a:t>
            </a:r>
            <a:r>
              <a:rPr lang="id-ID" altLang="id-ID" sz="2000" strike="sngStrike" dirty="0" smtClean="0"/>
              <a:t>kegagalan.</a:t>
            </a:r>
            <a:endParaRPr lang="id-ID" altLang="id-ID" sz="2000" strike="sngStrike" dirty="0"/>
          </a:p>
          <a:p>
            <a:pPr lvl="1"/>
            <a:r>
              <a:rPr lang="id-ID" altLang="id-ID" sz="2000" strike="sngStrike" dirty="0"/>
              <a:t>Kebutuhan </a:t>
            </a:r>
            <a:r>
              <a:rPr lang="id-ID" altLang="id-ID" sz="2000" strike="sngStrike" dirty="0" smtClean="0"/>
              <a:t>keamanan.</a:t>
            </a:r>
            <a:endParaRPr lang="id-ID" altLang="id-ID" sz="2000" strike="sngStrike" dirty="0"/>
          </a:p>
          <a:p>
            <a:pPr lvl="1"/>
            <a:r>
              <a:rPr lang="id-ID" altLang="id-ID" sz="2000" strike="sngStrike" dirty="0"/>
              <a:t>Akses untuk pengguna yang tidak punya hak</a:t>
            </a:r>
            <a:r>
              <a:rPr lang="id-ID" altLang="id-ID" sz="2000" strike="sngStrike" dirty="0" smtClean="0"/>
              <a:t>.</a:t>
            </a:r>
          </a:p>
          <a:p>
            <a:pPr lvl="1"/>
            <a:r>
              <a:rPr lang="id-ID" sz="2000" dirty="0" smtClean="0"/>
              <a:t>Penataan tampilan/ </a:t>
            </a:r>
            <a:r>
              <a:rPr lang="id-ID" sz="2000" i="1" dirty="0" smtClean="0"/>
              <a:t>layout</a:t>
            </a:r>
            <a:r>
              <a:rPr lang="id-ID" sz="2000" dirty="0" smtClean="0"/>
              <a:t>.</a:t>
            </a:r>
          </a:p>
          <a:p>
            <a:pPr lvl="1"/>
            <a:endParaRPr lang="id-ID" sz="2000" dirty="0"/>
          </a:p>
        </p:txBody>
      </p:sp>
    </p:spTree>
    <p:extLst>
      <p:ext uri="{BB962C8B-B14F-4D97-AF65-F5344CB8AC3E}">
        <p14:creationId xmlns:p14="http://schemas.microsoft.com/office/powerpoint/2010/main" val="80291719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a:t>
            </a:r>
            <a:r>
              <a:rPr lang="id-ID" dirty="0" smtClean="0"/>
              <a:t>) Contoh Analisis Kebutuhan</a:t>
            </a:r>
            <a:endParaRPr lang="id-ID" dirty="0"/>
          </a:p>
        </p:txBody>
      </p:sp>
      <p:sp>
        <p:nvSpPr>
          <p:cNvPr id="3" name="Text Placeholder 2"/>
          <p:cNvSpPr>
            <a:spLocks noGrp="1"/>
          </p:cNvSpPr>
          <p:nvPr>
            <p:ph type="body" idx="1"/>
          </p:nvPr>
        </p:nvSpPr>
        <p:spPr/>
        <p:txBody>
          <a:bodyPr/>
          <a:lstStyle/>
          <a:p>
            <a:pPr marL="457200" indent="-457200">
              <a:buFont typeface="+mj-lt"/>
              <a:buAutoNum type="alphaLcParenR"/>
            </a:pPr>
            <a:endParaRPr lang="id-ID" dirty="0"/>
          </a:p>
        </p:txBody>
      </p:sp>
    </p:spTree>
    <p:extLst>
      <p:ext uri="{BB962C8B-B14F-4D97-AF65-F5344CB8AC3E}">
        <p14:creationId xmlns:p14="http://schemas.microsoft.com/office/powerpoint/2010/main" val="905993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1 : </a:t>
            </a:r>
            <a:r>
              <a:rPr lang="id-ID" sz="3200" b="1" dirty="0" smtClean="0"/>
              <a:t>Sistem Informasi Rawat Jalan Poliklinik ABC</a:t>
            </a:r>
            <a:br>
              <a:rPr lang="id-ID" sz="3200" b="1" dirty="0" smtClean="0"/>
            </a:br>
            <a:r>
              <a:rPr lang="id-ID" sz="3200" b="1" dirty="0" smtClean="0">
                <a:solidFill>
                  <a:srgbClr val="FF0000"/>
                </a:solidFill>
              </a:rPr>
              <a:t>a) Identifikasi Masalah</a:t>
            </a:r>
            <a:endParaRPr lang="id-ID" sz="3200" b="1" dirty="0">
              <a:solidFill>
                <a:srgbClr val="FF0000"/>
              </a:solidFill>
            </a:endParaRPr>
          </a:p>
        </p:txBody>
      </p:sp>
      <p:sp>
        <p:nvSpPr>
          <p:cNvPr id="3" name="Content Placeholder 2"/>
          <p:cNvSpPr>
            <a:spLocks noGrp="1"/>
          </p:cNvSpPr>
          <p:nvPr>
            <p:ph idx="1"/>
          </p:nvPr>
        </p:nvSpPr>
        <p:spPr>
          <a:xfrm>
            <a:off x="146304" y="2779776"/>
            <a:ext cx="8833104" cy="3738881"/>
          </a:xfrm>
        </p:spPr>
        <p:txBody>
          <a:bodyPr>
            <a:normAutofit/>
          </a:bodyPr>
          <a:lstStyle/>
          <a:p>
            <a:pPr marL="557249" indent="-465138" algn="just" defTabSz="827088">
              <a:buFont typeface="Calibri" panose="020F0502020204030204" pitchFamily="34" charset="0"/>
              <a:buAutoNum type="arabicPeriod"/>
            </a:pPr>
            <a:r>
              <a:rPr lang="id-ID" altLang="id-ID" sz="2400" b="1" dirty="0" smtClean="0"/>
              <a:t>Keterbatasan tempat dan keamanan</a:t>
            </a:r>
            <a:r>
              <a:rPr lang="id-ID" altLang="id-ID" sz="2400" dirty="0" smtClean="0"/>
              <a:t>. </a:t>
            </a:r>
            <a:r>
              <a:rPr lang="id-ID" altLang="id-ID" sz="2400" dirty="0"/>
              <a:t>D</a:t>
            </a:r>
            <a:r>
              <a:rPr lang="en-US" altLang="id-ID" sz="2400" dirty="0" err="1" smtClean="0"/>
              <a:t>ata</a:t>
            </a:r>
            <a:r>
              <a:rPr lang="en-US" altLang="id-ID" sz="2400" dirty="0" smtClean="0"/>
              <a:t>-data </a:t>
            </a:r>
            <a:r>
              <a:rPr lang="id-ID" altLang="id-ID" sz="2400" dirty="0" smtClean="0"/>
              <a:t>kertas </a:t>
            </a:r>
            <a:r>
              <a:rPr lang="en-US" altLang="id-ID" sz="2400" dirty="0" err="1" smtClean="0"/>
              <a:t>pasien</a:t>
            </a:r>
            <a:r>
              <a:rPr lang="en-US" altLang="id-ID" sz="2400" dirty="0" smtClean="0"/>
              <a:t> </a:t>
            </a:r>
            <a:r>
              <a:rPr lang="en-US" altLang="id-ID" sz="2400" dirty="0" err="1"/>
              <a:t>rawat</a:t>
            </a:r>
            <a:r>
              <a:rPr lang="en-US" altLang="id-ID" sz="2400" dirty="0"/>
              <a:t> </a:t>
            </a:r>
            <a:r>
              <a:rPr lang="en-US" altLang="id-ID" sz="2400" dirty="0" err="1"/>
              <a:t>jalan</a:t>
            </a:r>
            <a:r>
              <a:rPr lang="en-US" altLang="id-ID" sz="2400" dirty="0"/>
              <a:t>, </a:t>
            </a:r>
            <a:r>
              <a:rPr lang="en-US" altLang="id-ID" sz="2400" dirty="0" err="1"/>
              <a:t>rekam</a:t>
            </a:r>
            <a:r>
              <a:rPr lang="en-US" altLang="id-ID" sz="2400" dirty="0"/>
              <a:t> </a:t>
            </a:r>
            <a:r>
              <a:rPr lang="en-US" altLang="id-ID" sz="2400" dirty="0" err="1"/>
              <a:t>medis</a:t>
            </a:r>
            <a:r>
              <a:rPr lang="en-US" altLang="id-ID" sz="2400" dirty="0"/>
              <a:t> </a:t>
            </a:r>
            <a:r>
              <a:rPr lang="en-US" altLang="id-ID" sz="2400" dirty="0" err="1" smtClean="0"/>
              <a:t>pasien</a:t>
            </a:r>
            <a:r>
              <a:rPr lang="id-ID" altLang="id-ID" sz="2400" dirty="0" smtClean="0"/>
              <a:t>,</a:t>
            </a:r>
            <a:r>
              <a:rPr lang="en-US" altLang="id-ID" sz="2400" dirty="0" smtClean="0"/>
              <a:t> </a:t>
            </a:r>
            <a:r>
              <a:rPr lang="en-US" altLang="id-ID" sz="2400" dirty="0" err="1"/>
              <a:t>serta</a:t>
            </a:r>
            <a:r>
              <a:rPr lang="en-US" altLang="id-ID" sz="2400" dirty="0"/>
              <a:t> </a:t>
            </a:r>
            <a:r>
              <a:rPr lang="en-US" altLang="id-ID" sz="2400" dirty="0" err="1"/>
              <a:t>dokter</a:t>
            </a:r>
            <a:r>
              <a:rPr lang="en-US" altLang="id-ID" sz="2400" dirty="0"/>
              <a:t> yang </a:t>
            </a:r>
            <a:r>
              <a:rPr lang="en-US" altLang="id-ID" sz="2400" dirty="0" err="1"/>
              <a:t>menangani</a:t>
            </a:r>
            <a:r>
              <a:rPr lang="en-US" altLang="id-ID" sz="2400" dirty="0"/>
              <a:t> </a:t>
            </a:r>
            <a:r>
              <a:rPr lang="en-US" altLang="id-ID" sz="2400" dirty="0" err="1"/>
              <a:t>tiap</a:t>
            </a:r>
            <a:r>
              <a:rPr lang="en-US" altLang="id-ID" sz="2400" dirty="0"/>
              <a:t> </a:t>
            </a:r>
            <a:r>
              <a:rPr lang="en-US" altLang="id-ID" sz="2400" dirty="0" err="1"/>
              <a:t>pasien</a:t>
            </a:r>
            <a:r>
              <a:rPr lang="en-US" altLang="id-ID" sz="2400" dirty="0"/>
              <a:t> </a:t>
            </a:r>
            <a:r>
              <a:rPr lang="id-ID" altLang="id-ID" sz="2400" dirty="0" smtClean="0"/>
              <a:t>mengalami peningkatan yang signifikan dan rawan hilang/terbakar.</a:t>
            </a:r>
            <a:endParaRPr lang="en-US" altLang="id-ID" sz="2400" dirty="0"/>
          </a:p>
          <a:p>
            <a:pPr marL="557249" indent="-465138" algn="just" defTabSz="827088">
              <a:buFont typeface="Calibri" panose="020F0502020204030204" pitchFamily="34" charset="0"/>
              <a:buAutoNum type="arabicPeriod"/>
            </a:pPr>
            <a:r>
              <a:rPr lang="id-ID" altLang="id-ID" sz="2400" b="1" dirty="0" smtClean="0"/>
              <a:t>Kesulitan pembatasan akses data.</a:t>
            </a:r>
            <a:r>
              <a:rPr lang="id-ID" altLang="id-ID" sz="2400" dirty="0" smtClean="0"/>
              <a:t> Misal, rekap medis perlu dijaga kerahasiannya, pasien dan tenaga medis yang menangani yang diperbolehkan mengetahuinya.</a:t>
            </a:r>
            <a:endParaRPr lang="en-US" altLang="id-ID" sz="2400" dirty="0"/>
          </a:p>
          <a:p>
            <a:pPr marL="557249" indent="-465138" algn="just" defTabSz="827088">
              <a:buFont typeface="Calibri" panose="020F0502020204030204" pitchFamily="34" charset="0"/>
              <a:buAutoNum type="arabicPeriod"/>
            </a:pPr>
            <a:r>
              <a:rPr lang="id-ID" altLang="id-ID" sz="2400" b="1" dirty="0" smtClean="0"/>
              <a:t>Kesulitan akses dan olah data</a:t>
            </a:r>
            <a:r>
              <a:rPr lang="id-ID" altLang="id-ID" sz="2400" dirty="0" smtClean="0"/>
              <a:t>. Pengaksessan dan pengolahan </a:t>
            </a:r>
            <a:r>
              <a:rPr lang="en-US" altLang="id-ID" sz="2400" dirty="0" smtClean="0"/>
              <a:t>data </a:t>
            </a:r>
            <a:r>
              <a:rPr lang="en-US" altLang="id-ID" sz="2400" dirty="0"/>
              <a:t>yang </a:t>
            </a:r>
            <a:r>
              <a:rPr lang="id-ID" altLang="id-ID" sz="2400" dirty="0" smtClean="0"/>
              <a:t>relatif </a:t>
            </a:r>
            <a:r>
              <a:rPr lang="en-US" altLang="id-ID" sz="2400" dirty="0" err="1" smtClean="0"/>
              <a:t>banyak</a:t>
            </a:r>
            <a:r>
              <a:rPr lang="id-ID" altLang="id-ID" sz="2400" dirty="0"/>
              <a:t> </a:t>
            </a:r>
            <a:r>
              <a:rPr lang="id-ID" altLang="id-ID" sz="2400" dirty="0" smtClean="0"/>
              <a:t>dan tersebar </a:t>
            </a:r>
            <a:r>
              <a:rPr lang="en-US" altLang="id-ID" sz="2400" dirty="0" err="1" smtClean="0"/>
              <a:t>menyebabkan</a:t>
            </a:r>
            <a:r>
              <a:rPr lang="id-ID" altLang="id-ID" sz="2400" dirty="0" smtClean="0"/>
              <a:t> waktu dan tenaga ekstra.</a:t>
            </a:r>
            <a:endParaRPr lang="id-ID" sz="2400" dirty="0"/>
          </a:p>
        </p:txBody>
      </p:sp>
      <p:pic>
        <p:nvPicPr>
          <p:cNvPr id="4" name="Picture 8" descr="hospital icon : Vector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547" y="880492"/>
            <a:ext cx="1946813" cy="189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48481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a:t>
            </a:r>
            <a:r>
              <a:rPr lang="id-ID" dirty="0" smtClean="0">
                <a:solidFill>
                  <a:prstClr val="black"/>
                </a:solidFill>
              </a:rPr>
              <a:t>1 : </a:t>
            </a:r>
            <a:r>
              <a:rPr lang="id-ID" sz="3200" b="1" dirty="0">
                <a:solidFill>
                  <a:prstClr val="black"/>
                </a:solidFill>
              </a:rPr>
              <a:t>Sistem Informasi Rawat Jalan Poliklinik ABC</a:t>
            </a:r>
            <a:br>
              <a:rPr lang="id-ID" sz="3200" b="1" dirty="0">
                <a:solidFill>
                  <a:prstClr val="black"/>
                </a:solidFill>
              </a:rPr>
            </a:br>
            <a:r>
              <a:rPr lang="id-ID" sz="3200" b="1" dirty="0" smtClean="0">
                <a:solidFill>
                  <a:srgbClr val="FF0000"/>
                </a:solidFill>
              </a:rPr>
              <a:t>b) Kebutuhan Fungsional</a:t>
            </a:r>
            <a:endParaRPr lang="id-ID" dirty="0"/>
          </a:p>
        </p:txBody>
      </p:sp>
      <p:sp>
        <p:nvSpPr>
          <p:cNvPr id="3" name="Content Placeholder 2"/>
          <p:cNvSpPr>
            <a:spLocks noGrp="1"/>
          </p:cNvSpPr>
          <p:nvPr>
            <p:ph idx="1"/>
          </p:nvPr>
        </p:nvSpPr>
        <p:spPr/>
        <p:txBody>
          <a:bodyPr>
            <a:normAutofit/>
          </a:bodyPr>
          <a:lstStyle/>
          <a:p>
            <a:pPr algn="just"/>
            <a:r>
              <a:rPr lang="id-ID" altLang="id-ID" sz="2400" dirty="0"/>
              <a:t>L</a:t>
            </a:r>
            <a:r>
              <a:rPr lang="en-US" altLang="id-ID" sz="2400" dirty="0" err="1" smtClean="0"/>
              <a:t>ogin</a:t>
            </a:r>
            <a:r>
              <a:rPr lang="en-US" altLang="id-ID" sz="2400" dirty="0" smtClean="0"/>
              <a:t> </a:t>
            </a:r>
            <a:r>
              <a:rPr lang="en-US" altLang="id-ID" sz="2400" dirty="0" err="1" smtClean="0"/>
              <a:t>untuk</a:t>
            </a:r>
            <a:r>
              <a:rPr lang="en-US" altLang="id-ID" sz="2400" dirty="0" smtClean="0"/>
              <a:t> </a:t>
            </a:r>
            <a:r>
              <a:rPr lang="id-ID" altLang="id-ID" sz="2400" dirty="0" smtClean="0"/>
              <a:t>pasien, </a:t>
            </a:r>
            <a:r>
              <a:rPr lang="en-US" altLang="id-ID" sz="2400" dirty="0" err="1" smtClean="0"/>
              <a:t>dokter</a:t>
            </a:r>
            <a:r>
              <a:rPr lang="id-ID" altLang="id-ID" sz="2400" dirty="0" smtClean="0"/>
              <a:t>, </a:t>
            </a:r>
            <a:r>
              <a:rPr lang="en-US" altLang="id-ID" sz="2400" dirty="0" err="1" smtClean="0"/>
              <a:t>dan</a:t>
            </a:r>
            <a:r>
              <a:rPr lang="en-US" altLang="id-ID" sz="2400" dirty="0" smtClean="0"/>
              <a:t> </a:t>
            </a:r>
            <a:r>
              <a:rPr lang="en-US" altLang="id-ID" sz="2400" dirty="0" err="1" smtClean="0"/>
              <a:t>petugas</a:t>
            </a:r>
            <a:endParaRPr lang="id-ID" altLang="id-ID" sz="2400" dirty="0" smtClean="0"/>
          </a:p>
          <a:p>
            <a:pPr algn="just"/>
            <a:r>
              <a:rPr lang="id-ID" altLang="id-ID" sz="2400" dirty="0"/>
              <a:t>P</a:t>
            </a:r>
            <a:r>
              <a:rPr lang="en-US" altLang="id-ID" sz="2400" dirty="0" err="1" smtClean="0"/>
              <a:t>engelolaan</a:t>
            </a:r>
            <a:r>
              <a:rPr lang="en-US" altLang="id-ID" sz="2400" dirty="0" smtClean="0"/>
              <a:t> data </a:t>
            </a:r>
            <a:r>
              <a:rPr lang="en-US" altLang="id-ID" sz="2400" dirty="0" err="1" smtClean="0"/>
              <a:t>pasien</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a:t>P</a:t>
            </a:r>
            <a:r>
              <a:rPr lang="en-US" altLang="id-ID" sz="2400" dirty="0" err="1" smtClean="0"/>
              <a:t>engelolaan</a:t>
            </a:r>
            <a:r>
              <a:rPr lang="en-US" altLang="id-ID" sz="2400" dirty="0" smtClean="0"/>
              <a:t> data </a:t>
            </a:r>
            <a:r>
              <a:rPr lang="en-US" altLang="id-ID" sz="2400" dirty="0" err="1" smtClean="0"/>
              <a:t>dokter</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a:t>P</a:t>
            </a:r>
            <a:r>
              <a:rPr lang="en-US" altLang="id-ID" sz="2400" dirty="0" err="1" smtClean="0"/>
              <a:t>engelolaan</a:t>
            </a:r>
            <a:r>
              <a:rPr lang="en-US" altLang="id-ID" sz="2400" dirty="0" smtClean="0"/>
              <a:t> data </a:t>
            </a:r>
            <a:r>
              <a:rPr lang="en-US" altLang="id-ID" sz="2400" dirty="0" err="1" smtClean="0"/>
              <a:t>petugas</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smtClean="0"/>
              <a:t>Pemeriksaan mulai pendaftaran (baru/lama), pemberian diagnosa, resep.</a:t>
            </a:r>
            <a:endParaRPr lang="en-US" altLang="id-ID" sz="2400" dirty="0"/>
          </a:p>
        </p:txBody>
      </p:sp>
    </p:spTree>
    <p:extLst>
      <p:ext uri="{BB962C8B-B14F-4D97-AF65-F5344CB8AC3E}">
        <p14:creationId xmlns:p14="http://schemas.microsoft.com/office/powerpoint/2010/main" val="2048360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normAutofit/>
          </a:bodyPr>
          <a:lstStyle/>
          <a:p>
            <a:pPr algn="just">
              <a:spcBef>
                <a:spcPct val="0"/>
              </a:spcBef>
              <a:spcAft>
                <a:spcPts val="450"/>
              </a:spcAft>
            </a:pPr>
            <a:r>
              <a:rPr lang="en-US" altLang="id-ID" sz="4000" dirty="0" smtClean="0">
                <a:hlinkClick r:id="rId2" action="ppaction://hlinksldjump"/>
              </a:rPr>
              <a:t>Model </a:t>
            </a:r>
            <a:r>
              <a:rPr lang="en-US" altLang="id-ID" sz="4000" dirty="0" err="1" smtClean="0">
                <a:hlinkClick r:id="rId2" action="ppaction://hlinksldjump"/>
              </a:rPr>
              <a:t>Pengembangan</a:t>
            </a:r>
            <a:r>
              <a:rPr lang="en-US" altLang="id-ID" sz="4000" dirty="0" smtClean="0">
                <a:hlinkClick r:id="rId2" action="ppaction://hlinksldjump"/>
              </a:rPr>
              <a:t> </a:t>
            </a:r>
            <a:r>
              <a:rPr lang="en-US" altLang="id-ID" sz="4000" dirty="0" err="1" smtClean="0">
                <a:hlinkClick r:id="rId2" action="ppaction://hlinksldjump"/>
              </a:rPr>
              <a:t>Sistem</a:t>
            </a:r>
            <a:r>
              <a:rPr lang="en-US" altLang="id-ID" sz="4000" dirty="0" smtClean="0">
                <a:hlinkClick r:id="rId2" action="ppaction://hlinksldjump"/>
              </a:rPr>
              <a:t> </a:t>
            </a:r>
            <a:r>
              <a:rPr lang="en-US" altLang="id-ID" sz="4000" dirty="0" err="1" smtClean="0">
                <a:hlinkClick r:id="rId2" action="ppaction://hlinksldjump"/>
              </a:rPr>
              <a:t>Informasi</a:t>
            </a:r>
            <a:r>
              <a:rPr lang="en-US" altLang="id-ID" sz="4000" dirty="0" smtClean="0">
                <a:hlinkClick r:id="rId2" action="ppaction://hlinksldjump"/>
              </a:rPr>
              <a:t> (</a:t>
            </a:r>
            <a:r>
              <a:rPr lang="en-US" altLang="id-ID" sz="4000" dirty="0" err="1" smtClean="0">
                <a:hlinkClick r:id="rId2" action="ppaction://hlinksldjump"/>
              </a:rPr>
              <a:t>Perangkat</a:t>
            </a:r>
            <a:r>
              <a:rPr lang="en-US" altLang="id-ID" sz="4000" dirty="0" smtClean="0">
                <a:hlinkClick r:id="rId2" action="ppaction://hlinksldjump"/>
              </a:rPr>
              <a:t> </a:t>
            </a:r>
            <a:r>
              <a:rPr lang="en-US" altLang="id-ID" sz="4000" dirty="0" err="1" smtClean="0">
                <a:hlinkClick r:id="rId2" action="ppaction://hlinksldjump"/>
              </a:rPr>
              <a:t>Lunak</a:t>
            </a:r>
            <a:r>
              <a:rPr lang="en-US" altLang="id-ID" sz="4000" dirty="0" smtClean="0">
                <a:hlinkClick r:id="rId2" action="ppaction://hlinksldjump"/>
              </a:rPr>
              <a:t>) </a:t>
            </a:r>
            <a:endParaRPr lang="en-US" altLang="id-ID" sz="4000" dirty="0" smtClean="0"/>
          </a:p>
          <a:p>
            <a:pPr algn="just">
              <a:spcBef>
                <a:spcPts val="900"/>
              </a:spcBef>
            </a:pPr>
            <a:r>
              <a:rPr lang="en-US" altLang="id-ID" sz="4000" dirty="0" err="1" smtClean="0">
                <a:hlinkClick r:id="rId3" action="ppaction://hlinksldjump"/>
              </a:rPr>
              <a:t>Metodologi</a:t>
            </a:r>
            <a:r>
              <a:rPr lang="en-US" altLang="id-ID" sz="4000" dirty="0" smtClean="0">
                <a:hlinkClick r:id="rId3" action="ppaction://hlinksldjump"/>
              </a:rPr>
              <a:t> </a:t>
            </a:r>
            <a:r>
              <a:rPr lang="en-US" altLang="id-ID" sz="4000" dirty="0" err="1" smtClean="0">
                <a:hlinkClick r:id="rId3" action="ppaction://hlinksldjump"/>
              </a:rPr>
              <a:t>Pengembangan</a:t>
            </a:r>
            <a:r>
              <a:rPr lang="en-US" altLang="id-ID" sz="4000" dirty="0" smtClean="0">
                <a:hlinkClick r:id="rId3" action="ppaction://hlinksldjump"/>
              </a:rPr>
              <a:t> </a:t>
            </a:r>
            <a:r>
              <a:rPr lang="en-US" altLang="id-ID" sz="4000" dirty="0" err="1" smtClean="0">
                <a:hlinkClick r:id="rId3" action="ppaction://hlinksldjump"/>
              </a:rPr>
              <a:t>Sistem</a:t>
            </a:r>
            <a:r>
              <a:rPr lang="en-US" altLang="id-ID" sz="4000" dirty="0" smtClean="0">
                <a:hlinkClick r:id="rId3" action="ppaction://hlinksldjump"/>
              </a:rPr>
              <a:t> </a:t>
            </a:r>
            <a:endParaRPr lang="en-US" altLang="id-ID" sz="4000" dirty="0" smtClean="0"/>
          </a:p>
          <a:p>
            <a:pPr algn="just">
              <a:spcBef>
                <a:spcPts val="900"/>
              </a:spcBef>
            </a:pPr>
            <a:r>
              <a:rPr lang="en-US" altLang="id-ID" sz="4000" dirty="0" err="1" smtClean="0">
                <a:hlinkClick r:id="rId4" action="ppaction://hlinksldjump"/>
              </a:rPr>
              <a:t>Alat</a:t>
            </a:r>
            <a:r>
              <a:rPr lang="en-US" altLang="id-ID" sz="4000" dirty="0" smtClean="0">
                <a:hlinkClick r:id="rId4" action="ppaction://hlinksldjump"/>
              </a:rPr>
              <a:t> </a:t>
            </a:r>
            <a:r>
              <a:rPr lang="en-US" altLang="id-ID" sz="4000" dirty="0" err="1" smtClean="0">
                <a:hlinkClick r:id="rId4" action="ppaction://hlinksldjump"/>
              </a:rPr>
              <a:t>dan</a:t>
            </a:r>
            <a:r>
              <a:rPr lang="en-US" altLang="id-ID" sz="4000" dirty="0" smtClean="0">
                <a:hlinkClick r:id="rId4" action="ppaction://hlinksldjump"/>
              </a:rPr>
              <a:t> </a:t>
            </a:r>
            <a:r>
              <a:rPr lang="en-US" altLang="id-ID" sz="4000" dirty="0" err="1" smtClean="0">
                <a:hlinkClick r:id="rId4" action="ppaction://hlinksldjump"/>
              </a:rPr>
              <a:t>Teknik</a:t>
            </a:r>
            <a:r>
              <a:rPr lang="en-US" altLang="id-ID" sz="4000" dirty="0" smtClean="0">
                <a:hlinkClick r:id="rId4" action="ppaction://hlinksldjump"/>
              </a:rPr>
              <a:t> </a:t>
            </a:r>
            <a:r>
              <a:rPr lang="en-US" altLang="id-ID" sz="4000" dirty="0" err="1" smtClean="0">
                <a:hlinkClick r:id="rId4" action="ppaction://hlinksldjump"/>
              </a:rPr>
              <a:t>Pengembangan</a:t>
            </a:r>
            <a:r>
              <a:rPr lang="en-US" altLang="id-ID" sz="4000" dirty="0" smtClean="0">
                <a:hlinkClick r:id="rId4" action="ppaction://hlinksldjump"/>
              </a:rPr>
              <a:t> </a:t>
            </a:r>
            <a:r>
              <a:rPr lang="en-US" altLang="id-ID" sz="4000" dirty="0" err="1" smtClean="0">
                <a:hlinkClick r:id="rId4" action="ppaction://hlinksldjump"/>
              </a:rPr>
              <a:t>Sistem</a:t>
            </a:r>
            <a:r>
              <a:rPr lang="en-US" altLang="id-ID" sz="4000" dirty="0" smtClean="0">
                <a:hlinkClick r:id="rId4" action="ppaction://hlinksldjump"/>
              </a:rPr>
              <a:t> </a:t>
            </a:r>
            <a:endParaRPr lang="en-US" altLang="id-ID" sz="4000" dirty="0" smtClean="0"/>
          </a:p>
          <a:p>
            <a:endParaRPr lang="en-US" altLang="id-ID" sz="4000" dirty="0" smtClean="0"/>
          </a:p>
        </p:txBody>
      </p:sp>
      <p:sp>
        <p:nvSpPr>
          <p:cNvPr id="9218" name="Rectangle 2"/>
          <p:cNvSpPr>
            <a:spLocks noGrp="1" noChangeArrowheads="1"/>
          </p:cNvSpPr>
          <p:nvPr>
            <p:ph type="title"/>
          </p:nvPr>
        </p:nvSpPr>
        <p:spPr/>
        <p:txBody>
          <a:bodyPr/>
          <a:lstStyle/>
          <a:p>
            <a:pPr>
              <a:defRPr/>
            </a:pPr>
            <a:r>
              <a:rPr lang="en-US"/>
              <a:t>How (requirement)</a:t>
            </a:r>
          </a:p>
        </p:txBody>
      </p:sp>
    </p:spTree>
    <p:extLst>
      <p:ext uri="{BB962C8B-B14F-4D97-AF65-F5344CB8AC3E}">
        <p14:creationId xmlns:p14="http://schemas.microsoft.com/office/powerpoint/2010/main" val="2556465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a:t>
            </a:r>
            <a:r>
              <a:rPr lang="id-ID" dirty="0" smtClean="0">
                <a:solidFill>
                  <a:prstClr val="black"/>
                </a:solidFill>
              </a:rPr>
              <a:t>1 : </a:t>
            </a:r>
            <a:r>
              <a:rPr lang="id-ID" sz="3200" b="1" dirty="0">
                <a:solidFill>
                  <a:prstClr val="black"/>
                </a:solidFill>
              </a:rPr>
              <a:t>Sistem Informasi Rawat Jalan Poliklinik ABC</a:t>
            </a:r>
            <a:br>
              <a:rPr lang="id-ID" sz="3200" b="1" dirty="0">
                <a:solidFill>
                  <a:prstClr val="black"/>
                </a:solidFill>
              </a:rPr>
            </a:br>
            <a:r>
              <a:rPr lang="id-ID" sz="3200" b="1" dirty="0" smtClean="0">
                <a:solidFill>
                  <a:srgbClr val="FF0000"/>
                </a:solidFill>
              </a:rPr>
              <a:t>c) Kebutuhan Non-Fungsional</a:t>
            </a:r>
            <a:endParaRPr lang="id-ID" dirty="0"/>
          </a:p>
        </p:txBody>
      </p:sp>
      <p:sp>
        <p:nvSpPr>
          <p:cNvPr id="3" name="Content Placeholder 2"/>
          <p:cNvSpPr>
            <a:spLocks noGrp="1"/>
          </p:cNvSpPr>
          <p:nvPr>
            <p:ph idx="1"/>
          </p:nvPr>
        </p:nvSpPr>
        <p:spPr/>
        <p:txBody>
          <a:bodyPr>
            <a:normAutofit/>
          </a:bodyPr>
          <a:lstStyle/>
          <a:p>
            <a:pPr algn="just"/>
            <a:r>
              <a:rPr lang="id-ID" altLang="id-ID" sz="2400" dirty="0" smtClean="0"/>
              <a:t>Tampilan disusun</a:t>
            </a:r>
          </a:p>
          <a:p>
            <a:pPr algn="just"/>
            <a:endParaRPr lang="id-ID" altLang="id-ID" sz="2400" dirty="0"/>
          </a:p>
          <a:p>
            <a:pPr algn="just"/>
            <a:endParaRPr lang="id-ID" altLang="id-ID" sz="2400" dirty="0" smtClean="0"/>
          </a:p>
          <a:p>
            <a:pPr algn="just"/>
            <a:endParaRPr lang="id-ID" altLang="id-ID" sz="2400" dirty="0"/>
          </a:p>
          <a:p>
            <a:pPr algn="just"/>
            <a:endParaRPr lang="id-ID" altLang="id-ID" sz="2400" dirty="0" smtClean="0"/>
          </a:p>
          <a:p>
            <a:pPr algn="just"/>
            <a:endParaRPr lang="id-ID" altLang="id-ID" sz="2400" dirty="0"/>
          </a:p>
          <a:p>
            <a:pPr algn="just"/>
            <a:endParaRPr lang="id-ID" altLang="id-ID" sz="2400" dirty="0" smtClean="0"/>
          </a:p>
          <a:p>
            <a:pPr algn="just"/>
            <a:r>
              <a:rPr lang="id-ID" altLang="id-ID" sz="2400" dirty="0" smtClean="0"/>
              <a:t>Dikembangkan berbasis </a:t>
            </a:r>
            <a:r>
              <a:rPr lang="id-ID" altLang="id-ID" sz="2400" i="1" dirty="0" smtClean="0"/>
              <a:t>web</a:t>
            </a:r>
            <a:r>
              <a:rPr lang="id-ID" altLang="id-ID" sz="2400" dirty="0" smtClean="0"/>
              <a:t> dengan </a:t>
            </a:r>
            <a:r>
              <a:rPr lang="id-ID" altLang="id-ID" sz="2400" i="1" dirty="0" smtClean="0"/>
              <a:t>framework</a:t>
            </a:r>
            <a:r>
              <a:rPr lang="id-ID" altLang="id-ID" sz="2400" dirty="0" smtClean="0"/>
              <a:t>.</a:t>
            </a:r>
            <a:endParaRPr lang="en-US" altLang="id-ID" sz="2400" dirty="0"/>
          </a:p>
        </p:txBody>
      </p:sp>
      <p:sp>
        <p:nvSpPr>
          <p:cNvPr id="4" name="Rectangle 3"/>
          <p:cNvSpPr/>
          <p:nvPr/>
        </p:nvSpPr>
        <p:spPr>
          <a:xfrm>
            <a:off x="3721995" y="1658982"/>
            <a:ext cx="682580"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logo</a:t>
            </a:r>
            <a:endParaRPr lang="id-ID" dirty="0"/>
          </a:p>
        </p:txBody>
      </p:sp>
      <p:sp>
        <p:nvSpPr>
          <p:cNvPr id="5" name="Rectangle 4"/>
          <p:cNvSpPr/>
          <p:nvPr/>
        </p:nvSpPr>
        <p:spPr>
          <a:xfrm>
            <a:off x="4404575" y="1658982"/>
            <a:ext cx="3503053"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d-ID" dirty="0" smtClean="0"/>
              <a:t>Judul sistem</a:t>
            </a:r>
            <a:endParaRPr lang="id-ID" dirty="0"/>
          </a:p>
        </p:txBody>
      </p:sp>
      <p:sp>
        <p:nvSpPr>
          <p:cNvPr id="6" name="Rectangle 5"/>
          <p:cNvSpPr/>
          <p:nvPr/>
        </p:nvSpPr>
        <p:spPr>
          <a:xfrm>
            <a:off x="3721995" y="2032469"/>
            <a:ext cx="1030310" cy="19986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menu</a:t>
            </a:r>
            <a:endParaRPr lang="id-ID" dirty="0"/>
          </a:p>
        </p:txBody>
      </p:sp>
      <p:sp>
        <p:nvSpPr>
          <p:cNvPr id="7" name="Rectangle 6"/>
          <p:cNvSpPr/>
          <p:nvPr/>
        </p:nvSpPr>
        <p:spPr>
          <a:xfrm>
            <a:off x="4752304" y="2348223"/>
            <a:ext cx="3155323" cy="1682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content</a:t>
            </a:r>
            <a:endParaRPr lang="id-ID" dirty="0"/>
          </a:p>
        </p:txBody>
      </p:sp>
      <p:sp>
        <p:nvSpPr>
          <p:cNvPr id="8" name="Rectangle 7"/>
          <p:cNvSpPr/>
          <p:nvPr/>
        </p:nvSpPr>
        <p:spPr>
          <a:xfrm>
            <a:off x="3721995" y="4031087"/>
            <a:ext cx="4185633"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footer</a:t>
            </a:r>
            <a:endParaRPr lang="id-ID" dirty="0"/>
          </a:p>
        </p:txBody>
      </p:sp>
      <p:sp>
        <p:nvSpPr>
          <p:cNvPr id="9" name="Rectangle 8"/>
          <p:cNvSpPr/>
          <p:nvPr/>
        </p:nvSpPr>
        <p:spPr>
          <a:xfrm>
            <a:off x="4752303" y="2032469"/>
            <a:ext cx="3155323" cy="315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d-ID" dirty="0" smtClean="0"/>
              <a:t>breadcumb</a:t>
            </a:r>
            <a:endParaRPr lang="id-ID" dirty="0"/>
          </a:p>
        </p:txBody>
      </p:sp>
    </p:spTree>
    <p:extLst>
      <p:ext uri="{BB962C8B-B14F-4D97-AF65-F5344CB8AC3E}">
        <p14:creationId xmlns:p14="http://schemas.microsoft.com/office/powerpoint/2010/main" val="15187678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2</a:t>
            </a:r>
            <a:r>
              <a:rPr lang="id-ID" dirty="0" smtClean="0">
                <a:solidFill>
                  <a:prstClr val="black"/>
                </a:solidFill>
              </a:rPr>
              <a:t> : </a:t>
            </a:r>
            <a:r>
              <a:rPr lang="id-ID" sz="3200" b="1" dirty="0">
                <a:solidFill>
                  <a:prstClr val="black"/>
                </a:solidFill>
              </a:rPr>
              <a:t>Sistem Informasi </a:t>
            </a:r>
            <a:r>
              <a:rPr lang="id-ID" sz="3200" b="1" dirty="0" smtClean="0">
                <a:solidFill>
                  <a:prstClr val="black"/>
                </a:solidFill>
              </a:rPr>
              <a:t>Pemilihan Presentator</a:t>
            </a:r>
            <a:r>
              <a:rPr lang="id-ID" sz="3200" b="1" dirty="0">
                <a:solidFill>
                  <a:prstClr val="black"/>
                </a:solidFill>
              </a:rPr>
              <a:t/>
            </a:r>
            <a:br>
              <a:rPr lang="id-ID" sz="3200" b="1" dirty="0">
                <a:solidFill>
                  <a:prstClr val="black"/>
                </a:solidFill>
              </a:rPr>
            </a:br>
            <a:r>
              <a:rPr lang="id-ID" sz="3200" b="1" dirty="0">
                <a:solidFill>
                  <a:srgbClr val="FF0000"/>
                </a:solidFill>
              </a:rPr>
              <a:t>a) </a:t>
            </a:r>
            <a:r>
              <a:rPr lang="id-ID" sz="3200" b="1" dirty="0" smtClean="0">
                <a:solidFill>
                  <a:srgbClr val="FF0000"/>
                </a:solidFill>
              </a:rPr>
              <a:t>Identifikasi </a:t>
            </a:r>
            <a:r>
              <a:rPr lang="id-ID" sz="3200" b="1" dirty="0">
                <a:solidFill>
                  <a:srgbClr val="FF0000"/>
                </a:solidFill>
              </a:rPr>
              <a:t>Masalah</a:t>
            </a:r>
            <a:endParaRPr lang="id-ID" dirty="0"/>
          </a:p>
        </p:txBody>
      </p:sp>
      <p:sp>
        <p:nvSpPr>
          <p:cNvPr id="3" name="Content Placeholder 2"/>
          <p:cNvSpPr>
            <a:spLocks noGrp="1"/>
          </p:cNvSpPr>
          <p:nvPr>
            <p:ph idx="1"/>
          </p:nvPr>
        </p:nvSpPr>
        <p:spPr/>
        <p:txBody>
          <a:bodyPr>
            <a:normAutofit lnSpcReduction="10000"/>
          </a:bodyPr>
          <a:lstStyle/>
          <a:p>
            <a:pPr marL="0" indent="0">
              <a:buNone/>
            </a:pPr>
            <a:r>
              <a:rPr lang="id-ID" sz="2400" dirty="0"/>
              <a:t>Dalam dunia pendidikan khususnya dalam kegiatan presentasi ada beberapa masalah:</a:t>
            </a:r>
          </a:p>
          <a:p>
            <a:pPr lvl="0"/>
            <a:r>
              <a:rPr lang="id-ID" sz="2400" dirty="0">
                <a:solidFill>
                  <a:srgbClr val="FF0000"/>
                </a:solidFill>
              </a:rPr>
              <a:t>Nilai </a:t>
            </a:r>
            <a:r>
              <a:rPr lang="id-ID" sz="2400" i="1" dirty="0">
                <a:solidFill>
                  <a:srgbClr val="FF0000"/>
                </a:solidFill>
              </a:rPr>
              <a:t>Inaccessible</a:t>
            </a:r>
            <a:r>
              <a:rPr lang="id-ID" sz="2400" i="1" dirty="0"/>
              <a:t> </a:t>
            </a:r>
          </a:p>
          <a:p>
            <a:pPr marL="366713" lvl="0" indent="-366713">
              <a:buNone/>
            </a:pPr>
            <a:r>
              <a:rPr lang="id-ID" sz="2400" dirty="0"/>
              <a:t>	Nilai sementara hanya diakses oleh dosen, dan mestinya bisa diakses oleh mahasiswa.</a:t>
            </a:r>
          </a:p>
          <a:p>
            <a:r>
              <a:rPr lang="id-ID" sz="2400" dirty="0">
                <a:solidFill>
                  <a:srgbClr val="FF0000"/>
                </a:solidFill>
              </a:rPr>
              <a:t>Waktu Melebihi Alokasi</a:t>
            </a:r>
          </a:p>
          <a:p>
            <a:pPr marL="360363" lvl="0" indent="0">
              <a:buNone/>
            </a:pPr>
            <a:r>
              <a:rPr lang="id-ID" sz="2400" dirty="0"/>
              <a:t>Waktu presentasi melewati/melebihi alokasi waktu yang telah direncanakan.</a:t>
            </a:r>
          </a:p>
          <a:p>
            <a:r>
              <a:rPr lang="id-ID" sz="2400" dirty="0">
                <a:solidFill>
                  <a:srgbClr val="FF0000"/>
                </a:solidFill>
              </a:rPr>
              <a:t>Subjektifitas</a:t>
            </a:r>
          </a:p>
          <a:p>
            <a:pPr marL="360363" lvl="0" indent="0">
              <a:buNone/>
            </a:pPr>
            <a:r>
              <a:rPr lang="id-ID" sz="2400" dirty="0">
                <a:solidFill>
                  <a:prstClr val="black"/>
                </a:solidFill>
              </a:rPr>
              <a:t>Anggapan bahwa mahasiswa memiliki kemampuan yang beragam perlu dihilangkan karena seluruh mahasiswa telah mendapatkan waktu pengerjakan, bimbingan, dan kepercayaan yang sama.</a:t>
            </a:r>
            <a:endParaRPr lang="en-US" altLang="id-ID" sz="2400" dirty="0"/>
          </a:p>
        </p:txBody>
      </p:sp>
    </p:spTree>
    <p:extLst>
      <p:ext uri="{BB962C8B-B14F-4D97-AF65-F5344CB8AC3E}">
        <p14:creationId xmlns:p14="http://schemas.microsoft.com/office/powerpoint/2010/main" val="810440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Tree>
    <p:extLst>
      <p:ext uri="{BB962C8B-B14F-4D97-AF65-F5344CB8AC3E}">
        <p14:creationId xmlns:p14="http://schemas.microsoft.com/office/powerpoint/2010/main" val="11421748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konsep</a:t>
            </a:r>
            <a:endParaRPr lang="en-US" dirty="0"/>
          </a:p>
        </p:txBody>
      </p:sp>
      <p:sp>
        <p:nvSpPr>
          <p:cNvPr id="3" name="Content Placeholder 2"/>
          <p:cNvSpPr>
            <a:spLocks noGrp="1"/>
          </p:cNvSpPr>
          <p:nvPr>
            <p:ph idx="1"/>
          </p:nvPr>
        </p:nvSpPr>
        <p:spPr/>
        <p:txBody>
          <a:bodyPr>
            <a:normAutofit/>
          </a:bodyPr>
          <a:lstStyle/>
          <a:p>
            <a:r>
              <a:rPr lang="id-ID" sz="2600" dirty="0"/>
              <a:t>SI Pemilihan Presentator</a:t>
            </a:r>
            <a:r>
              <a:rPr lang="en-US" sz="2600" dirty="0"/>
              <a:t> </a:t>
            </a:r>
            <a:r>
              <a:rPr lang="en-US" sz="2600" dirty="0" err="1"/>
              <a:t>dikembangkan</a:t>
            </a:r>
            <a:r>
              <a:rPr lang="en-US" sz="2600" dirty="0"/>
              <a:t> </a:t>
            </a:r>
            <a:r>
              <a:rPr lang="en-US" sz="2600" dirty="0" err="1">
                <a:solidFill>
                  <a:srgbClr val="FF0000"/>
                </a:solidFill>
              </a:rPr>
              <a:t>berbasis</a:t>
            </a:r>
            <a:r>
              <a:rPr lang="en-US" sz="2600" dirty="0">
                <a:solidFill>
                  <a:srgbClr val="FF0000"/>
                </a:solidFill>
              </a:rPr>
              <a:t> web</a:t>
            </a:r>
            <a:r>
              <a:rPr lang="en-US" sz="2600" dirty="0"/>
              <a:t>.</a:t>
            </a:r>
          </a:p>
          <a:p>
            <a:r>
              <a:rPr lang="en-US" sz="2600" dirty="0" err="1">
                <a:solidFill>
                  <a:srgbClr val="FF0000"/>
                </a:solidFill>
              </a:rPr>
              <a:t>Penerapan</a:t>
            </a:r>
            <a:r>
              <a:rPr lang="en-US" sz="2600" dirty="0">
                <a:solidFill>
                  <a:srgbClr val="FF0000"/>
                </a:solidFill>
              </a:rPr>
              <a:t> </a:t>
            </a:r>
            <a:r>
              <a:rPr lang="en-US" sz="2600" dirty="0" err="1">
                <a:solidFill>
                  <a:srgbClr val="FF0000"/>
                </a:solidFill>
              </a:rPr>
              <a:t>hak</a:t>
            </a:r>
            <a:r>
              <a:rPr lang="en-US" sz="2600" dirty="0">
                <a:solidFill>
                  <a:srgbClr val="FF0000"/>
                </a:solidFill>
              </a:rPr>
              <a:t> </a:t>
            </a:r>
            <a:r>
              <a:rPr lang="en-US" sz="2600" dirty="0" err="1">
                <a:solidFill>
                  <a:srgbClr val="FF0000"/>
                </a:solidFill>
              </a:rPr>
              <a:t>akses</a:t>
            </a:r>
            <a:r>
              <a:rPr lang="en-US" sz="2600" dirty="0">
                <a:solidFill>
                  <a:srgbClr val="FF0000"/>
                </a:solidFill>
              </a:rPr>
              <a:t> </a:t>
            </a:r>
            <a:r>
              <a:rPr lang="en-US" sz="2600" dirty="0" err="1"/>
              <a:t>terhadap</a:t>
            </a:r>
            <a:r>
              <a:rPr lang="en-US" sz="2600" dirty="0"/>
              <a:t> </a:t>
            </a:r>
            <a:r>
              <a:rPr lang="en-US" sz="2600" dirty="0" err="1"/>
              <a:t>penggunaan</a:t>
            </a:r>
            <a:r>
              <a:rPr lang="en-US" sz="2600" dirty="0"/>
              <a:t> </a:t>
            </a:r>
            <a:r>
              <a:rPr lang="en-US" sz="2600" dirty="0" err="1"/>
              <a:t>fitur</a:t>
            </a:r>
            <a:r>
              <a:rPr lang="en-US" sz="2600" dirty="0"/>
              <a:t> </a:t>
            </a:r>
            <a:r>
              <a:rPr lang="en-US" sz="2600" dirty="0" err="1"/>
              <a:t>aplikasi</a:t>
            </a:r>
            <a:r>
              <a:rPr lang="en-US" sz="2600" dirty="0"/>
              <a:t>.</a:t>
            </a:r>
          </a:p>
          <a:p>
            <a:r>
              <a:rPr lang="en-US" sz="2600" dirty="0" err="1">
                <a:solidFill>
                  <a:srgbClr val="FF0000"/>
                </a:solidFill>
              </a:rPr>
              <a:t>Memuat</a:t>
            </a:r>
            <a:r>
              <a:rPr lang="en-US" sz="2600" dirty="0">
                <a:solidFill>
                  <a:srgbClr val="FF0000"/>
                </a:solidFill>
              </a:rPr>
              <a:t> </a:t>
            </a:r>
            <a:r>
              <a:rPr lang="en-US" sz="2600" dirty="0" err="1">
                <a:solidFill>
                  <a:srgbClr val="FF0000"/>
                </a:solidFill>
              </a:rPr>
              <a:t>fitur-fitur</a:t>
            </a:r>
            <a:r>
              <a:rPr lang="en-US" sz="2600" dirty="0">
                <a:solidFill>
                  <a:srgbClr val="FF0000"/>
                </a:solidFill>
              </a:rPr>
              <a:t> </a:t>
            </a:r>
            <a:r>
              <a:rPr lang="en-US" sz="2600" dirty="0" err="1">
                <a:solidFill>
                  <a:srgbClr val="FF0000"/>
                </a:solidFill>
              </a:rPr>
              <a:t>fungsional</a:t>
            </a:r>
            <a:r>
              <a:rPr lang="en-US" sz="2600" dirty="0"/>
              <a:t> </a:t>
            </a:r>
            <a:r>
              <a:rPr lang="id-ID" sz="2600" dirty="0"/>
              <a:t>dalam </a:t>
            </a:r>
            <a:r>
              <a:rPr lang="en-US" sz="2600" dirty="0" err="1"/>
              <a:t>pelaksanaan</a:t>
            </a:r>
            <a:r>
              <a:rPr lang="en-US" sz="2600" dirty="0"/>
              <a:t> </a:t>
            </a:r>
            <a:r>
              <a:rPr lang="id-ID" sz="2600" dirty="0"/>
              <a:t>pemilihan secara random terkomputerisasi untuk mahasiswa yang akan maju presentasi</a:t>
            </a:r>
            <a:r>
              <a:rPr lang="en-US" sz="2600" dirty="0"/>
              <a:t>.</a:t>
            </a:r>
            <a:endParaRPr lang="id-ID" sz="2600" dirty="0"/>
          </a:p>
          <a:p>
            <a:r>
              <a:rPr lang="id-ID" sz="2600" dirty="0">
                <a:solidFill>
                  <a:srgbClr val="FF0000"/>
                </a:solidFill>
              </a:rPr>
              <a:t>Menerapkan ketertiban &amp; kedisiplinan proses penilaian</a:t>
            </a:r>
            <a:r>
              <a:rPr lang="id-ID" sz="2600" dirty="0"/>
              <a:t> serta </a:t>
            </a:r>
            <a:r>
              <a:rPr lang="id-ID" sz="2600" dirty="0">
                <a:solidFill>
                  <a:srgbClr val="FF0000"/>
                </a:solidFill>
              </a:rPr>
              <a:t>menghilangkan subjektifitas </a:t>
            </a:r>
            <a:r>
              <a:rPr lang="id-ID" sz="2600" dirty="0"/>
              <a:t>dalam pemilihan urutan presentator.</a:t>
            </a:r>
            <a:endParaRPr lang="en-US" sz="2600" dirty="0"/>
          </a:p>
        </p:txBody>
      </p:sp>
    </p:spTree>
    <p:extLst>
      <p:ext uri="{BB962C8B-B14F-4D97-AF65-F5344CB8AC3E}">
        <p14:creationId xmlns:p14="http://schemas.microsoft.com/office/powerpoint/2010/main" val="36940996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Fitur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37209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keseluruhan</a:t>
            </a:r>
            <a:endParaRPr lang="en-US" sz="3200" b="1" dirty="0">
              <a:solidFill>
                <a:srgbClr val="FF0000"/>
              </a:solidFill>
            </a:endParaRPr>
          </a:p>
        </p:txBody>
      </p:sp>
      <p:sp>
        <p:nvSpPr>
          <p:cNvPr id="3" name="Content Placeholder 2"/>
          <p:cNvSpPr>
            <a:spLocks noGrp="1"/>
          </p:cNvSpPr>
          <p:nvPr>
            <p:ph idx="1"/>
          </p:nvPr>
        </p:nvSpPr>
        <p:spPr>
          <a:xfrm>
            <a:off x="476250" y="1710497"/>
            <a:ext cx="8319407" cy="4637315"/>
          </a:xfrm>
        </p:spPr>
        <p:txBody>
          <a:bodyPr>
            <a:normAutofit/>
          </a:bodyPr>
          <a:lstStyle/>
          <a:p>
            <a:r>
              <a:rPr lang="id-ID" dirty="0"/>
              <a:t>Adalah sebuah fasilitas fungsional / fasilitas tulang punggung dalam penerapan Pemilihan Presentator di matakuliah Pemrograman Web yang diampu Teguh Pribadi. </a:t>
            </a:r>
          </a:p>
          <a:p>
            <a:r>
              <a:rPr lang="id-ID" dirty="0"/>
              <a:t>Diantara fiturnya:</a:t>
            </a:r>
          </a:p>
          <a:p>
            <a:pPr marL="901700" indent="-431800">
              <a:spcBef>
                <a:spcPts val="0"/>
              </a:spcBef>
              <a:buFont typeface="+mj-lt"/>
              <a:buAutoNum type="arabicParenR"/>
            </a:pPr>
            <a:r>
              <a:rPr lang="id-ID" sz="2400" dirty="0"/>
              <a:t>Login</a:t>
            </a:r>
          </a:p>
          <a:p>
            <a:pPr marL="901700" indent="-431800">
              <a:spcBef>
                <a:spcPts val="0"/>
              </a:spcBef>
              <a:buFont typeface="+mj-lt"/>
              <a:buAutoNum type="arabicParenR"/>
            </a:pPr>
            <a:r>
              <a:rPr lang="id-ID" sz="2400" dirty="0"/>
              <a:t>Halaman Utama</a:t>
            </a:r>
          </a:p>
          <a:p>
            <a:pPr marL="901700" indent="-431800">
              <a:spcBef>
                <a:spcPts val="0"/>
              </a:spcBef>
              <a:buFont typeface="+mj-lt"/>
              <a:buAutoNum type="arabicParenR"/>
            </a:pPr>
            <a:r>
              <a:rPr lang="id-ID" sz="2400" dirty="0"/>
              <a:t>Mahasiswa</a:t>
            </a:r>
          </a:p>
          <a:p>
            <a:pPr marL="901700" indent="-431800">
              <a:spcBef>
                <a:spcPts val="0"/>
              </a:spcBef>
              <a:buFont typeface="+mj-lt"/>
              <a:buAutoNum type="arabicParenR"/>
            </a:pPr>
            <a:r>
              <a:rPr lang="id-ID" sz="2400" dirty="0"/>
              <a:t>Kelas</a:t>
            </a:r>
          </a:p>
          <a:p>
            <a:pPr marL="901700" indent="-431800">
              <a:spcBef>
                <a:spcPts val="0"/>
              </a:spcBef>
              <a:buFont typeface="+mj-lt"/>
              <a:buAutoNum type="arabicParenR"/>
            </a:pPr>
            <a:r>
              <a:rPr lang="id-ID" sz="2400" dirty="0"/>
              <a:t>Tugas Besar</a:t>
            </a:r>
          </a:p>
          <a:p>
            <a:pPr marL="901700" indent="-431800">
              <a:spcBef>
                <a:spcPts val="0"/>
              </a:spcBef>
              <a:buFont typeface="+mj-lt"/>
              <a:buAutoNum type="arabicParenR"/>
            </a:pPr>
            <a:r>
              <a:rPr lang="id-ID" sz="2400" dirty="0"/>
              <a:t>Pengundian dan Penilaian Presentasi</a:t>
            </a:r>
          </a:p>
          <a:p>
            <a:pPr marL="901700" indent="-431800">
              <a:spcBef>
                <a:spcPts val="0"/>
              </a:spcBef>
              <a:buFont typeface="+mj-lt"/>
              <a:buAutoNum type="arabicParenR"/>
            </a:pPr>
            <a:r>
              <a:rPr lang="id-ID" sz="2400" dirty="0"/>
              <a:t>Logout</a:t>
            </a:r>
          </a:p>
        </p:txBody>
      </p:sp>
    </p:spTree>
    <p:extLst>
      <p:ext uri="{BB962C8B-B14F-4D97-AF65-F5344CB8AC3E}">
        <p14:creationId xmlns:p14="http://schemas.microsoft.com/office/powerpoint/2010/main" val="30097145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1. Login</a:t>
            </a:r>
            <a:endParaRPr lang="en-US" sz="3200" b="1" dirty="0">
              <a:solidFill>
                <a:srgbClr val="FF0000"/>
              </a:solidFill>
            </a:endParaRPr>
          </a:p>
        </p:txBody>
      </p:sp>
      <p:sp>
        <p:nvSpPr>
          <p:cNvPr id="3" name="Content Placeholder 2"/>
          <p:cNvSpPr>
            <a:spLocks noGrp="1"/>
          </p:cNvSpPr>
          <p:nvPr>
            <p:ph idx="1"/>
          </p:nvPr>
        </p:nvSpPr>
        <p:spPr/>
        <p:txBody>
          <a:bodyPr/>
          <a:lstStyle/>
          <a:p>
            <a:r>
              <a:rPr lang="en-US" dirty="0" err="1"/>
              <a:t>Berisi</a:t>
            </a:r>
            <a:r>
              <a:rPr lang="en-US" dirty="0"/>
              <a:t> </a:t>
            </a:r>
            <a:r>
              <a:rPr lang="en-US" dirty="0" err="1">
                <a:sym typeface="Wingdings" panose="05000000000000000000" pitchFamily="2" charset="2"/>
              </a:rPr>
              <a:t>halaman</a:t>
            </a:r>
            <a:r>
              <a:rPr lang="en-US" dirty="0">
                <a:sym typeface="Wingdings" panose="05000000000000000000" pitchFamily="2" charset="2"/>
              </a:rPr>
              <a:t> </a:t>
            </a:r>
            <a:r>
              <a:rPr lang="en-US" dirty="0" err="1">
                <a:sym typeface="Wingdings" panose="05000000000000000000" pitchFamily="2" charset="2"/>
              </a:rPr>
              <a:t>untuk</a:t>
            </a:r>
            <a:r>
              <a:rPr lang="en-US" dirty="0">
                <a:sym typeface="Wingdings" panose="05000000000000000000" pitchFamily="2" charset="2"/>
              </a:rPr>
              <a:t> </a:t>
            </a:r>
            <a:r>
              <a:rPr lang="en-US" dirty="0">
                <a:solidFill>
                  <a:srgbClr val="FF0000"/>
                </a:solidFill>
                <a:sym typeface="Wingdings" panose="05000000000000000000" pitchFamily="2" charset="2"/>
              </a:rPr>
              <a:t>login</a:t>
            </a:r>
            <a:r>
              <a:rPr lang="en-US" dirty="0">
                <a:sym typeface="Wingdings" panose="05000000000000000000" pitchFamily="2" charset="2"/>
              </a:rPr>
              <a:t> </a:t>
            </a:r>
            <a:r>
              <a:rPr lang="en-US" dirty="0" err="1">
                <a:sym typeface="Wingdings" panose="05000000000000000000" pitchFamily="2" charset="2"/>
              </a:rPr>
              <a:t>untuk</a:t>
            </a:r>
            <a:r>
              <a:rPr lang="en-US" dirty="0">
                <a:sym typeface="Wingdings" panose="05000000000000000000" pitchFamily="2" charset="2"/>
              </a:rPr>
              <a:t> </a:t>
            </a:r>
            <a:r>
              <a:rPr lang="en-US" dirty="0" err="1">
                <a:sym typeface="Wingdings" panose="05000000000000000000" pitchFamily="2" charset="2"/>
              </a:rPr>
              <a:t>masuk</a:t>
            </a:r>
            <a:r>
              <a:rPr lang="en-US" dirty="0">
                <a:sym typeface="Wingdings" panose="05000000000000000000" pitchFamily="2" charset="2"/>
              </a:rPr>
              <a:t> </a:t>
            </a:r>
            <a:r>
              <a:rPr lang="en-US" dirty="0" err="1">
                <a:sym typeface="Wingdings" panose="05000000000000000000" pitchFamily="2" charset="2"/>
              </a:rPr>
              <a:t>ke</a:t>
            </a:r>
            <a:r>
              <a:rPr lang="en-US" dirty="0">
                <a:sym typeface="Wingdings" panose="05000000000000000000" pitchFamily="2" charset="2"/>
              </a:rPr>
              <a:t> </a:t>
            </a:r>
            <a:r>
              <a:rPr lang="id-ID" dirty="0">
                <a:sym typeface="Wingdings" panose="05000000000000000000" pitchFamily="2" charset="2"/>
              </a:rPr>
              <a:t>SI Pemilihan Presentator.</a:t>
            </a:r>
            <a:endParaRPr lang="en-US" dirty="0">
              <a:sym typeface="Wingdings" panose="05000000000000000000" pitchFamily="2" charset="2"/>
            </a:endParaRPr>
          </a:p>
          <a:p>
            <a:r>
              <a:rPr lang="id-ID" dirty="0">
                <a:sym typeface="Wingdings" panose="05000000000000000000" pitchFamily="2" charset="2"/>
              </a:rPr>
              <a:t>Ketentuan</a:t>
            </a:r>
            <a:r>
              <a:rPr lang="en-US" dirty="0">
                <a:sym typeface="Wingdings" panose="05000000000000000000" pitchFamily="2" charset="2"/>
              </a:rPr>
              <a:t> </a:t>
            </a:r>
            <a:r>
              <a:rPr lang="en-US" dirty="0" err="1">
                <a:sym typeface="Wingdings" panose="05000000000000000000" pitchFamily="2" charset="2"/>
              </a:rPr>
              <a:t>autentifikasi</a:t>
            </a:r>
            <a:r>
              <a:rPr lang="en-US" dirty="0">
                <a:sym typeface="Wingdings" panose="05000000000000000000" pitchFamily="2" charset="2"/>
              </a:rPr>
              <a:t> </a:t>
            </a:r>
            <a:r>
              <a:rPr lang="id-ID" dirty="0">
                <a:sym typeface="Wingdings" panose="05000000000000000000" pitchFamily="2" charset="2"/>
              </a:rPr>
              <a:t>yang benar adalah kesesuaian antara</a:t>
            </a:r>
            <a:r>
              <a:rPr lang="en-US" dirty="0">
                <a:sym typeface="Wingdings" panose="05000000000000000000" pitchFamily="2" charset="2"/>
              </a:rPr>
              <a:t> </a:t>
            </a:r>
            <a:r>
              <a:rPr lang="id-ID" dirty="0">
                <a:solidFill>
                  <a:srgbClr val="FF0000"/>
                </a:solidFill>
                <a:sym typeface="Wingdings" panose="05000000000000000000" pitchFamily="2" charset="2"/>
              </a:rPr>
              <a:t>id</a:t>
            </a:r>
            <a:r>
              <a:rPr lang="en-US" dirty="0">
                <a:solidFill>
                  <a:srgbClr val="FF0000"/>
                </a:solidFill>
                <a:sym typeface="Wingdings" panose="05000000000000000000" pitchFamily="2" charset="2"/>
              </a:rPr>
              <a:t> </a:t>
            </a:r>
            <a:r>
              <a:rPr lang="en-US" dirty="0" err="1">
                <a:solidFill>
                  <a:srgbClr val="FF0000"/>
                </a:solidFill>
                <a:sym typeface="Wingdings" panose="05000000000000000000" pitchFamily="2" charset="2"/>
              </a:rPr>
              <a:t>dan</a:t>
            </a:r>
            <a:r>
              <a:rPr lang="en-US" dirty="0">
                <a:solidFill>
                  <a:srgbClr val="FF0000"/>
                </a:solidFill>
                <a:sym typeface="Wingdings" panose="05000000000000000000" pitchFamily="2" charset="2"/>
              </a:rPr>
              <a:t> password</a:t>
            </a:r>
            <a:r>
              <a:rPr lang="id-ID" dirty="0">
                <a:sym typeface="Wingdings" panose="05000000000000000000" pitchFamily="2" charset="2"/>
              </a:rPr>
              <a:t>. </a:t>
            </a:r>
          </a:p>
          <a:p>
            <a:r>
              <a:rPr lang="id-ID" dirty="0">
                <a:sym typeface="Wingdings" panose="05000000000000000000" pitchFamily="2" charset="2"/>
              </a:rPr>
              <a:t>Id dan password yang sesuai akan </a:t>
            </a:r>
            <a:r>
              <a:rPr lang="id-ID" dirty="0">
                <a:solidFill>
                  <a:srgbClr val="FF0000"/>
                </a:solidFill>
                <a:sym typeface="Wingdings" panose="05000000000000000000" pitchFamily="2" charset="2"/>
              </a:rPr>
              <a:t>dibentuk session </a:t>
            </a:r>
            <a:r>
              <a:rPr lang="id-ID" dirty="0">
                <a:sym typeface="Wingdings" panose="05000000000000000000" pitchFamily="2" charset="2"/>
              </a:rPr>
              <a:t>sebagai pengunci login.</a:t>
            </a:r>
            <a:endParaRPr lang="en-US" dirty="0">
              <a:sym typeface="Wingdings" panose="05000000000000000000" pitchFamily="2" charset="2"/>
            </a:endParaRPr>
          </a:p>
          <a:p>
            <a:r>
              <a:rPr lang="id-ID" dirty="0">
                <a:sym typeface="Wingdings" panose="05000000000000000000" pitchFamily="2" charset="2"/>
              </a:rPr>
              <a:t>Yang boleh login adalah admin dan mahasiswa.</a:t>
            </a:r>
          </a:p>
        </p:txBody>
      </p:sp>
    </p:spTree>
    <p:extLst>
      <p:ext uri="{BB962C8B-B14F-4D97-AF65-F5344CB8AC3E}">
        <p14:creationId xmlns:p14="http://schemas.microsoft.com/office/powerpoint/2010/main" val="12928761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2. Halaman Utama</a:t>
            </a:r>
            <a:endParaRPr lang="en-US" sz="3200" b="1" dirty="0">
              <a:solidFill>
                <a:srgbClr val="FF0000"/>
              </a:solidFill>
            </a:endParaRPr>
          </a:p>
        </p:txBody>
      </p:sp>
      <p:sp>
        <p:nvSpPr>
          <p:cNvPr id="3" name="Content Placeholder 2"/>
          <p:cNvSpPr>
            <a:spLocks noGrp="1"/>
          </p:cNvSpPr>
          <p:nvPr>
            <p:ph idx="1"/>
          </p:nvPr>
        </p:nvSpPr>
        <p:spPr/>
        <p:txBody>
          <a:bodyPr/>
          <a:lstStyle/>
          <a:p>
            <a:r>
              <a:rPr lang="en-US" dirty="0" err="1"/>
              <a:t>Berisi</a:t>
            </a:r>
            <a:r>
              <a:rPr lang="en-US" dirty="0"/>
              <a:t> </a:t>
            </a:r>
            <a:r>
              <a:rPr lang="en-US" dirty="0" err="1">
                <a:sym typeface="Wingdings" panose="05000000000000000000" pitchFamily="2" charset="2"/>
              </a:rPr>
              <a:t>halaman</a:t>
            </a:r>
            <a:r>
              <a:rPr lang="en-US" dirty="0">
                <a:sym typeface="Wingdings" panose="05000000000000000000" pitchFamily="2" charset="2"/>
              </a:rPr>
              <a:t> s</a:t>
            </a:r>
            <a:r>
              <a:rPr lang="id-ID" dirty="0">
                <a:sym typeface="Wingdings" panose="05000000000000000000" pitchFamily="2" charset="2"/>
              </a:rPr>
              <a:t>apaan dan landing page dari login.</a:t>
            </a:r>
          </a:p>
          <a:p>
            <a:r>
              <a:rPr lang="id-ID" dirty="0">
                <a:sym typeface="Wingdings" panose="05000000000000000000" pitchFamily="2" charset="2"/>
              </a:rPr>
              <a:t>Di pengembangan selanjutnya, halaman ini memungkinkan berwujud dashboard.</a:t>
            </a:r>
            <a:endParaRPr lang="en-US" dirty="0"/>
          </a:p>
        </p:txBody>
      </p:sp>
    </p:spTree>
    <p:extLst>
      <p:ext uri="{BB962C8B-B14F-4D97-AF65-F5344CB8AC3E}">
        <p14:creationId xmlns:p14="http://schemas.microsoft.com/office/powerpoint/2010/main" val="798829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3. Mahasiswa </a:t>
            </a:r>
            <a:endParaRPr lang="en-US" sz="3200" b="1" dirty="0">
              <a:solidFill>
                <a:srgbClr val="FF0000"/>
              </a:solidFill>
            </a:endParaRPr>
          </a:p>
        </p:txBody>
      </p:sp>
      <p:sp>
        <p:nvSpPr>
          <p:cNvPr id="3" name="Content Placeholder 2"/>
          <p:cNvSpPr>
            <a:spLocks noGrp="1"/>
          </p:cNvSpPr>
          <p:nvPr>
            <p:ph idx="1"/>
          </p:nvPr>
        </p:nvSpPr>
        <p:spPr/>
        <p:txBody>
          <a:bodyPr/>
          <a:lstStyle/>
          <a:p>
            <a:r>
              <a:rPr lang="id-ID" dirty="0">
                <a:solidFill>
                  <a:srgbClr val="FF0000"/>
                </a:solidFill>
              </a:rPr>
              <a:t>Melihat </a:t>
            </a:r>
            <a:r>
              <a:rPr lang="id-ID" b="1" dirty="0">
                <a:solidFill>
                  <a:srgbClr val="0070C0"/>
                </a:solidFill>
                <a:latin typeface="+mj-lt"/>
                <a:ea typeface="+mj-ea"/>
                <a:cs typeface="+mj-cs"/>
              </a:rPr>
              <a:t>(Read/</a:t>
            </a:r>
            <a:r>
              <a:rPr lang="id-ID" b="1" dirty="0">
                <a:solidFill>
                  <a:srgbClr val="FF0000"/>
                </a:solidFill>
                <a:latin typeface="+mj-lt"/>
                <a:ea typeface="+mj-ea"/>
                <a:cs typeface="+mj-cs"/>
              </a:rPr>
              <a:t>R</a:t>
            </a:r>
            <a:r>
              <a:rPr lang="id-ID" b="1" dirty="0">
                <a:solidFill>
                  <a:srgbClr val="0070C0"/>
                </a:solidFill>
                <a:latin typeface="+mj-lt"/>
                <a:ea typeface="+mj-ea"/>
                <a:cs typeface="+mj-cs"/>
              </a:rPr>
              <a:t>) </a:t>
            </a:r>
            <a:r>
              <a:rPr lang="id-ID" dirty="0"/>
              <a:t>data</a:t>
            </a:r>
            <a:r>
              <a:rPr lang="id-ID" dirty="0">
                <a:solidFill>
                  <a:srgbClr val="FF0000"/>
                </a:solidFill>
              </a:rPr>
              <a:t> </a:t>
            </a:r>
            <a:r>
              <a:rPr lang="id-ID" dirty="0"/>
              <a:t>mahasiswa</a:t>
            </a:r>
            <a:r>
              <a:rPr lang="id-ID" dirty="0">
                <a:solidFill>
                  <a:srgbClr val="0070C0"/>
                </a:solidFill>
              </a:rPr>
              <a:t> </a:t>
            </a:r>
            <a:r>
              <a:rPr lang="id-ID" dirty="0"/>
              <a:t>yang berada dalam sistem.</a:t>
            </a:r>
          </a:p>
          <a:p>
            <a:r>
              <a:rPr lang="id-ID" dirty="0">
                <a:solidFill>
                  <a:srgbClr val="FF0000"/>
                </a:solidFill>
              </a:rPr>
              <a:t>Membuat </a:t>
            </a:r>
            <a:r>
              <a:rPr lang="id-ID" dirty="0">
                <a:solidFill>
                  <a:srgbClr val="0070C0"/>
                </a:solidFill>
              </a:rPr>
              <a:t>(Create/</a:t>
            </a:r>
            <a:r>
              <a:rPr lang="id-ID" dirty="0">
                <a:solidFill>
                  <a:srgbClr val="FF0000"/>
                </a:solidFill>
              </a:rPr>
              <a:t>C</a:t>
            </a:r>
            <a:r>
              <a:rPr lang="id-ID" dirty="0">
                <a:solidFill>
                  <a:srgbClr val="0070C0"/>
                </a:solidFill>
              </a:rPr>
              <a:t>) </a:t>
            </a:r>
            <a:r>
              <a:rPr lang="id-ID" dirty="0"/>
              <a:t>data mahasiswa baru.</a:t>
            </a:r>
          </a:p>
          <a:p>
            <a:r>
              <a:rPr lang="id-ID" dirty="0">
                <a:solidFill>
                  <a:srgbClr val="FF0000"/>
                </a:solidFill>
              </a:rPr>
              <a:t>Mengedit</a:t>
            </a:r>
            <a:r>
              <a:rPr lang="id-ID" dirty="0"/>
              <a:t> </a:t>
            </a:r>
            <a:r>
              <a:rPr lang="id-ID" dirty="0">
                <a:solidFill>
                  <a:srgbClr val="0070C0"/>
                </a:solidFill>
              </a:rPr>
              <a:t>(Update/</a:t>
            </a:r>
            <a:r>
              <a:rPr lang="id-ID" dirty="0">
                <a:solidFill>
                  <a:srgbClr val="FF0000"/>
                </a:solidFill>
              </a:rPr>
              <a:t>U</a:t>
            </a:r>
            <a:r>
              <a:rPr lang="id-ID" dirty="0">
                <a:solidFill>
                  <a:srgbClr val="0070C0"/>
                </a:solidFill>
              </a:rPr>
              <a:t>) </a:t>
            </a:r>
            <a:r>
              <a:rPr lang="id-ID" dirty="0"/>
              <a:t>data mahasiswa saat ada pembaharuan atau kesalahan data.</a:t>
            </a:r>
          </a:p>
          <a:p>
            <a:r>
              <a:rPr lang="id-ID" dirty="0">
                <a:solidFill>
                  <a:srgbClr val="FF0000"/>
                </a:solidFill>
              </a:rPr>
              <a:t>Menonaktifkan</a:t>
            </a:r>
            <a:r>
              <a:rPr lang="id-ID" dirty="0"/>
              <a:t> </a:t>
            </a:r>
            <a:r>
              <a:rPr lang="id-ID" dirty="0">
                <a:solidFill>
                  <a:srgbClr val="0070C0"/>
                </a:solidFill>
              </a:rPr>
              <a:t>(Soft Delete/</a:t>
            </a:r>
            <a:r>
              <a:rPr lang="id-ID" dirty="0">
                <a:solidFill>
                  <a:srgbClr val="FF0000"/>
                </a:solidFill>
              </a:rPr>
              <a:t>SD</a:t>
            </a:r>
            <a:r>
              <a:rPr lang="id-ID" dirty="0">
                <a:solidFill>
                  <a:srgbClr val="0070C0"/>
                </a:solidFill>
              </a:rPr>
              <a:t>) </a:t>
            </a:r>
            <a:r>
              <a:rPr lang="id-ID" dirty="0"/>
              <a:t>data mahasiswa yang telah tidak digunakan. </a:t>
            </a:r>
          </a:p>
        </p:txBody>
      </p:sp>
    </p:spTree>
    <p:extLst>
      <p:ext uri="{BB962C8B-B14F-4D97-AF65-F5344CB8AC3E}">
        <p14:creationId xmlns:p14="http://schemas.microsoft.com/office/powerpoint/2010/main" val="13491947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4. Kelas</a:t>
            </a:r>
            <a:endParaRPr lang="en-US" sz="3200" b="1" dirty="0">
              <a:solidFill>
                <a:srgbClr val="FF0000"/>
              </a:solidFill>
            </a:endParaRPr>
          </a:p>
        </p:txBody>
      </p:sp>
      <p:sp>
        <p:nvSpPr>
          <p:cNvPr id="3" name="Content Placeholder 2"/>
          <p:cNvSpPr>
            <a:spLocks noGrp="1"/>
          </p:cNvSpPr>
          <p:nvPr>
            <p:ph idx="1"/>
          </p:nvPr>
        </p:nvSpPr>
        <p:spPr/>
        <p:txBody>
          <a:bodyPr/>
          <a:lstStyle/>
          <a:p>
            <a:r>
              <a:rPr lang="id-ID" dirty="0">
                <a:solidFill>
                  <a:srgbClr val="FF0000"/>
                </a:solidFill>
              </a:rPr>
              <a:t>Melihat </a:t>
            </a:r>
            <a:r>
              <a:rPr lang="id-ID" dirty="0">
                <a:solidFill>
                  <a:srgbClr val="0070C0"/>
                </a:solidFill>
              </a:rPr>
              <a:t>(Read/</a:t>
            </a:r>
            <a:r>
              <a:rPr lang="id-ID" dirty="0">
                <a:solidFill>
                  <a:srgbClr val="FF0000"/>
                </a:solidFill>
              </a:rPr>
              <a:t>R</a:t>
            </a:r>
            <a:r>
              <a:rPr lang="id-ID" dirty="0">
                <a:solidFill>
                  <a:srgbClr val="0070C0"/>
                </a:solidFill>
              </a:rPr>
              <a:t>)</a:t>
            </a:r>
            <a:r>
              <a:rPr lang="id-ID" b="1" dirty="0">
                <a:solidFill>
                  <a:srgbClr val="0070C0"/>
                </a:solidFill>
              </a:rPr>
              <a:t> </a:t>
            </a:r>
            <a:r>
              <a:rPr lang="id-ID" dirty="0"/>
              <a:t>data</a:t>
            </a:r>
            <a:r>
              <a:rPr lang="id-ID" dirty="0">
                <a:solidFill>
                  <a:srgbClr val="FF0000"/>
                </a:solidFill>
              </a:rPr>
              <a:t> </a:t>
            </a:r>
            <a:r>
              <a:rPr lang="id-ID" dirty="0"/>
              <a:t>kelas</a:t>
            </a:r>
            <a:r>
              <a:rPr lang="id-ID" dirty="0">
                <a:solidFill>
                  <a:srgbClr val="0070C0"/>
                </a:solidFill>
              </a:rPr>
              <a:t> </a:t>
            </a:r>
            <a:r>
              <a:rPr lang="id-ID" dirty="0"/>
              <a:t>yang berada dalam sistem.</a:t>
            </a:r>
          </a:p>
          <a:p>
            <a:r>
              <a:rPr lang="id-ID" dirty="0">
                <a:solidFill>
                  <a:srgbClr val="FF0000"/>
                </a:solidFill>
              </a:rPr>
              <a:t>Membuat </a:t>
            </a:r>
            <a:r>
              <a:rPr lang="id-ID" dirty="0">
                <a:solidFill>
                  <a:srgbClr val="0070C0"/>
                </a:solidFill>
              </a:rPr>
              <a:t>(Create/</a:t>
            </a:r>
            <a:r>
              <a:rPr lang="id-ID" dirty="0">
                <a:solidFill>
                  <a:srgbClr val="FF0000"/>
                </a:solidFill>
              </a:rPr>
              <a:t>C</a:t>
            </a:r>
            <a:r>
              <a:rPr lang="id-ID" dirty="0">
                <a:solidFill>
                  <a:srgbClr val="0070C0"/>
                </a:solidFill>
              </a:rPr>
              <a:t>) </a:t>
            </a:r>
            <a:r>
              <a:rPr lang="id-ID" dirty="0"/>
              <a:t>data kelas baru.</a:t>
            </a:r>
          </a:p>
          <a:p>
            <a:r>
              <a:rPr lang="id-ID" dirty="0">
                <a:solidFill>
                  <a:srgbClr val="FF0000"/>
                </a:solidFill>
              </a:rPr>
              <a:t>Mengedit</a:t>
            </a:r>
            <a:r>
              <a:rPr lang="id-ID" dirty="0"/>
              <a:t> </a:t>
            </a:r>
            <a:r>
              <a:rPr lang="id-ID" dirty="0">
                <a:solidFill>
                  <a:srgbClr val="0070C0"/>
                </a:solidFill>
              </a:rPr>
              <a:t>(Update/</a:t>
            </a:r>
            <a:r>
              <a:rPr lang="id-ID" dirty="0">
                <a:solidFill>
                  <a:srgbClr val="FF0000"/>
                </a:solidFill>
              </a:rPr>
              <a:t>U</a:t>
            </a:r>
            <a:r>
              <a:rPr lang="id-ID" dirty="0">
                <a:solidFill>
                  <a:srgbClr val="0070C0"/>
                </a:solidFill>
              </a:rPr>
              <a:t>) </a:t>
            </a:r>
            <a:r>
              <a:rPr lang="id-ID" dirty="0"/>
              <a:t>data kelas saat ada pembaharuan atau kesalahan data.</a:t>
            </a:r>
          </a:p>
          <a:p>
            <a:r>
              <a:rPr lang="id-ID" dirty="0">
                <a:solidFill>
                  <a:srgbClr val="FF0000"/>
                </a:solidFill>
              </a:rPr>
              <a:t>Menonaktifkan</a:t>
            </a:r>
            <a:r>
              <a:rPr lang="id-ID" dirty="0"/>
              <a:t> </a:t>
            </a:r>
            <a:r>
              <a:rPr lang="id-ID" dirty="0">
                <a:solidFill>
                  <a:srgbClr val="0070C0"/>
                </a:solidFill>
              </a:rPr>
              <a:t>(Soft Delete/</a:t>
            </a:r>
            <a:r>
              <a:rPr lang="id-ID" dirty="0">
                <a:solidFill>
                  <a:srgbClr val="FF0000"/>
                </a:solidFill>
              </a:rPr>
              <a:t>SD</a:t>
            </a:r>
            <a:r>
              <a:rPr lang="id-ID" dirty="0">
                <a:solidFill>
                  <a:srgbClr val="0070C0"/>
                </a:solidFill>
              </a:rPr>
              <a:t>) </a:t>
            </a:r>
            <a:r>
              <a:rPr lang="id-ID" dirty="0"/>
              <a:t>data kelas yang telah tidak digunakan. </a:t>
            </a:r>
          </a:p>
          <a:p>
            <a:r>
              <a:rPr lang="id-ID" dirty="0">
                <a:solidFill>
                  <a:srgbClr val="FF0000"/>
                </a:solidFill>
              </a:rPr>
              <a:t>Memasukkan</a:t>
            </a:r>
            <a:r>
              <a:rPr lang="id-ID" dirty="0"/>
              <a:t> </a:t>
            </a:r>
            <a:r>
              <a:rPr lang="id-ID" dirty="0">
                <a:solidFill>
                  <a:srgbClr val="0070C0"/>
                </a:solidFill>
              </a:rPr>
              <a:t>(Enter/</a:t>
            </a:r>
            <a:r>
              <a:rPr lang="id-ID" dirty="0">
                <a:solidFill>
                  <a:srgbClr val="FF0000"/>
                </a:solidFill>
              </a:rPr>
              <a:t>E</a:t>
            </a:r>
            <a:r>
              <a:rPr lang="id-ID" dirty="0">
                <a:solidFill>
                  <a:srgbClr val="0070C0"/>
                </a:solidFill>
              </a:rPr>
              <a:t>) </a:t>
            </a:r>
            <a:r>
              <a:rPr lang="id-ID" dirty="0"/>
              <a:t>mahasiswa</a:t>
            </a:r>
            <a:r>
              <a:rPr lang="id-ID" dirty="0">
                <a:sym typeface="Wingdings" panose="05000000000000000000" pitchFamily="2" charset="2"/>
              </a:rPr>
              <a:t> ke </a:t>
            </a:r>
            <a:r>
              <a:rPr lang="id-ID" dirty="0"/>
              <a:t>kelas.</a:t>
            </a:r>
          </a:p>
          <a:p>
            <a:r>
              <a:rPr lang="id-ID" dirty="0">
                <a:solidFill>
                  <a:srgbClr val="FF0000"/>
                </a:solidFill>
              </a:rPr>
              <a:t>Menghapus </a:t>
            </a:r>
            <a:r>
              <a:rPr lang="id-ID" dirty="0">
                <a:solidFill>
                  <a:srgbClr val="0070C0"/>
                </a:solidFill>
              </a:rPr>
              <a:t>(Remove/</a:t>
            </a:r>
            <a:r>
              <a:rPr lang="id-ID" dirty="0">
                <a:solidFill>
                  <a:srgbClr val="FF0000"/>
                </a:solidFill>
              </a:rPr>
              <a:t>Rmv</a:t>
            </a:r>
            <a:r>
              <a:rPr lang="id-ID" dirty="0">
                <a:solidFill>
                  <a:srgbClr val="0070C0"/>
                </a:solidFill>
              </a:rPr>
              <a:t>) </a:t>
            </a:r>
            <a:r>
              <a:rPr lang="id-ID" dirty="0"/>
              <a:t>mahasiswa dari kelas.</a:t>
            </a:r>
          </a:p>
        </p:txBody>
      </p:sp>
    </p:spTree>
    <p:extLst>
      <p:ext uri="{BB962C8B-B14F-4D97-AF65-F5344CB8AC3E}">
        <p14:creationId xmlns:p14="http://schemas.microsoft.com/office/powerpoint/2010/main" val="377186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Model Pengembangan Sistem Informasi</a:t>
            </a:r>
            <a:endParaRPr lang="id-ID" dirty="0"/>
          </a:p>
        </p:txBody>
      </p:sp>
      <p:sp>
        <p:nvSpPr>
          <p:cNvPr id="3" name="Content Placeholder 2"/>
          <p:cNvSpPr>
            <a:spLocks noGrp="1"/>
          </p:cNvSpPr>
          <p:nvPr>
            <p:ph idx="1"/>
          </p:nvPr>
        </p:nvSpPr>
        <p:spPr/>
        <p:txBody>
          <a:bodyPr>
            <a:normAutofit lnSpcReduction="10000"/>
          </a:bodyPr>
          <a:lstStyle/>
          <a:p>
            <a:pPr marL="444500" indent="-444500">
              <a:lnSpc>
                <a:spcPct val="120000"/>
              </a:lnSpc>
              <a:buFont typeface="Wingdings" panose="05000000000000000000" pitchFamily="2" charset="2"/>
              <a:buChar char="q"/>
              <a:defRPr/>
            </a:pPr>
            <a:r>
              <a:rPr lang="en-US" b="1" dirty="0">
                <a:latin typeface="Arial" charset="0"/>
              </a:rPr>
              <a:t>Waterfall</a:t>
            </a:r>
            <a:r>
              <a:rPr lang="en-US" dirty="0">
                <a:latin typeface="Arial" charset="0"/>
              </a:rPr>
              <a:t> Development</a:t>
            </a:r>
          </a:p>
          <a:p>
            <a:pPr marL="444500" indent="-444500">
              <a:lnSpc>
                <a:spcPct val="120000"/>
              </a:lnSpc>
              <a:buFont typeface="Wingdings" panose="05000000000000000000" pitchFamily="2" charset="2"/>
              <a:buChar char="q"/>
              <a:defRPr/>
            </a:pPr>
            <a:r>
              <a:rPr lang="en-US" b="1" dirty="0">
                <a:latin typeface="Arial" charset="0"/>
              </a:rPr>
              <a:t>V-model </a:t>
            </a:r>
            <a:r>
              <a:rPr lang="en-US" dirty="0">
                <a:latin typeface="Arial" charset="0"/>
              </a:rPr>
              <a:t>(variation of the Waterfall Development)</a:t>
            </a:r>
          </a:p>
          <a:p>
            <a:pPr marL="444500" indent="-444500">
              <a:lnSpc>
                <a:spcPct val="120000"/>
              </a:lnSpc>
              <a:buFont typeface="Wingdings" panose="05000000000000000000" pitchFamily="2" charset="2"/>
              <a:buChar char="q"/>
              <a:defRPr/>
            </a:pPr>
            <a:r>
              <a:rPr lang="en-US" b="1" dirty="0">
                <a:latin typeface="Arial" charset="0"/>
              </a:rPr>
              <a:t>Parallel</a:t>
            </a:r>
            <a:r>
              <a:rPr lang="en-US" dirty="0">
                <a:latin typeface="Arial" charset="0"/>
              </a:rPr>
              <a:t> Development</a:t>
            </a:r>
          </a:p>
          <a:p>
            <a:pPr marL="444500" indent="-444500">
              <a:lnSpc>
                <a:spcPct val="120000"/>
              </a:lnSpc>
              <a:buFont typeface="Wingdings" panose="05000000000000000000" pitchFamily="2" charset="2"/>
              <a:buChar char="q"/>
              <a:defRPr/>
            </a:pPr>
            <a:r>
              <a:rPr lang="en-US" b="1" dirty="0">
                <a:latin typeface="Arial" charset="0"/>
              </a:rPr>
              <a:t>Rapid Application Development </a:t>
            </a:r>
            <a:r>
              <a:rPr lang="en-US" dirty="0">
                <a:latin typeface="Arial" charset="0"/>
              </a:rPr>
              <a:t>(RAD)</a:t>
            </a:r>
          </a:p>
          <a:p>
            <a:pPr lvl="1">
              <a:lnSpc>
                <a:spcPct val="120000"/>
              </a:lnSpc>
              <a:buFont typeface="Wingdings" panose="05000000000000000000" pitchFamily="2" charset="2"/>
              <a:buChar char="§"/>
              <a:defRPr/>
            </a:pPr>
            <a:r>
              <a:rPr lang="en-US" b="1" dirty="0">
                <a:latin typeface="Arial" charset="0"/>
              </a:rPr>
              <a:t>Iterative</a:t>
            </a:r>
            <a:r>
              <a:rPr lang="en-US" dirty="0">
                <a:latin typeface="Arial" charset="0"/>
              </a:rPr>
              <a:t> Development</a:t>
            </a:r>
          </a:p>
          <a:p>
            <a:pPr lvl="1">
              <a:lnSpc>
                <a:spcPct val="120000"/>
              </a:lnSpc>
              <a:buFont typeface="Wingdings" panose="05000000000000000000" pitchFamily="2" charset="2"/>
              <a:buChar char="§"/>
              <a:defRPr/>
            </a:pPr>
            <a:r>
              <a:rPr lang="en-US" b="1" dirty="0">
                <a:latin typeface="Arial" charset="0"/>
              </a:rPr>
              <a:t>System</a:t>
            </a:r>
            <a:r>
              <a:rPr lang="en-US" dirty="0">
                <a:latin typeface="Arial" charset="0"/>
              </a:rPr>
              <a:t> prototyping</a:t>
            </a:r>
          </a:p>
          <a:p>
            <a:pPr marL="444500" indent="-444500">
              <a:lnSpc>
                <a:spcPct val="120000"/>
              </a:lnSpc>
              <a:buFont typeface="Wingdings" panose="05000000000000000000" pitchFamily="2" charset="2"/>
              <a:buChar char="q"/>
              <a:defRPr/>
            </a:pPr>
            <a:r>
              <a:rPr lang="en-US" b="1" dirty="0">
                <a:latin typeface="Arial" charset="0"/>
              </a:rPr>
              <a:t>Agile</a:t>
            </a:r>
            <a:r>
              <a:rPr lang="en-US" dirty="0">
                <a:latin typeface="Arial" charset="0"/>
              </a:rPr>
              <a:t> Development</a:t>
            </a:r>
          </a:p>
          <a:p>
            <a:pPr>
              <a:buFont typeface="Wingdings" panose="05000000000000000000" pitchFamily="2" charset="2"/>
              <a:buChar char="q"/>
            </a:pPr>
            <a:endParaRPr lang="id-ID" dirty="0"/>
          </a:p>
        </p:txBody>
      </p:sp>
    </p:spTree>
    <p:extLst>
      <p:ext uri="{BB962C8B-B14F-4D97-AF65-F5344CB8AC3E}">
        <p14:creationId xmlns:p14="http://schemas.microsoft.com/office/powerpoint/2010/main" val="35740304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5. Tugas Besar</a:t>
            </a:r>
            <a:endParaRPr lang="en-US" sz="3200" b="1" dirty="0">
              <a:solidFill>
                <a:srgbClr val="FF0000"/>
              </a:solidFill>
            </a:endParaRPr>
          </a:p>
        </p:txBody>
      </p:sp>
      <p:sp>
        <p:nvSpPr>
          <p:cNvPr id="3" name="Content Placeholder 2"/>
          <p:cNvSpPr>
            <a:spLocks noGrp="1"/>
          </p:cNvSpPr>
          <p:nvPr>
            <p:ph idx="1"/>
          </p:nvPr>
        </p:nvSpPr>
        <p:spPr/>
        <p:txBody>
          <a:bodyPr/>
          <a:lstStyle/>
          <a:p>
            <a:r>
              <a:rPr lang="id-ID" dirty="0">
                <a:solidFill>
                  <a:srgbClr val="FF0000"/>
                </a:solidFill>
              </a:rPr>
              <a:t>Melihat </a:t>
            </a:r>
            <a:r>
              <a:rPr lang="id-ID" dirty="0">
                <a:solidFill>
                  <a:srgbClr val="0070C0"/>
                </a:solidFill>
              </a:rPr>
              <a:t>(Read/</a:t>
            </a:r>
            <a:r>
              <a:rPr lang="id-ID" dirty="0">
                <a:solidFill>
                  <a:srgbClr val="FF0000"/>
                </a:solidFill>
              </a:rPr>
              <a:t>R</a:t>
            </a:r>
            <a:r>
              <a:rPr lang="id-ID" dirty="0">
                <a:solidFill>
                  <a:srgbClr val="0070C0"/>
                </a:solidFill>
              </a:rPr>
              <a:t>) </a:t>
            </a:r>
            <a:r>
              <a:rPr lang="id-ID" dirty="0"/>
              <a:t>data</a:t>
            </a:r>
            <a:r>
              <a:rPr lang="id-ID" dirty="0">
                <a:solidFill>
                  <a:srgbClr val="FF0000"/>
                </a:solidFill>
              </a:rPr>
              <a:t> </a:t>
            </a:r>
            <a:r>
              <a:rPr lang="id-ID" dirty="0"/>
              <a:t>tugas besar</a:t>
            </a:r>
            <a:r>
              <a:rPr lang="id-ID" dirty="0">
                <a:solidFill>
                  <a:srgbClr val="0070C0"/>
                </a:solidFill>
              </a:rPr>
              <a:t> </a:t>
            </a:r>
            <a:r>
              <a:rPr lang="id-ID" dirty="0"/>
              <a:t>yang berada dalam sistem.</a:t>
            </a:r>
          </a:p>
          <a:p>
            <a:r>
              <a:rPr lang="id-ID" dirty="0">
                <a:solidFill>
                  <a:srgbClr val="FF0000"/>
                </a:solidFill>
              </a:rPr>
              <a:t>Membuat </a:t>
            </a:r>
            <a:r>
              <a:rPr lang="id-ID" dirty="0">
                <a:solidFill>
                  <a:srgbClr val="0070C0"/>
                </a:solidFill>
              </a:rPr>
              <a:t>(Create/</a:t>
            </a:r>
            <a:r>
              <a:rPr lang="id-ID" dirty="0">
                <a:solidFill>
                  <a:srgbClr val="FF0000"/>
                </a:solidFill>
              </a:rPr>
              <a:t>C</a:t>
            </a:r>
            <a:r>
              <a:rPr lang="id-ID" dirty="0">
                <a:solidFill>
                  <a:srgbClr val="0070C0"/>
                </a:solidFill>
              </a:rPr>
              <a:t>) </a:t>
            </a:r>
            <a:r>
              <a:rPr lang="id-ID" dirty="0"/>
              <a:t>data tugas besar baru.</a:t>
            </a:r>
          </a:p>
          <a:p>
            <a:r>
              <a:rPr lang="id-ID" dirty="0">
                <a:solidFill>
                  <a:srgbClr val="FF0000"/>
                </a:solidFill>
              </a:rPr>
              <a:t>Mengedit</a:t>
            </a:r>
            <a:r>
              <a:rPr lang="id-ID" dirty="0"/>
              <a:t> </a:t>
            </a:r>
            <a:r>
              <a:rPr lang="id-ID" dirty="0">
                <a:solidFill>
                  <a:srgbClr val="0070C0"/>
                </a:solidFill>
              </a:rPr>
              <a:t>(Update/</a:t>
            </a:r>
            <a:r>
              <a:rPr lang="id-ID" dirty="0">
                <a:solidFill>
                  <a:srgbClr val="FF0000"/>
                </a:solidFill>
              </a:rPr>
              <a:t>U</a:t>
            </a:r>
            <a:r>
              <a:rPr lang="id-ID" dirty="0">
                <a:solidFill>
                  <a:srgbClr val="0070C0"/>
                </a:solidFill>
              </a:rPr>
              <a:t>) </a:t>
            </a:r>
            <a:r>
              <a:rPr lang="id-ID" dirty="0"/>
              <a:t>data tugas besar saat ada pembaharuan atau kesalahan data.</a:t>
            </a:r>
          </a:p>
          <a:p>
            <a:r>
              <a:rPr lang="id-ID" dirty="0">
                <a:solidFill>
                  <a:srgbClr val="FF0000"/>
                </a:solidFill>
              </a:rPr>
              <a:t>Menonaktifkan</a:t>
            </a:r>
            <a:r>
              <a:rPr lang="id-ID" dirty="0"/>
              <a:t> </a:t>
            </a:r>
            <a:r>
              <a:rPr lang="id-ID" dirty="0">
                <a:solidFill>
                  <a:srgbClr val="0070C0"/>
                </a:solidFill>
              </a:rPr>
              <a:t>(Soft Delete/</a:t>
            </a:r>
            <a:r>
              <a:rPr lang="id-ID" dirty="0">
                <a:solidFill>
                  <a:srgbClr val="FF0000"/>
                </a:solidFill>
              </a:rPr>
              <a:t>SD</a:t>
            </a:r>
            <a:r>
              <a:rPr lang="id-ID" dirty="0">
                <a:solidFill>
                  <a:srgbClr val="0070C0"/>
                </a:solidFill>
              </a:rPr>
              <a:t>) </a:t>
            </a:r>
            <a:r>
              <a:rPr lang="id-ID" dirty="0"/>
              <a:t>data tugas besar yang telah tidak digunakan. </a:t>
            </a:r>
          </a:p>
          <a:p>
            <a:r>
              <a:rPr lang="id-ID" dirty="0">
                <a:solidFill>
                  <a:srgbClr val="FF0000"/>
                </a:solidFill>
              </a:rPr>
              <a:t>Memasukkan</a:t>
            </a:r>
            <a:r>
              <a:rPr lang="id-ID" dirty="0"/>
              <a:t> </a:t>
            </a:r>
            <a:r>
              <a:rPr lang="id-ID" dirty="0">
                <a:solidFill>
                  <a:srgbClr val="0070C0"/>
                </a:solidFill>
              </a:rPr>
              <a:t>(Enter/</a:t>
            </a:r>
            <a:r>
              <a:rPr lang="id-ID" dirty="0">
                <a:solidFill>
                  <a:srgbClr val="FF0000"/>
                </a:solidFill>
              </a:rPr>
              <a:t>E</a:t>
            </a:r>
            <a:r>
              <a:rPr lang="id-ID" dirty="0">
                <a:solidFill>
                  <a:srgbClr val="0070C0"/>
                </a:solidFill>
              </a:rPr>
              <a:t>) </a:t>
            </a:r>
            <a:r>
              <a:rPr lang="id-ID" dirty="0"/>
              <a:t>mahasiswa</a:t>
            </a:r>
            <a:r>
              <a:rPr lang="id-ID" dirty="0">
                <a:sym typeface="Wingdings" panose="05000000000000000000" pitchFamily="2" charset="2"/>
              </a:rPr>
              <a:t> ke </a:t>
            </a:r>
            <a:r>
              <a:rPr lang="id-ID" dirty="0"/>
              <a:t>tugas besar.</a:t>
            </a:r>
          </a:p>
          <a:p>
            <a:r>
              <a:rPr lang="id-ID" dirty="0">
                <a:solidFill>
                  <a:srgbClr val="FF0000"/>
                </a:solidFill>
              </a:rPr>
              <a:t>Menghapus </a:t>
            </a:r>
            <a:r>
              <a:rPr lang="id-ID" dirty="0">
                <a:solidFill>
                  <a:srgbClr val="0070C0"/>
                </a:solidFill>
              </a:rPr>
              <a:t>(Remove/</a:t>
            </a:r>
            <a:r>
              <a:rPr lang="id-ID" dirty="0">
                <a:solidFill>
                  <a:srgbClr val="FF0000"/>
                </a:solidFill>
              </a:rPr>
              <a:t>Rmv</a:t>
            </a:r>
            <a:r>
              <a:rPr lang="id-ID" dirty="0">
                <a:solidFill>
                  <a:srgbClr val="0070C0"/>
                </a:solidFill>
              </a:rPr>
              <a:t>) </a:t>
            </a:r>
            <a:r>
              <a:rPr lang="id-ID" dirty="0"/>
              <a:t>mahasiswa dari tugas besar.</a:t>
            </a:r>
          </a:p>
        </p:txBody>
      </p:sp>
    </p:spTree>
    <p:extLst>
      <p:ext uri="{BB962C8B-B14F-4D97-AF65-F5344CB8AC3E}">
        <p14:creationId xmlns:p14="http://schemas.microsoft.com/office/powerpoint/2010/main" val="22970708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6. Pengundian dan Penilaian Presentasi</a:t>
            </a:r>
            <a:endParaRPr lang="en-US" sz="3200" b="1" dirty="0">
              <a:solidFill>
                <a:srgbClr val="FF0000"/>
              </a:solidFill>
            </a:endParaRPr>
          </a:p>
        </p:txBody>
      </p:sp>
      <p:sp>
        <p:nvSpPr>
          <p:cNvPr id="3" name="Content Placeholder 2"/>
          <p:cNvSpPr>
            <a:spLocks noGrp="1"/>
          </p:cNvSpPr>
          <p:nvPr>
            <p:ph idx="1"/>
          </p:nvPr>
        </p:nvSpPr>
        <p:spPr/>
        <p:txBody>
          <a:bodyPr/>
          <a:lstStyle/>
          <a:p>
            <a:r>
              <a:rPr lang="id-ID" dirty="0">
                <a:solidFill>
                  <a:srgbClr val="FF0000"/>
                </a:solidFill>
              </a:rPr>
              <a:t>Melihat </a:t>
            </a:r>
            <a:r>
              <a:rPr lang="id-ID" dirty="0">
                <a:solidFill>
                  <a:srgbClr val="0070C0"/>
                </a:solidFill>
              </a:rPr>
              <a:t>(Read/</a:t>
            </a:r>
            <a:r>
              <a:rPr lang="id-ID" dirty="0">
                <a:solidFill>
                  <a:srgbClr val="FF0000"/>
                </a:solidFill>
              </a:rPr>
              <a:t>R</a:t>
            </a:r>
            <a:r>
              <a:rPr lang="id-ID" dirty="0">
                <a:solidFill>
                  <a:srgbClr val="0070C0"/>
                </a:solidFill>
              </a:rPr>
              <a:t>)</a:t>
            </a:r>
            <a:r>
              <a:rPr lang="id-ID" b="1" dirty="0">
                <a:solidFill>
                  <a:srgbClr val="0070C0"/>
                </a:solidFill>
              </a:rPr>
              <a:t> </a:t>
            </a:r>
            <a:r>
              <a:rPr lang="id-ID" dirty="0"/>
              <a:t>penilaian mahasiswa yang telah melakukan presentasi. </a:t>
            </a:r>
          </a:p>
          <a:p>
            <a:r>
              <a:rPr lang="id-ID" dirty="0">
                <a:solidFill>
                  <a:srgbClr val="FF0000"/>
                </a:solidFill>
              </a:rPr>
              <a:t>Melakukan pengundian </a:t>
            </a:r>
            <a:r>
              <a:rPr lang="id-ID" dirty="0">
                <a:solidFill>
                  <a:srgbClr val="0070C0"/>
                </a:solidFill>
              </a:rPr>
              <a:t>(Create/</a:t>
            </a:r>
            <a:r>
              <a:rPr lang="id-ID" dirty="0">
                <a:solidFill>
                  <a:srgbClr val="FF0000"/>
                </a:solidFill>
              </a:rPr>
              <a:t>C</a:t>
            </a:r>
            <a:r>
              <a:rPr lang="id-ID" dirty="0">
                <a:solidFill>
                  <a:srgbClr val="0070C0"/>
                </a:solidFill>
              </a:rPr>
              <a:t>)</a:t>
            </a:r>
            <a:r>
              <a:rPr lang="id-ID" b="1" dirty="0">
                <a:solidFill>
                  <a:srgbClr val="0070C0"/>
                </a:solidFill>
              </a:rPr>
              <a:t> </a:t>
            </a:r>
            <a:r>
              <a:rPr lang="id-ID" dirty="0"/>
              <a:t>mahasiswa yang belum melakukan presentasi berdasarkan kelas mahasiswa.</a:t>
            </a:r>
          </a:p>
          <a:p>
            <a:r>
              <a:rPr lang="id-ID" dirty="0">
                <a:solidFill>
                  <a:srgbClr val="FF0000"/>
                </a:solidFill>
              </a:rPr>
              <a:t>Memberikan penilaian </a:t>
            </a:r>
            <a:r>
              <a:rPr lang="id-ID" dirty="0">
                <a:solidFill>
                  <a:srgbClr val="0070C0"/>
                </a:solidFill>
              </a:rPr>
              <a:t>(Enter/</a:t>
            </a:r>
            <a:r>
              <a:rPr lang="id-ID" dirty="0">
                <a:solidFill>
                  <a:srgbClr val="FF0000"/>
                </a:solidFill>
              </a:rPr>
              <a:t>E</a:t>
            </a:r>
            <a:r>
              <a:rPr lang="id-ID" dirty="0">
                <a:solidFill>
                  <a:srgbClr val="0070C0"/>
                </a:solidFill>
              </a:rPr>
              <a:t>)</a:t>
            </a:r>
            <a:r>
              <a:rPr lang="id-ID" b="1" dirty="0">
                <a:solidFill>
                  <a:srgbClr val="0070C0"/>
                </a:solidFill>
              </a:rPr>
              <a:t> </a:t>
            </a:r>
            <a:r>
              <a:rPr lang="id-ID" dirty="0"/>
              <a:t>terhadap mahasis-wa yang terpilih maju presentasi.</a:t>
            </a:r>
          </a:p>
          <a:p>
            <a:endParaRPr lang="id-ID" dirty="0"/>
          </a:p>
          <a:p>
            <a:endParaRPr lang="en-US" dirty="0"/>
          </a:p>
        </p:txBody>
      </p:sp>
    </p:spTree>
    <p:extLst>
      <p:ext uri="{BB962C8B-B14F-4D97-AF65-F5344CB8AC3E}">
        <p14:creationId xmlns:p14="http://schemas.microsoft.com/office/powerpoint/2010/main" val="318391312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fitur – </a:t>
            </a:r>
            <a:r>
              <a:rPr lang="id-ID" sz="3200" b="1" dirty="0">
                <a:solidFill>
                  <a:srgbClr val="FF0000"/>
                </a:solidFill>
              </a:rPr>
              <a:t>7. Logout</a:t>
            </a:r>
            <a:endParaRPr lang="en-US" sz="3200" b="1" dirty="0">
              <a:solidFill>
                <a:srgbClr val="FF0000"/>
              </a:solidFill>
            </a:endParaRPr>
          </a:p>
        </p:txBody>
      </p:sp>
      <p:sp>
        <p:nvSpPr>
          <p:cNvPr id="3" name="Content Placeholder 2"/>
          <p:cNvSpPr>
            <a:spLocks noGrp="1"/>
          </p:cNvSpPr>
          <p:nvPr>
            <p:ph idx="1"/>
          </p:nvPr>
        </p:nvSpPr>
        <p:spPr/>
        <p:txBody>
          <a:bodyPr/>
          <a:lstStyle/>
          <a:p>
            <a:r>
              <a:rPr lang="id-ID" dirty="0">
                <a:solidFill>
                  <a:srgbClr val="FF0000"/>
                </a:solidFill>
              </a:rPr>
              <a:t>Menghapus session </a:t>
            </a:r>
            <a:r>
              <a:rPr lang="id-ID" dirty="0">
                <a:solidFill>
                  <a:srgbClr val="0070C0"/>
                </a:solidFill>
              </a:rPr>
              <a:t>(Remove/</a:t>
            </a:r>
            <a:r>
              <a:rPr lang="id-ID" dirty="0">
                <a:solidFill>
                  <a:srgbClr val="FF0000"/>
                </a:solidFill>
              </a:rPr>
              <a:t>Rmv</a:t>
            </a:r>
            <a:r>
              <a:rPr lang="id-ID" dirty="0">
                <a:solidFill>
                  <a:srgbClr val="0070C0"/>
                </a:solidFill>
              </a:rPr>
              <a:t>)</a:t>
            </a:r>
            <a:r>
              <a:rPr lang="id-ID" b="1" dirty="0">
                <a:solidFill>
                  <a:srgbClr val="0070C0"/>
                </a:solidFill>
              </a:rPr>
              <a:t> </a:t>
            </a:r>
            <a:r>
              <a:rPr lang="id-ID" dirty="0"/>
              <a:t>session.</a:t>
            </a:r>
          </a:p>
          <a:p>
            <a:endParaRPr lang="id-ID" dirty="0"/>
          </a:p>
          <a:p>
            <a:endParaRPr lang="en-US" dirty="0"/>
          </a:p>
        </p:txBody>
      </p:sp>
    </p:spTree>
    <p:extLst>
      <p:ext uri="{BB962C8B-B14F-4D97-AF65-F5344CB8AC3E}">
        <p14:creationId xmlns:p14="http://schemas.microsoft.com/office/powerpoint/2010/main" val="7848722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Hak</a:t>
            </a:r>
            <a:r>
              <a:rPr lang="en-US" dirty="0"/>
              <a:t> </a:t>
            </a:r>
            <a:r>
              <a:rPr lang="en-US" dirty="0" err="1"/>
              <a:t>Akses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81968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hak akses - </a:t>
            </a:r>
            <a:r>
              <a:rPr lang="id-ID" sz="3200" b="1" dirty="0">
                <a:solidFill>
                  <a:srgbClr val="FF0000"/>
                </a:solidFill>
              </a:rPr>
              <a:t>keseluruhan</a:t>
            </a:r>
            <a:endParaRPr lang="en-US" b="1" dirty="0">
              <a:solidFill>
                <a:srgbClr val="0070C0"/>
              </a:solidFill>
            </a:endParaRPr>
          </a:p>
        </p:txBody>
      </p:sp>
      <p:sp>
        <p:nvSpPr>
          <p:cNvPr id="3" name="Content Placeholder 2"/>
          <p:cNvSpPr>
            <a:spLocks noGrp="1"/>
          </p:cNvSpPr>
          <p:nvPr>
            <p:ph idx="1"/>
          </p:nvPr>
        </p:nvSpPr>
        <p:spPr/>
        <p:txBody>
          <a:bodyPr/>
          <a:lstStyle/>
          <a:p>
            <a:r>
              <a:rPr lang="en-US" dirty="0" err="1"/>
              <a:t>Adalah</a:t>
            </a:r>
            <a:r>
              <a:rPr lang="en-US" dirty="0"/>
              <a:t> </a:t>
            </a:r>
            <a:r>
              <a:rPr lang="en-US" dirty="0" err="1"/>
              <a:t>jenis</a:t>
            </a:r>
            <a:r>
              <a:rPr lang="en-US" dirty="0"/>
              <a:t> </a:t>
            </a:r>
            <a:r>
              <a:rPr lang="en-US" dirty="0" err="1"/>
              <a:t>akun</a:t>
            </a:r>
            <a:r>
              <a:rPr lang="en-US" dirty="0"/>
              <a:t> </a:t>
            </a:r>
            <a:r>
              <a:rPr lang="en-US" dirty="0" err="1"/>
              <a:t>atau</a:t>
            </a:r>
            <a:r>
              <a:rPr lang="en-US" dirty="0"/>
              <a:t> </a:t>
            </a:r>
            <a:r>
              <a:rPr lang="en-US" dirty="0" err="1"/>
              <a:t>akses</a:t>
            </a:r>
            <a:r>
              <a:rPr lang="en-US" dirty="0"/>
              <a:t> yang </a:t>
            </a:r>
            <a:r>
              <a:rPr lang="en-US" dirty="0" err="1"/>
              <a:t>digunakan</a:t>
            </a:r>
            <a:r>
              <a:rPr lang="en-US" dirty="0"/>
              <a:t> </a:t>
            </a:r>
            <a:r>
              <a:rPr lang="en-US" dirty="0" err="1"/>
              <a:t>dalam</a:t>
            </a:r>
            <a:r>
              <a:rPr lang="en-US" dirty="0"/>
              <a:t> </a:t>
            </a:r>
            <a:r>
              <a:rPr lang="en-US" dirty="0" err="1"/>
              <a:t>operasional</a:t>
            </a:r>
            <a:r>
              <a:rPr lang="en-US" dirty="0"/>
              <a:t> </a:t>
            </a:r>
            <a:r>
              <a:rPr lang="en-US" dirty="0" err="1"/>
              <a:t>kegiatan</a:t>
            </a:r>
            <a:r>
              <a:rPr lang="id-ID" dirty="0"/>
              <a:t> pemilihan presentator</a:t>
            </a:r>
            <a:r>
              <a:rPr lang="en-US" dirty="0"/>
              <a:t> </a:t>
            </a:r>
            <a:r>
              <a:rPr lang="en-US" dirty="0" err="1"/>
              <a:t>dengan</a:t>
            </a:r>
            <a:r>
              <a:rPr lang="en-US" dirty="0"/>
              <a:t> </a:t>
            </a:r>
            <a:r>
              <a:rPr lang="en-US" dirty="0" err="1"/>
              <a:t>hak</a:t>
            </a:r>
            <a:r>
              <a:rPr lang="en-US" dirty="0"/>
              <a:t>/ </a:t>
            </a:r>
            <a:r>
              <a:rPr lang="en-US" dirty="0" err="1"/>
              <a:t>fungsinya</a:t>
            </a:r>
            <a:r>
              <a:rPr lang="en-US" dirty="0"/>
              <a:t> </a:t>
            </a:r>
            <a:r>
              <a:rPr lang="en-US" dirty="0" err="1"/>
              <a:t>masing-masing</a:t>
            </a:r>
            <a:r>
              <a:rPr lang="en-US" dirty="0"/>
              <a:t>.</a:t>
            </a:r>
          </a:p>
          <a:p>
            <a:r>
              <a:rPr lang="en-US" dirty="0" err="1"/>
              <a:t>Hak</a:t>
            </a:r>
            <a:r>
              <a:rPr lang="en-US" dirty="0"/>
              <a:t> </a:t>
            </a:r>
            <a:r>
              <a:rPr lang="en-US" dirty="0" err="1"/>
              <a:t>akses</a:t>
            </a:r>
            <a:r>
              <a:rPr lang="en-US" dirty="0"/>
              <a:t> yang </a:t>
            </a:r>
            <a:r>
              <a:rPr lang="en-US" dirty="0" err="1"/>
              <a:t>ada</a:t>
            </a:r>
            <a:r>
              <a:rPr lang="en-US" dirty="0"/>
              <a:t> </a:t>
            </a:r>
            <a:r>
              <a:rPr lang="en-US" dirty="0" err="1"/>
              <a:t>dalam</a:t>
            </a:r>
            <a:r>
              <a:rPr lang="en-US" dirty="0"/>
              <a:t> </a:t>
            </a:r>
            <a:r>
              <a:rPr lang="id-ID" dirty="0"/>
              <a:t>SI Pemilihan Presentator</a:t>
            </a:r>
            <a:r>
              <a:rPr lang="en-US" dirty="0"/>
              <a:t>:</a:t>
            </a:r>
          </a:p>
          <a:p>
            <a:pPr marL="914377" lvl="1" indent="-457200">
              <a:buFont typeface="+mj-lt"/>
              <a:buAutoNum type="arabicParenR"/>
            </a:pPr>
            <a:r>
              <a:rPr lang="id-ID" dirty="0"/>
              <a:t>Admin</a:t>
            </a:r>
            <a:r>
              <a:rPr lang="en-US" dirty="0"/>
              <a:t> (</a:t>
            </a:r>
            <a:r>
              <a:rPr lang="id-ID" dirty="0"/>
              <a:t>ADM</a:t>
            </a:r>
            <a:r>
              <a:rPr lang="en-US" dirty="0"/>
              <a:t>)</a:t>
            </a:r>
          </a:p>
          <a:p>
            <a:pPr marL="914377" lvl="1" indent="-457200">
              <a:buFont typeface="+mj-lt"/>
              <a:buAutoNum type="arabicParenR"/>
            </a:pPr>
            <a:r>
              <a:rPr lang="id-ID" dirty="0"/>
              <a:t>Mahasiswa</a:t>
            </a:r>
            <a:r>
              <a:rPr lang="en-US" dirty="0"/>
              <a:t> (</a:t>
            </a:r>
            <a:r>
              <a:rPr lang="id-ID" dirty="0"/>
              <a:t>MHS</a:t>
            </a:r>
            <a:r>
              <a:rPr lang="en-US" dirty="0"/>
              <a:t>)</a:t>
            </a:r>
          </a:p>
        </p:txBody>
      </p:sp>
    </p:spTree>
    <p:extLst>
      <p:ext uri="{BB962C8B-B14F-4D97-AF65-F5344CB8AC3E}">
        <p14:creationId xmlns:p14="http://schemas.microsoft.com/office/powerpoint/2010/main" val="6889642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hak akses - </a:t>
            </a:r>
            <a:r>
              <a:rPr lang="id-ID" sz="3200" b="1" dirty="0">
                <a:solidFill>
                  <a:srgbClr val="FF0000"/>
                </a:solidFill>
              </a:rPr>
              <a:t>icon</a:t>
            </a:r>
            <a:endParaRPr lang="en-US" b="1" dirty="0">
              <a:solidFill>
                <a:srgbClr val="0070C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51" y="1969765"/>
            <a:ext cx="2160000" cy="2160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658" y="3577025"/>
            <a:ext cx="2160000" cy="2160000"/>
          </a:xfrm>
          <a:prstGeom prst="rect">
            <a:avLst/>
          </a:prstGeom>
        </p:spPr>
      </p:pic>
      <p:sp>
        <p:nvSpPr>
          <p:cNvPr id="6" name="Rectangle 5"/>
          <p:cNvSpPr/>
          <p:nvPr/>
        </p:nvSpPr>
        <p:spPr>
          <a:xfrm>
            <a:off x="1556251" y="3154268"/>
            <a:ext cx="3749040" cy="10800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id-ID" sz="5400" dirty="0"/>
              <a:t>ADMIN</a:t>
            </a:r>
            <a:endParaRPr lang="id-ID" sz="6000" dirty="0"/>
          </a:p>
        </p:txBody>
      </p:sp>
      <p:sp>
        <p:nvSpPr>
          <p:cNvPr id="7" name="Rectangle 6"/>
          <p:cNvSpPr/>
          <p:nvPr/>
        </p:nvSpPr>
        <p:spPr>
          <a:xfrm>
            <a:off x="2796231" y="4866030"/>
            <a:ext cx="4401854" cy="10800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id-ID" sz="5400" dirty="0"/>
              <a:t>MAHASISWA</a:t>
            </a:r>
          </a:p>
        </p:txBody>
      </p:sp>
    </p:spTree>
    <p:extLst>
      <p:ext uri="{BB962C8B-B14F-4D97-AF65-F5344CB8AC3E}">
        <p14:creationId xmlns:p14="http://schemas.microsoft.com/office/powerpoint/2010/main" val="22097566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SI Pemilihan Presentator</a:t>
            </a:r>
            <a:r>
              <a:rPr lang="en-US" dirty="0"/>
              <a:t/>
            </a:r>
            <a:br>
              <a:rPr lang="en-US" dirty="0"/>
            </a:br>
            <a:r>
              <a:rPr lang="id-ID" sz="3200" b="1" dirty="0">
                <a:solidFill>
                  <a:srgbClr val="0070C0"/>
                </a:solidFill>
              </a:rPr>
              <a:t>hak akses – </a:t>
            </a:r>
            <a:r>
              <a:rPr lang="id-ID" sz="3200" b="1" dirty="0">
                <a:solidFill>
                  <a:srgbClr val="FF0000"/>
                </a:solidFill>
              </a:rPr>
              <a:t>tentang admin</a:t>
            </a:r>
            <a:endParaRPr lang="en-US" sz="3200" b="1" dirty="0">
              <a:solidFill>
                <a:srgbClr val="FF0000"/>
              </a:solidFill>
            </a:endParaRPr>
          </a:p>
        </p:txBody>
      </p:sp>
      <p:sp>
        <p:nvSpPr>
          <p:cNvPr id="3" name="Content Placeholder 2"/>
          <p:cNvSpPr>
            <a:spLocks noGrp="1"/>
          </p:cNvSpPr>
          <p:nvPr>
            <p:ph idx="1"/>
          </p:nvPr>
        </p:nvSpPr>
        <p:spPr/>
        <p:txBody>
          <a:bodyPr/>
          <a:lstStyle/>
          <a:p>
            <a:r>
              <a:rPr lang="id-ID" dirty="0"/>
              <a:t>Dijabat oleh </a:t>
            </a:r>
            <a:r>
              <a:rPr lang="id-ID" dirty="0" smtClean="0"/>
              <a:t>Doni Abdul Fatah selaku </a:t>
            </a:r>
            <a:r>
              <a:rPr lang="id-ID" dirty="0"/>
              <a:t>dosen pengampu </a:t>
            </a:r>
            <a:r>
              <a:rPr lang="id-ID" dirty="0" smtClean="0"/>
              <a:t>MK Analisa &amp; Desain Sistem Informasi .</a:t>
            </a:r>
            <a:endParaRPr lang="en-US" dirty="0"/>
          </a:p>
          <a:p>
            <a:r>
              <a:rPr lang="id-ID" dirty="0"/>
              <a:t>Memiliki </a:t>
            </a:r>
            <a:r>
              <a:rPr lang="en-US" dirty="0" err="1"/>
              <a:t>akses</a:t>
            </a:r>
            <a:r>
              <a:rPr lang="en-US" dirty="0"/>
              <a:t> </a:t>
            </a:r>
            <a:r>
              <a:rPr lang="id-ID" dirty="0"/>
              <a:t>penuh</a:t>
            </a:r>
            <a:r>
              <a:rPr lang="en-US" dirty="0"/>
              <a:t> </a:t>
            </a:r>
            <a:r>
              <a:rPr lang="en-US" dirty="0" err="1"/>
              <a:t>terhadap</a:t>
            </a:r>
            <a:r>
              <a:rPr lang="en-US" dirty="0"/>
              <a:t> </a:t>
            </a:r>
            <a:r>
              <a:rPr lang="id-ID" dirty="0"/>
              <a:t>SI Pemilihan Presentator</a:t>
            </a:r>
            <a:r>
              <a:rPr lang="en-US" dirty="0"/>
              <a:t>.</a:t>
            </a:r>
            <a:endParaRPr lang="id-ID"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9154" y="116943"/>
            <a:ext cx="1080000" cy="1080000"/>
          </a:xfrm>
          <a:prstGeom prst="rect">
            <a:avLst/>
          </a:prstGeom>
        </p:spPr>
      </p:pic>
    </p:spTree>
    <p:extLst>
      <p:ext uri="{BB962C8B-B14F-4D97-AF65-F5344CB8AC3E}">
        <p14:creationId xmlns:p14="http://schemas.microsoft.com/office/powerpoint/2010/main" val="8170618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SI Pemilihan Presentator</a:t>
            </a:r>
            <a:r>
              <a:rPr lang="en-US" dirty="0">
                <a:solidFill>
                  <a:prstClr val="black"/>
                </a:solidFill>
              </a:rPr>
              <a:t/>
            </a:r>
            <a:br>
              <a:rPr lang="en-US" dirty="0">
                <a:solidFill>
                  <a:prstClr val="black"/>
                </a:solidFill>
              </a:rPr>
            </a:br>
            <a:r>
              <a:rPr lang="id-ID" sz="3200" b="1" dirty="0">
                <a:solidFill>
                  <a:srgbClr val="0070C0"/>
                </a:solidFill>
              </a:rPr>
              <a:t>hak akses – </a:t>
            </a:r>
            <a:r>
              <a:rPr lang="id-ID" sz="3200" b="1" dirty="0">
                <a:solidFill>
                  <a:srgbClr val="FF0000"/>
                </a:solidFill>
              </a:rPr>
              <a:t>tentang mahasiswa</a:t>
            </a:r>
            <a:endParaRPr lang="en-US" dirty="0"/>
          </a:p>
        </p:txBody>
      </p:sp>
      <p:sp>
        <p:nvSpPr>
          <p:cNvPr id="3" name="Content Placeholder 2"/>
          <p:cNvSpPr>
            <a:spLocks noGrp="1"/>
          </p:cNvSpPr>
          <p:nvPr>
            <p:ph idx="1"/>
          </p:nvPr>
        </p:nvSpPr>
        <p:spPr/>
        <p:txBody>
          <a:bodyPr/>
          <a:lstStyle/>
          <a:p>
            <a:r>
              <a:rPr lang="en-US" dirty="0" err="1"/>
              <a:t>Adalah</a:t>
            </a:r>
            <a:r>
              <a:rPr lang="en-US" dirty="0"/>
              <a:t> </a:t>
            </a:r>
            <a:r>
              <a:rPr lang="en-US" dirty="0" err="1"/>
              <a:t>akses</a:t>
            </a:r>
            <a:r>
              <a:rPr lang="en-US" dirty="0"/>
              <a:t> yang </a:t>
            </a:r>
            <a:r>
              <a:rPr lang="en-US" dirty="0" err="1"/>
              <a:t>menjadi</a:t>
            </a:r>
            <a:r>
              <a:rPr lang="en-US" dirty="0"/>
              <a:t> </a:t>
            </a:r>
            <a:r>
              <a:rPr lang="id-ID" dirty="0"/>
              <a:t>objek pengolahan data dalam proses pemilihan presentator tugas besar pemrograman web</a:t>
            </a:r>
            <a:r>
              <a:rPr lang="en-US" dirty="0"/>
              <a:t>.</a:t>
            </a:r>
          </a:p>
          <a:p>
            <a:r>
              <a:rPr lang="id-ID" dirty="0"/>
              <a:t>Mahasiswa dalam sistem ini adalah </a:t>
            </a:r>
            <a:r>
              <a:rPr lang="id-ID" dirty="0" smtClean="0"/>
              <a:t>ADSI Kelas A, B, C dan D semester 2 Sistem Informasi.</a:t>
            </a:r>
            <a:endParaRPr lang="id-ID" dirty="0"/>
          </a:p>
          <a:p>
            <a:r>
              <a:rPr lang="id-ID" dirty="0"/>
              <a:t>Akses mahasiswa terbatas membaca data yang ada dalam sistem.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9154" y="116943"/>
            <a:ext cx="1080000" cy="1080000"/>
          </a:xfrm>
          <a:prstGeom prst="rect">
            <a:avLst/>
          </a:prstGeom>
        </p:spPr>
      </p:pic>
    </p:spTree>
    <p:extLst>
      <p:ext uri="{BB962C8B-B14F-4D97-AF65-F5344CB8AC3E}">
        <p14:creationId xmlns:p14="http://schemas.microsoft.com/office/powerpoint/2010/main" val="13262399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SI Pemilihan Presentator</a:t>
            </a:r>
            <a:r>
              <a:rPr lang="en-US" dirty="0">
                <a:solidFill>
                  <a:prstClr val="black"/>
                </a:solidFill>
              </a:rPr>
              <a:t/>
            </a:r>
            <a:br>
              <a:rPr lang="en-US" dirty="0">
                <a:solidFill>
                  <a:prstClr val="black"/>
                </a:solidFill>
              </a:rPr>
            </a:br>
            <a:r>
              <a:rPr lang="id-ID" sz="3200" b="1" dirty="0">
                <a:solidFill>
                  <a:srgbClr val="0070C0"/>
                </a:solidFill>
              </a:rPr>
              <a:t>hak akses – </a:t>
            </a:r>
            <a:r>
              <a:rPr lang="id-ID" sz="3200" b="1" dirty="0">
                <a:solidFill>
                  <a:srgbClr val="FF0000"/>
                </a:solidFill>
              </a:rPr>
              <a:t>rincian akses admin dan mahasiswa</a:t>
            </a:r>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0" y="1703014"/>
            <a:ext cx="9144000" cy="4409078"/>
          </a:xfrm>
          <a:prstGeom prst="rect">
            <a:avLst/>
          </a:prstGeom>
        </p:spPr>
      </p:pic>
    </p:spTree>
    <p:extLst>
      <p:ext uri="{BB962C8B-B14F-4D97-AF65-F5344CB8AC3E}">
        <p14:creationId xmlns:p14="http://schemas.microsoft.com/office/powerpoint/2010/main" val="308488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Kontrak Perkuliahan</a:t>
            </a:r>
            <a:endParaRPr lang="id-ID" dirty="0"/>
          </a:p>
        </p:txBody>
      </p:sp>
      <p:sp>
        <p:nvSpPr>
          <p:cNvPr id="3" name="Text Placeholder 2"/>
          <p:cNvSpPr>
            <a:spLocks noGrp="1"/>
          </p:cNvSpPr>
          <p:nvPr>
            <p:ph type="body" idx="1"/>
          </p:nvPr>
        </p:nvSpPr>
        <p:spPr/>
        <p:txBody>
          <a:bodyPr/>
          <a:lstStyle/>
          <a:p>
            <a:r>
              <a:rPr lang="id-ID" dirty="0" smtClean="0"/>
              <a:t>c). </a:t>
            </a:r>
            <a:r>
              <a:rPr lang="id-ID" dirty="0"/>
              <a:t>Metode Penilaian</a:t>
            </a:r>
            <a:endParaRPr lang="id-ID" dirty="0" smtClean="0"/>
          </a:p>
          <a:p>
            <a:r>
              <a:rPr lang="id-ID" dirty="0" smtClean="0"/>
              <a:t>d). </a:t>
            </a:r>
            <a:r>
              <a:rPr lang="id-ID" dirty="0"/>
              <a:t>Tugas dan Proyek</a:t>
            </a:r>
            <a:endParaRPr lang="id-ID" dirty="0" smtClean="0"/>
          </a:p>
          <a:p>
            <a:r>
              <a:rPr lang="id-ID" dirty="0" smtClean="0"/>
              <a:t>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Fase dalam Model Waterfall</a:t>
            </a:r>
            <a:r>
              <a:rPr lang="id-ID" dirty="0"/>
              <a:t> </a:t>
            </a:r>
          </a:p>
        </p:txBody>
      </p:sp>
      <p:pic>
        <p:nvPicPr>
          <p:cNvPr id="6" name="Content Placeholder 5" descr="ftp://pmcfadden2:jws&amp;zi$@ftp.wiley.com/pmcfadden2/Dennis.SAD.4e/JPEGS/jpge_300_dpi/Ch02/fig_02_0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915236" y="2125266"/>
            <a:ext cx="5680078" cy="3389282"/>
          </a:xfrm>
        </p:spPr>
      </p:pic>
      <p:sp>
        <p:nvSpPr>
          <p:cNvPr id="5" name="Rectangle 4"/>
          <p:cNvSpPr/>
          <p:nvPr/>
        </p:nvSpPr>
        <p:spPr>
          <a:xfrm>
            <a:off x="4074458" y="1690689"/>
            <a:ext cx="4760259" cy="1569660"/>
          </a:xfrm>
          <a:prstGeom prst="rect">
            <a:avLst/>
          </a:prstGeom>
        </p:spPr>
        <p:txBody>
          <a:bodyPr wrap="square">
            <a:spAutoFit/>
          </a:bodyPr>
          <a:lstStyle/>
          <a:p>
            <a:pPr algn="just"/>
            <a:r>
              <a:rPr lang="id-ID" sz="2400" dirty="0"/>
              <a:t>Dengan metodologi berbasis pengembangan </a:t>
            </a:r>
            <a:r>
              <a:rPr lang="id-ID" sz="2400" b="1" dirty="0"/>
              <a:t>Waterfall</a:t>
            </a:r>
            <a:r>
              <a:rPr lang="id-ID" sz="2400" dirty="0"/>
              <a:t>, </a:t>
            </a:r>
            <a:r>
              <a:rPr lang="id-ID" sz="2400" b="1" dirty="0"/>
              <a:t>Proses dilakukan </a:t>
            </a:r>
            <a:r>
              <a:rPr lang="id-ID" sz="2400" b="1" dirty="0">
                <a:solidFill>
                  <a:srgbClr val="FF0000"/>
                </a:solidFill>
              </a:rPr>
              <a:t>secara berurutan </a:t>
            </a:r>
            <a:r>
              <a:rPr lang="id-ID" sz="2400" b="1" dirty="0"/>
              <a:t>dari satu fase ke fase berikutnya.</a:t>
            </a:r>
          </a:p>
        </p:txBody>
      </p:sp>
    </p:spTree>
    <p:extLst>
      <p:ext uri="{BB962C8B-B14F-4D97-AF65-F5344CB8AC3E}">
        <p14:creationId xmlns:p14="http://schemas.microsoft.com/office/powerpoint/2010/main" val="12774687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Metode </a:t>
            </a:r>
            <a:r>
              <a:rPr lang="id-ID" b="1" dirty="0" smtClean="0"/>
              <a:t>Penilaian ADSI SI2C</a:t>
            </a:r>
            <a:endParaRPr lang="id-ID" b="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501169548"/>
              </p:ext>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890546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a:t>
            </a:r>
            <a:endParaRPr lang="id-ID" dirty="0"/>
          </a:p>
        </p:txBody>
      </p:sp>
      <p:sp>
        <p:nvSpPr>
          <p:cNvPr id="3" name="Content Placeholder 2"/>
          <p:cNvSpPr>
            <a:spLocks noGrp="1"/>
          </p:cNvSpPr>
          <p:nvPr>
            <p:ph idx="1"/>
          </p:nvPr>
        </p:nvSpPr>
        <p:spPr/>
        <p:txBody>
          <a:bodyPr>
            <a:normAutofit fontScale="85000" lnSpcReduction="20000"/>
          </a:bodyPr>
          <a:lstStyle/>
          <a:p>
            <a:pPr lvl="0" algn="just"/>
            <a:r>
              <a:rPr lang="id-ID" dirty="0"/>
              <a:t>Masuk </a:t>
            </a:r>
            <a:r>
              <a:rPr lang="id-ID" dirty="0" smtClean="0"/>
              <a:t>sesuai jadwal Jam 09.30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lgn="just"/>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pPr algn="just"/>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pPr algn="just"/>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pPr algn="just"/>
            <a:r>
              <a:rPr lang="id-ID" dirty="0"/>
              <a:t>Setiap mahasiswa dilarang melakukan tindakan plagiat atas pengerjaan tugasnya, jika terjadi maka pengerjaan tugas akan dikurangi </a:t>
            </a:r>
            <a:r>
              <a:rPr lang="id-ID" dirty="0" smtClean="0"/>
              <a:t>20% atau Gugur.</a:t>
            </a:r>
            <a:endParaRPr lang="id-ID" dirty="0"/>
          </a:p>
          <a:p>
            <a:pPr algn="just"/>
            <a:r>
              <a:rPr lang="id-ID" dirty="0"/>
              <a:t>Setiap mahasiswa  wajib mengerjakan ujian dan tugas baik tugas mandiri ataupun berkelompok. </a:t>
            </a:r>
            <a:endParaRPr lang="id-ID" dirty="0" smtClean="0"/>
          </a:p>
          <a:p>
            <a:pPr algn="just"/>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20710825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a:t>
            </a:r>
            <a:r>
              <a:rPr lang="id-ID" dirty="0"/>
              <a:t>Kebutuhan Software</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43418406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Kebutuhan Software</a:t>
            </a:r>
            <a:endParaRPr lang="id-ID" b="1" dirty="0">
              <a:solidFill>
                <a:srgbClr val="0070C0"/>
              </a:solidFill>
            </a:endParaRPr>
          </a:p>
        </p:txBody>
      </p:sp>
      <p:sp>
        <p:nvSpPr>
          <p:cNvPr id="3" name="Rectangle 2"/>
          <p:cNvSpPr/>
          <p:nvPr/>
        </p:nvSpPr>
        <p:spPr>
          <a:xfrm>
            <a:off x="255494" y="1648215"/>
            <a:ext cx="8540164" cy="4524315"/>
          </a:xfrm>
          <a:prstGeom prst="rect">
            <a:avLst/>
          </a:prstGeom>
        </p:spPr>
        <p:txBody>
          <a:bodyPr wrap="square">
            <a:spAutoFit/>
          </a:bodyPr>
          <a:lstStyle/>
          <a:p>
            <a:r>
              <a:rPr lang="en-US" sz="3200" b="1" dirty="0" smtClean="0"/>
              <a:t>Editor</a:t>
            </a:r>
            <a:endParaRPr lang="en-US" sz="3200" b="1" dirty="0"/>
          </a:p>
          <a:p>
            <a:pPr marL="812800" lvl="1" indent="-355600">
              <a:buFont typeface="Wingdings" panose="05000000000000000000" pitchFamily="2" charset="2"/>
              <a:buChar char="§"/>
            </a:pPr>
            <a:r>
              <a:rPr lang="id-ID" sz="3200" dirty="0" smtClean="0">
                <a:solidFill>
                  <a:srgbClr val="FF0000"/>
                </a:solidFill>
              </a:rPr>
              <a:t>Ms</a:t>
            </a:r>
            <a:r>
              <a:rPr lang="id-ID" sz="3200" dirty="0">
                <a:solidFill>
                  <a:srgbClr val="FF0000"/>
                </a:solidFill>
              </a:rPr>
              <a:t>. Office</a:t>
            </a:r>
          </a:p>
          <a:p>
            <a:pPr marL="812800" lvl="1" indent="-355600">
              <a:buFont typeface="Wingdings" panose="05000000000000000000" pitchFamily="2" charset="2"/>
              <a:buChar char="§"/>
            </a:pPr>
            <a:r>
              <a:rPr lang="id-ID" sz="3200" dirty="0" smtClean="0">
                <a:solidFill>
                  <a:srgbClr val="FF0000"/>
                </a:solidFill>
              </a:rPr>
              <a:t>LibreOffice</a:t>
            </a:r>
          </a:p>
          <a:p>
            <a:pPr marL="812800" lvl="1" indent="-355600">
              <a:buFont typeface="Wingdings" panose="05000000000000000000" pitchFamily="2" charset="2"/>
              <a:buChar char="§"/>
            </a:pPr>
            <a:r>
              <a:rPr lang="id-ID" sz="3200" dirty="0">
                <a:solidFill>
                  <a:srgbClr val="FF0000"/>
                </a:solidFill>
              </a:rPr>
              <a:t> </a:t>
            </a:r>
            <a:r>
              <a:rPr lang="id-ID" sz="3200" dirty="0" smtClean="0">
                <a:solidFill>
                  <a:srgbClr val="FF0000"/>
                </a:solidFill>
              </a:rPr>
              <a:t>.......</a:t>
            </a:r>
            <a:endParaRPr lang="en-US" sz="3200" dirty="0">
              <a:solidFill>
                <a:srgbClr val="FF0000"/>
              </a:solidFill>
            </a:endParaRPr>
          </a:p>
          <a:p>
            <a:r>
              <a:rPr lang="id-ID" sz="3200" b="1" dirty="0" smtClean="0"/>
              <a:t>Pemodelan</a:t>
            </a:r>
            <a:r>
              <a:rPr lang="en-US" sz="3200" b="1" dirty="0" smtClean="0"/>
              <a:t> </a:t>
            </a:r>
            <a:r>
              <a:rPr lang="en-US" sz="3200" b="1" dirty="0"/>
              <a:t>Tools</a:t>
            </a:r>
          </a:p>
          <a:p>
            <a:pPr marL="812800" lvl="1" indent="-355600">
              <a:buFont typeface="Wingdings" panose="05000000000000000000" pitchFamily="2" charset="2"/>
              <a:buChar char="§"/>
            </a:pPr>
            <a:r>
              <a:rPr lang="id-ID" sz="3200" dirty="0" smtClean="0"/>
              <a:t>UML </a:t>
            </a:r>
            <a:r>
              <a:rPr lang="id-ID" sz="3200" dirty="0"/>
              <a:t>: </a:t>
            </a:r>
            <a:r>
              <a:rPr lang="id-ID" sz="3200" b="1" dirty="0">
                <a:solidFill>
                  <a:srgbClr val="FF0000"/>
                </a:solidFill>
              </a:rPr>
              <a:t>Sparx </a:t>
            </a:r>
            <a:r>
              <a:rPr lang="en-US" sz="3200" b="1" dirty="0">
                <a:solidFill>
                  <a:srgbClr val="FF0000"/>
                </a:solidFill>
              </a:rPr>
              <a:t>E</a:t>
            </a:r>
            <a:r>
              <a:rPr lang="id-ID" sz="3200" b="1" dirty="0">
                <a:solidFill>
                  <a:srgbClr val="FF0000"/>
                </a:solidFill>
              </a:rPr>
              <a:t>nterprise Architect</a:t>
            </a:r>
            <a:r>
              <a:rPr lang="id-ID" sz="3200" dirty="0">
                <a:solidFill>
                  <a:prstClr val="black"/>
                </a:solidFill>
              </a:rPr>
              <a:t>, Star </a:t>
            </a:r>
            <a:r>
              <a:rPr lang="id-ID" sz="3200" dirty="0" smtClean="0">
                <a:solidFill>
                  <a:prstClr val="black"/>
                </a:solidFill>
              </a:rPr>
              <a:t>UML</a:t>
            </a:r>
          </a:p>
          <a:p>
            <a:pPr marL="812800" lvl="1" indent="-355600">
              <a:buFont typeface="Wingdings" panose="05000000000000000000" pitchFamily="2" charset="2"/>
              <a:buChar char="§"/>
            </a:pPr>
            <a:r>
              <a:rPr lang="id-ID" sz="3200" dirty="0" smtClean="0">
                <a:solidFill>
                  <a:prstClr val="black"/>
                </a:solidFill>
              </a:rPr>
              <a:t>Flowchart-DFD </a:t>
            </a:r>
            <a:r>
              <a:rPr lang="id-ID" sz="3200" dirty="0">
                <a:solidFill>
                  <a:prstClr val="black"/>
                </a:solidFill>
              </a:rPr>
              <a:t>: </a:t>
            </a:r>
            <a:r>
              <a:rPr lang="id-ID" sz="3200" b="1" dirty="0" smtClean="0">
                <a:solidFill>
                  <a:prstClr val="black"/>
                </a:solidFill>
              </a:rPr>
              <a:t>Visio</a:t>
            </a:r>
          </a:p>
          <a:p>
            <a:pPr marL="812800" lvl="1" indent="-355600">
              <a:buFont typeface="Wingdings" panose="05000000000000000000" pitchFamily="2" charset="2"/>
              <a:buChar char="§"/>
            </a:pPr>
            <a:r>
              <a:rPr lang="id-ID" sz="3200" dirty="0" smtClean="0">
                <a:solidFill>
                  <a:prstClr val="black"/>
                </a:solidFill>
              </a:rPr>
              <a:t>ERD </a:t>
            </a:r>
            <a:r>
              <a:rPr lang="id-ID" sz="3200" dirty="0">
                <a:solidFill>
                  <a:prstClr val="black"/>
                </a:solidFill>
              </a:rPr>
              <a:t>: </a:t>
            </a:r>
            <a:r>
              <a:rPr lang="id-ID" sz="3200" b="1" dirty="0">
                <a:solidFill>
                  <a:prstClr val="black"/>
                </a:solidFill>
              </a:rPr>
              <a:t>Ms </a:t>
            </a:r>
            <a:r>
              <a:rPr lang="id-ID" sz="3200" b="1" dirty="0" smtClean="0">
                <a:solidFill>
                  <a:prstClr val="black"/>
                </a:solidFill>
              </a:rPr>
              <a:t>Access</a:t>
            </a:r>
          </a:p>
          <a:p>
            <a:pPr marL="812800" lvl="1" indent="-355600">
              <a:buFont typeface="Wingdings" panose="05000000000000000000" pitchFamily="2" charset="2"/>
              <a:buChar char="§"/>
            </a:pPr>
            <a:r>
              <a:rPr lang="id-ID" sz="3200" b="1" dirty="0" smtClean="0">
                <a:solidFill>
                  <a:prstClr val="black"/>
                </a:solidFill>
              </a:rPr>
              <a:t>........</a:t>
            </a:r>
            <a:endParaRPr lang="id-ID" sz="3200" b="1" dirty="0">
              <a:solidFill>
                <a:prstClr val="black"/>
              </a:solidFill>
            </a:endParaRPr>
          </a:p>
        </p:txBody>
      </p:sp>
    </p:spTree>
    <p:extLst>
      <p:ext uri="{BB962C8B-B14F-4D97-AF65-F5344CB8AC3E}">
        <p14:creationId xmlns:p14="http://schemas.microsoft.com/office/powerpoint/2010/main" val="336823355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3)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pPr>
              <a:lnSpc>
                <a:spcPct val="80000"/>
              </a:lnSpc>
              <a:spcBef>
                <a:spcPts val="0"/>
              </a:spcBef>
            </a:pPr>
            <a:r>
              <a:rPr lang="id-ID" dirty="0" smtClean="0"/>
              <a:t>Bahan Kuliah : </a:t>
            </a:r>
            <a:r>
              <a:rPr lang="id-ID" dirty="0">
                <a:solidFill>
                  <a:schemeClr val="bg2">
                    <a:lumMod val="50000"/>
                  </a:schemeClr>
                </a:solidFill>
              </a:rPr>
              <a:t>github.com/doniaft</a:t>
            </a:r>
            <a:endParaRPr lang="id-ID" dirty="0"/>
          </a:p>
          <a:p>
            <a:r>
              <a:rPr lang="en-US" dirty="0" smtClean="0"/>
              <a:t>Email </a:t>
            </a:r>
            <a:r>
              <a:rPr lang="en-US" dirty="0"/>
              <a:t>: </a:t>
            </a:r>
            <a:r>
              <a:rPr lang="en-US" sz="2400" dirty="0" smtClean="0">
                <a:solidFill>
                  <a:schemeClr val="bg2">
                    <a:lumMod val="75000"/>
                  </a:schemeClr>
                </a:solidFill>
                <a:hlinkClick r:id="rId2"/>
              </a:rPr>
              <a:t>d</a:t>
            </a:r>
            <a:r>
              <a:rPr lang="id-ID" sz="2400" dirty="0" smtClean="0">
                <a:solidFill>
                  <a:schemeClr val="bg2">
                    <a:lumMod val="75000"/>
                  </a:schemeClr>
                </a:solidFill>
                <a:hlinkClick r:id="rId2"/>
              </a:rPr>
              <a:t>oniaft</a:t>
            </a:r>
            <a:r>
              <a:rPr lang="en-US" sz="2400" dirty="0" smtClean="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r>
              <a:rPr lang="en-US" dirty="0" smtClean="0"/>
              <a:t>WA/Telegram :</a:t>
            </a:r>
            <a:endParaRPr lang="id-ID" dirty="0" smtClean="0">
              <a:solidFill>
                <a:schemeClr val="accent1">
                  <a:lumMod val="40000"/>
                  <a:lumOff val="60000"/>
                </a:schemeClr>
              </a:solidFill>
            </a:endParaRPr>
          </a:p>
          <a:p>
            <a:r>
              <a:rPr lang="id-ID" dirty="0" smtClean="0"/>
              <a:t>Komting ADSI SI2C : </a:t>
            </a:r>
            <a:r>
              <a:rPr lang="id-ID" dirty="0" smtClean="0">
                <a:solidFill>
                  <a:schemeClr val="bg1">
                    <a:lumMod val="85000"/>
                  </a:schemeClr>
                </a:solidFill>
              </a:rPr>
              <a:t>Taufig R : 0853 3036 2686</a:t>
            </a:r>
            <a:endParaRPr lang="en-US" dirty="0">
              <a:solidFill>
                <a:schemeClr val="bg1">
                  <a:lumMod val="85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59"/>
            <a:ext cx="8826500" cy="5076151"/>
          </a:xfrm>
        </p:spPr>
        <p:txBody>
          <a:bodyPr>
            <a:noAutofit/>
          </a:bodyPr>
          <a:lstStyle/>
          <a:p>
            <a:pPr marL="274638" indent="-274638">
              <a:spcBef>
                <a:spcPts val="600"/>
              </a:spcBef>
            </a:pPr>
            <a:r>
              <a:rPr lang="en-US" sz="1200" dirty="0"/>
              <a:t>Wendy Boggs &amp; </a:t>
            </a:r>
            <a:r>
              <a:rPr lang="en-US" sz="1200" dirty="0" err="1"/>
              <a:t>Micheal</a:t>
            </a:r>
            <a:r>
              <a:rPr lang="en-US" sz="1200" dirty="0"/>
              <a:t> Boggs, “UML with Rational Rose 2003”, </a:t>
            </a:r>
            <a:r>
              <a:rPr lang="en-US" sz="1200" dirty="0" err="1"/>
              <a:t>Sybex</a:t>
            </a:r>
            <a:r>
              <a:rPr lang="en-US" sz="1200" dirty="0"/>
              <a:t> 2002</a:t>
            </a:r>
            <a:endParaRPr lang="id-ID" sz="1200" dirty="0"/>
          </a:p>
          <a:p>
            <a:pPr marL="274638" indent="-274638">
              <a:spcBef>
                <a:spcPts val="600"/>
              </a:spcBef>
            </a:pPr>
            <a:r>
              <a:rPr lang="en-US" sz="1200" dirty="0" smtClean="0"/>
              <a:t>Ian </a:t>
            </a:r>
            <a:r>
              <a:rPr lang="en-US" sz="1200" dirty="0" err="1"/>
              <a:t>Sommerville</a:t>
            </a:r>
            <a:r>
              <a:rPr lang="en-US" sz="1200" dirty="0"/>
              <a:t>, </a:t>
            </a:r>
            <a:r>
              <a:rPr lang="en-US" sz="1200" dirty="0">
                <a:solidFill>
                  <a:srgbClr val="0070C0"/>
                </a:solidFill>
              </a:rPr>
              <a:t>Software Engineering 10</a:t>
            </a:r>
            <a:r>
              <a:rPr lang="en-US" sz="1200" baseline="30000" dirty="0">
                <a:solidFill>
                  <a:srgbClr val="0070C0"/>
                </a:solidFill>
              </a:rPr>
              <a:t>th</a:t>
            </a:r>
            <a:r>
              <a:rPr lang="en-US" sz="1200" dirty="0">
                <a:solidFill>
                  <a:srgbClr val="0070C0"/>
                </a:solidFill>
              </a:rPr>
              <a:t> Edition</a:t>
            </a:r>
            <a:r>
              <a:rPr lang="en-US" sz="1200" dirty="0"/>
              <a:t>, </a:t>
            </a:r>
            <a:r>
              <a:rPr lang="en-US" sz="1200" i="1" dirty="0"/>
              <a:t>Addison-Wesley</a:t>
            </a:r>
            <a:r>
              <a:rPr lang="en-US" sz="1200" dirty="0"/>
              <a:t>, 20</a:t>
            </a:r>
            <a:r>
              <a:rPr lang="id-ID" sz="1200" dirty="0"/>
              <a:t>1</a:t>
            </a:r>
            <a:r>
              <a:rPr lang="en-US" sz="1200" dirty="0"/>
              <a:t>5</a:t>
            </a:r>
            <a:endParaRPr lang="id-ID" sz="1200" dirty="0"/>
          </a:p>
          <a:p>
            <a:pPr marL="274638" indent="-274638">
              <a:spcBef>
                <a:spcPts val="600"/>
              </a:spcBef>
            </a:pPr>
            <a:r>
              <a:rPr lang="en-US" sz="1200" dirty="0"/>
              <a:t>Roger S. Pressman, </a:t>
            </a:r>
            <a:r>
              <a:rPr lang="en-US" sz="1200" dirty="0">
                <a:solidFill>
                  <a:srgbClr val="0070C0"/>
                </a:solidFill>
              </a:rPr>
              <a:t>Software Engineering: A Practitioner’s Approach 8</a:t>
            </a:r>
            <a:r>
              <a:rPr lang="en-US" sz="1200" baseline="30000" dirty="0">
                <a:solidFill>
                  <a:srgbClr val="0070C0"/>
                </a:solidFill>
              </a:rPr>
              <a:t>th</a:t>
            </a:r>
            <a:r>
              <a:rPr lang="en-US" sz="1200" dirty="0">
                <a:solidFill>
                  <a:srgbClr val="0070C0"/>
                </a:solidFill>
              </a:rPr>
              <a:t> Edition</a:t>
            </a:r>
            <a:r>
              <a:rPr lang="en-US" sz="1200" dirty="0"/>
              <a:t>, </a:t>
            </a:r>
            <a:r>
              <a:rPr lang="en-US" sz="1200" i="1" dirty="0"/>
              <a:t>McGraw-Hill</a:t>
            </a:r>
            <a:r>
              <a:rPr lang="en-US" sz="1200" dirty="0"/>
              <a:t>, 2014</a:t>
            </a:r>
          </a:p>
          <a:p>
            <a:pPr marL="274638" indent="-274638">
              <a:spcBef>
                <a:spcPts val="600"/>
              </a:spcBef>
            </a:pPr>
            <a:r>
              <a:rPr lang="en-US" sz="1200" dirty="0"/>
              <a:t>P. Bourque and R.E. Fairley, eds., </a:t>
            </a:r>
            <a:r>
              <a:rPr lang="en-US" sz="1200" dirty="0">
                <a:solidFill>
                  <a:srgbClr val="0070C0"/>
                </a:solidFill>
              </a:rPr>
              <a:t>Guide to the Software Engineering Body of Knowledge Version 3.0</a:t>
            </a:r>
            <a:r>
              <a:rPr lang="en-US" sz="1200" dirty="0"/>
              <a:t>, </a:t>
            </a:r>
            <a:r>
              <a:rPr lang="en-US" sz="1200" i="1" dirty="0"/>
              <a:t>IEEE Computer Society</a:t>
            </a:r>
            <a:r>
              <a:rPr lang="en-US" sz="1200" dirty="0"/>
              <a:t>, 2014</a:t>
            </a:r>
          </a:p>
          <a:p>
            <a:pPr marL="274638" indent="-274638">
              <a:spcBef>
                <a:spcPts val="600"/>
              </a:spcBef>
            </a:pPr>
            <a:r>
              <a:rPr lang="en-US" sz="1200" dirty="0"/>
              <a:t>Albert </a:t>
            </a:r>
            <a:r>
              <a:rPr lang="en-US" sz="1200" dirty="0" err="1"/>
              <a:t>Endres</a:t>
            </a:r>
            <a:r>
              <a:rPr lang="en-US" sz="1200" dirty="0"/>
              <a:t> </a:t>
            </a:r>
            <a:r>
              <a:rPr lang="en-US" sz="1200" dirty="0" err="1"/>
              <a:t>dan</a:t>
            </a:r>
            <a:r>
              <a:rPr lang="en-US" sz="1200" dirty="0"/>
              <a:t> Dieter </a:t>
            </a:r>
            <a:r>
              <a:rPr lang="en-US" sz="1200" dirty="0" err="1"/>
              <a:t>Rombach</a:t>
            </a:r>
            <a:r>
              <a:rPr lang="en-US" sz="1200" dirty="0"/>
              <a:t>, </a:t>
            </a:r>
            <a:r>
              <a:rPr lang="en-US" sz="1200" dirty="0">
                <a:solidFill>
                  <a:srgbClr val="0070C0"/>
                </a:solidFill>
              </a:rPr>
              <a:t>A Handbook of Software and Systems Engineering</a:t>
            </a:r>
            <a:r>
              <a:rPr lang="en-US" sz="1200" dirty="0"/>
              <a:t>, </a:t>
            </a:r>
            <a:r>
              <a:rPr lang="en-US" sz="1200" i="1" dirty="0"/>
              <a:t>Pearson Education Limited</a:t>
            </a:r>
            <a:r>
              <a:rPr lang="en-US" sz="1200" dirty="0"/>
              <a:t>, 2003</a:t>
            </a:r>
            <a:endParaRPr lang="id-ID" sz="1200" dirty="0"/>
          </a:p>
          <a:p>
            <a:pPr marL="274638" indent="-274638">
              <a:spcBef>
                <a:spcPts val="600"/>
              </a:spcBef>
            </a:pPr>
            <a:r>
              <a:rPr lang="en-US" sz="1200" dirty="0" err="1"/>
              <a:t>Yingxu</a:t>
            </a:r>
            <a:r>
              <a:rPr lang="en-US" sz="1200" dirty="0"/>
              <a:t> Wang, </a:t>
            </a:r>
            <a:r>
              <a:rPr lang="en-US" sz="1200" dirty="0">
                <a:solidFill>
                  <a:srgbClr val="0070C0"/>
                </a:solidFill>
              </a:rPr>
              <a:t>Software Engineering Foundations: A Software Science Perspective</a:t>
            </a:r>
            <a:r>
              <a:rPr lang="en-US" sz="1200" dirty="0"/>
              <a:t>, </a:t>
            </a:r>
            <a:r>
              <a:rPr lang="en-US" sz="1200" i="1" dirty="0" err="1"/>
              <a:t>Auerbach</a:t>
            </a:r>
            <a:r>
              <a:rPr lang="en-US" sz="1200" i="1" dirty="0"/>
              <a:t> Publications, Taylor &amp; Francis Group</a:t>
            </a:r>
            <a:r>
              <a:rPr lang="en-US" sz="1200" dirty="0"/>
              <a:t>, 2008</a:t>
            </a:r>
            <a:endParaRPr lang="id-ID" sz="1200" dirty="0"/>
          </a:p>
          <a:p>
            <a:pPr marL="274638" indent="-274638">
              <a:spcBef>
                <a:spcPts val="600"/>
              </a:spcBef>
            </a:pPr>
            <a:r>
              <a:rPr lang="en-US" sz="1200" dirty="0"/>
              <a:t>Alan Dennis</a:t>
            </a:r>
            <a:r>
              <a:rPr lang="id-ID" sz="1200" dirty="0"/>
              <a:t>  et al,  </a:t>
            </a:r>
            <a:r>
              <a:rPr lang="en-US" sz="1200" dirty="0">
                <a:solidFill>
                  <a:srgbClr val="0070C0"/>
                </a:solidFill>
              </a:rPr>
              <a:t>Systems Analysis and Design with UML – 4</a:t>
            </a:r>
            <a:r>
              <a:rPr lang="en-US" sz="1200" baseline="30000" dirty="0">
                <a:solidFill>
                  <a:srgbClr val="0070C0"/>
                </a:solidFill>
              </a:rPr>
              <a:t>th</a:t>
            </a:r>
            <a:r>
              <a:rPr lang="en-US" sz="1200" dirty="0">
                <a:solidFill>
                  <a:srgbClr val="0070C0"/>
                </a:solidFill>
              </a:rPr>
              <a:t> Edition</a:t>
            </a:r>
            <a:r>
              <a:rPr lang="id-ID" sz="1200" dirty="0"/>
              <a:t>, </a:t>
            </a:r>
            <a:r>
              <a:rPr lang="en-US" sz="1200" i="1" dirty="0"/>
              <a:t>John Wiley and Sons</a:t>
            </a:r>
            <a:r>
              <a:rPr lang="en-US" sz="1200" dirty="0"/>
              <a:t>, 2012</a:t>
            </a:r>
          </a:p>
          <a:p>
            <a:pPr marL="274638" indent="-274638">
              <a:spcBef>
                <a:spcPts val="600"/>
              </a:spcBef>
            </a:pPr>
            <a:r>
              <a:rPr lang="en-US" sz="1200" dirty="0"/>
              <a:t>Dan </a:t>
            </a:r>
            <a:r>
              <a:rPr lang="en-US" sz="1200" dirty="0" err="1"/>
              <a:t>Pilone</a:t>
            </a:r>
            <a:r>
              <a:rPr lang="en-US" sz="1200" dirty="0"/>
              <a:t> and Russ Miles, </a:t>
            </a:r>
            <a:r>
              <a:rPr lang="en-US" sz="1200" dirty="0">
                <a:solidFill>
                  <a:srgbClr val="0070C0"/>
                </a:solidFill>
              </a:rPr>
              <a:t>Head First Software Development</a:t>
            </a:r>
            <a:r>
              <a:rPr lang="en-US" sz="1200" dirty="0"/>
              <a:t>, </a:t>
            </a:r>
            <a:r>
              <a:rPr lang="en-US" sz="1200" i="1" dirty="0"/>
              <a:t>O’Reilly Media</a:t>
            </a:r>
            <a:r>
              <a:rPr lang="en-US" sz="1200" dirty="0"/>
              <a:t>, 2008</a:t>
            </a:r>
          </a:p>
          <a:p>
            <a:pPr marL="274638" indent="-274638">
              <a:spcBef>
                <a:spcPts val="600"/>
              </a:spcBef>
            </a:pPr>
            <a:r>
              <a:rPr lang="id-ID" sz="1200" dirty="0"/>
              <a:t>Barclay and Savage, </a:t>
            </a:r>
            <a:r>
              <a:rPr lang="en-US" sz="1200" dirty="0">
                <a:solidFill>
                  <a:srgbClr val="0070C0"/>
                </a:solidFill>
              </a:rPr>
              <a:t>Object-Oriented Design with UML and Java</a:t>
            </a:r>
            <a:r>
              <a:rPr lang="id-ID" sz="1200" dirty="0"/>
              <a:t>, </a:t>
            </a:r>
            <a:r>
              <a:rPr lang="id-ID" sz="1200" i="1" dirty="0"/>
              <a:t>Elsevier</a:t>
            </a:r>
            <a:r>
              <a:rPr lang="id-ID" sz="1200" dirty="0"/>
              <a:t>, 2004</a:t>
            </a:r>
          </a:p>
          <a:p>
            <a:pPr marL="274638" indent="-274638">
              <a:spcBef>
                <a:spcPts val="600"/>
              </a:spcBef>
            </a:pPr>
            <a:r>
              <a:rPr lang="id-ID" sz="1200" dirty="0"/>
              <a:t>Kenneth E. Kendall and Julie E Kendall, </a:t>
            </a:r>
            <a:r>
              <a:rPr lang="id-ID" sz="1200" dirty="0">
                <a:solidFill>
                  <a:srgbClr val="0070C0"/>
                </a:solidFill>
              </a:rPr>
              <a:t>Systems Analysis and Design 8th Edition</a:t>
            </a:r>
            <a:r>
              <a:rPr lang="id-ID" sz="1200" dirty="0"/>
              <a:t>, </a:t>
            </a:r>
            <a:r>
              <a:rPr lang="id-ID" sz="1200" i="1" dirty="0"/>
              <a:t>Prentice Hall</a:t>
            </a:r>
            <a:r>
              <a:rPr lang="id-ID" sz="1200" dirty="0"/>
              <a:t>, 2010</a:t>
            </a:r>
          </a:p>
          <a:p>
            <a:pPr marL="274638" indent="-274638">
              <a:spcBef>
                <a:spcPts val="600"/>
              </a:spcBef>
            </a:pPr>
            <a:r>
              <a:rPr lang="id-ID" sz="1200" dirty="0"/>
              <a:t>Hassan Gomaa, </a:t>
            </a:r>
            <a:r>
              <a:rPr lang="id-ID" sz="1200" dirty="0">
                <a:solidFill>
                  <a:srgbClr val="0070C0"/>
                </a:solidFill>
              </a:rPr>
              <a:t>Software Modeling and Design: UML, Use Cases, Patterns, and Software Architectures</a:t>
            </a:r>
            <a:r>
              <a:rPr lang="id-ID" sz="1200" dirty="0"/>
              <a:t>, </a:t>
            </a:r>
            <a:r>
              <a:rPr lang="id-ID" sz="1200" i="1" dirty="0"/>
              <a:t>Cambridge University Press</a:t>
            </a:r>
            <a:r>
              <a:rPr lang="id-ID" sz="1200" dirty="0"/>
              <a:t>, 2011</a:t>
            </a:r>
          </a:p>
          <a:p>
            <a:pPr marL="274638" indent="-274638">
              <a:spcBef>
                <a:spcPts val="600"/>
              </a:spcBef>
            </a:pPr>
            <a:r>
              <a:rPr lang="en-US" sz="1200" dirty="0" err="1"/>
              <a:t>Layna</a:t>
            </a:r>
            <a:r>
              <a:rPr lang="en-US" sz="1200" dirty="0"/>
              <a:t> Fischer (</a:t>
            </a:r>
            <a:r>
              <a:rPr lang="en-US" sz="1200" dirty="0" err="1"/>
              <a:t>edt</a:t>
            </a:r>
            <a:r>
              <a:rPr lang="en-US" sz="1200" dirty="0"/>
              <a:t>.), </a:t>
            </a:r>
            <a:r>
              <a:rPr lang="en-US" sz="1200" dirty="0">
                <a:solidFill>
                  <a:srgbClr val="0070C0"/>
                </a:solidFill>
              </a:rPr>
              <a:t>BPMN 2.0 Handbook Second Edition</a:t>
            </a:r>
            <a:r>
              <a:rPr lang="en-US" sz="1200" dirty="0"/>
              <a:t>, </a:t>
            </a:r>
            <a:r>
              <a:rPr lang="en-US" sz="1200" i="1" dirty="0"/>
              <a:t>Future Strategies</a:t>
            </a:r>
            <a:r>
              <a:rPr lang="en-US" sz="1200" dirty="0"/>
              <a:t>, 2012</a:t>
            </a:r>
          </a:p>
          <a:p>
            <a:pPr marL="274638" indent="-274638">
              <a:spcBef>
                <a:spcPts val="600"/>
              </a:spcBef>
            </a:pPr>
            <a:r>
              <a:rPr lang="en-US" sz="1200" dirty="0"/>
              <a:t>Daniel </a:t>
            </a:r>
            <a:r>
              <a:rPr lang="en-US" sz="1200" dirty="0" err="1"/>
              <a:t>Galin</a:t>
            </a:r>
            <a:r>
              <a:rPr lang="en-US" sz="1200" dirty="0"/>
              <a:t>, </a:t>
            </a:r>
            <a:r>
              <a:rPr lang="en-US" sz="1200" dirty="0">
                <a:solidFill>
                  <a:srgbClr val="0070C0"/>
                </a:solidFill>
              </a:rPr>
              <a:t>Software Quality Assurance</a:t>
            </a:r>
            <a:r>
              <a:rPr lang="en-US" sz="1200" dirty="0"/>
              <a:t>, </a:t>
            </a:r>
            <a:r>
              <a:rPr lang="en-US" sz="1200" i="1" dirty="0"/>
              <a:t>Addison-Wesley</a:t>
            </a:r>
            <a:r>
              <a:rPr lang="en-US" sz="1200" dirty="0"/>
              <a:t>, 2004</a:t>
            </a:r>
          </a:p>
          <a:p>
            <a:pPr marL="274638" indent="-274638">
              <a:spcBef>
                <a:spcPts val="600"/>
              </a:spcBef>
            </a:pPr>
            <a:r>
              <a:rPr lang="en-US" sz="1200" dirty="0" err="1"/>
              <a:t>Kshirasagar</a:t>
            </a:r>
            <a:r>
              <a:rPr lang="en-US" sz="1200" dirty="0"/>
              <a:t> </a:t>
            </a:r>
            <a:r>
              <a:rPr lang="en-US" sz="1200" dirty="0" err="1"/>
              <a:t>Naik</a:t>
            </a:r>
            <a:r>
              <a:rPr lang="en-US" sz="1200" dirty="0"/>
              <a:t> and </a:t>
            </a:r>
            <a:r>
              <a:rPr lang="en-US" sz="1200" dirty="0" err="1"/>
              <a:t>Priyadarshi</a:t>
            </a:r>
            <a:r>
              <a:rPr lang="en-US" sz="1200" dirty="0"/>
              <a:t> </a:t>
            </a:r>
            <a:r>
              <a:rPr lang="en-US" sz="1200" dirty="0" err="1"/>
              <a:t>Tripathy</a:t>
            </a:r>
            <a:r>
              <a:rPr lang="en-US" sz="1200" dirty="0"/>
              <a:t>, </a:t>
            </a:r>
            <a:r>
              <a:rPr lang="en-US" sz="1200" dirty="0">
                <a:solidFill>
                  <a:srgbClr val="0070C0"/>
                </a:solidFill>
              </a:rPr>
              <a:t>Software Testing and Quality Assurance</a:t>
            </a:r>
            <a:r>
              <a:rPr lang="en-US" sz="1200" dirty="0"/>
              <a:t>, </a:t>
            </a:r>
            <a:r>
              <a:rPr lang="en-US" sz="1200" i="1" dirty="0"/>
              <a:t>John Wiley &amp; Sons</a:t>
            </a:r>
            <a:r>
              <a:rPr lang="en-US" sz="1200" dirty="0"/>
              <a:t>, Inc., 2008</a:t>
            </a:r>
          </a:p>
          <a:p>
            <a:pPr marL="274638" indent="-274638">
              <a:spcBef>
                <a:spcPts val="600"/>
              </a:spcBef>
            </a:pPr>
            <a:r>
              <a:rPr lang="en-US" sz="1200" dirty="0"/>
              <a:t>Jeff </a:t>
            </a:r>
            <a:r>
              <a:rPr lang="en-US" sz="1200" dirty="0" err="1"/>
              <a:t>Tian</a:t>
            </a:r>
            <a:r>
              <a:rPr lang="en-US" sz="1200" dirty="0"/>
              <a:t>, </a:t>
            </a:r>
            <a:r>
              <a:rPr lang="en-US" sz="1200" dirty="0">
                <a:solidFill>
                  <a:srgbClr val="0070C0"/>
                </a:solidFill>
              </a:rPr>
              <a:t>Software Quality Engineering</a:t>
            </a:r>
            <a:r>
              <a:rPr lang="en-US" sz="1200" dirty="0"/>
              <a:t>, </a:t>
            </a:r>
            <a:r>
              <a:rPr lang="en-US" sz="1200" i="1" dirty="0"/>
              <a:t>John Wiley &amp; Sons, Inc.</a:t>
            </a:r>
            <a:r>
              <a:rPr lang="en-US" sz="1200" dirty="0"/>
              <a:t>, 2005</a:t>
            </a:r>
          </a:p>
          <a:p>
            <a:pPr marL="274638" indent="-274638">
              <a:spcBef>
                <a:spcPts val="600"/>
              </a:spcBef>
            </a:pPr>
            <a:r>
              <a:rPr lang="en-US" sz="1200" dirty="0"/>
              <a:t>G. Gordon </a:t>
            </a:r>
            <a:r>
              <a:rPr lang="en-US" sz="1200" dirty="0" err="1"/>
              <a:t>Schulmeyer</a:t>
            </a:r>
            <a:r>
              <a:rPr lang="en-US" sz="1200" dirty="0"/>
              <a:t>, </a:t>
            </a:r>
            <a:r>
              <a:rPr lang="en-US" sz="1200" dirty="0">
                <a:solidFill>
                  <a:srgbClr val="0070C0"/>
                </a:solidFill>
              </a:rPr>
              <a:t>Handbook of Software Quality Assurance Fourth Edition</a:t>
            </a:r>
            <a:r>
              <a:rPr lang="en-US" sz="1200" dirty="0"/>
              <a:t>, </a:t>
            </a:r>
            <a:r>
              <a:rPr lang="en-US" sz="1200" i="1" dirty="0" err="1"/>
              <a:t>Artech</a:t>
            </a:r>
            <a:r>
              <a:rPr lang="en-US" sz="1200" i="1" dirty="0"/>
              <a:t> House</a:t>
            </a:r>
            <a:r>
              <a:rPr lang="en-US" sz="1200" dirty="0"/>
              <a:t>, 2008</a:t>
            </a:r>
            <a:endParaRPr lang="id-ID" sz="1200" dirty="0"/>
          </a:p>
          <a:p>
            <a:pPr marL="274638" indent="-274638">
              <a:spcBef>
                <a:spcPts val="600"/>
              </a:spcBef>
            </a:pPr>
            <a:r>
              <a:rPr lang="en-US" sz="1200" dirty="0"/>
              <a:t>Daniel </a:t>
            </a:r>
            <a:r>
              <a:rPr lang="en-US" sz="1200" dirty="0" err="1"/>
              <a:t>Galin</a:t>
            </a:r>
            <a:r>
              <a:rPr lang="en-US" sz="1200" dirty="0"/>
              <a:t>, </a:t>
            </a:r>
            <a:r>
              <a:rPr lang="en-US" sz="1200" dirty="0">
                <a:solidFill>
                  <a:srgbClr val="0070C0"/>
                </a:solidFill>
              </a:rPr>
              <a:t>Software Quality Assurance</a:t>
            </a:r>
            <a:r>
              <a:rPr lang="en-US" sz="1200" dirty="0"/>
              <a:t>, </a:t>
            </a:r>
            <a:r>
              <a:rPr lang="en-US" sz="1200" i="1" dirty="0"/>
              <a:t>Addison-Wesley</a:t>
            </a:r>
            <a:r>
              <a:rPr lang="en-US" sz="1200" dirty="0"/>
              <a:t>, 2004</a:t>
            </a:r>
          </a:p>
          <a:p>
            <a:pPr marL="274638" indent="-274638">
              <a:spcBef>
                <a:spcPts val="600"/>
              </a:spcBef>
            </a:pPr>
            <a:r>
              <a:rPr lang="en-US" sz="1200" dirty="0" err="1"/>
              <a:t>Kshirasagar</a:t>
            </a:r>
            <a:r>
              <a:rPr lang="en-US" sz="1200" dirty="0"/>
              <a:t> </a:t>
            </a:r>
            <a:r>
              <a:rPr lang="en-US" sz="1200" dirty="0" err="1"/>
              <a:t>Naik</a:t>
            </a:r>
            <a:r>
              <a:rPr lang="en-US" sz="1200" dirty="0"/>
              <a:t> and </a:t>
            </a:r>
            <a:r>
              <a:rPr lang="en-US" sz="1200" dirty="0" err="1"/>
              <a:t>Priyadarshi</a:t>
            </a:r>
            <a:r>
              <a:rPr lang="en-US" sz="1200" dirty="0"/>
              <a:t> </a:t>
            </a:r>
            <a:r>
              <a:rPr lang="en-US" sz="1200" dirty="0" err="1"/>
              <a:t>Tripathy</a:t>
            </a:r>
            <a:r>
              <a:rPr lang="en-US" sz="1200" dirty="0"/>
              <a:t>, </a:t>
            </a:r>
            <a:r>
              <a:rPr lang="en-US" sz="1200" dirty="0">
                <a:solidFill>
                  <a:srgbClr val="0070C0"/>
                </a:solidFill>
              </a:rPr>
              <a:t>Software Testing and Quality Assurance</a:t>
            </a:r>
            <a:r>
              <a:rPr lang="en-US" sz="1200" dirty="0"/>
              <a:t>, </a:t>
            </a:r>
            <a:r>
              <a:rPr lang="en-US" sz="1200" i="1" dirty="0"/>
              <a:t>John Wiley &amp; Sons</a:t>
            </a:r>
            <a:r>
              <a:rPr lang="en-US" sz="1200" dirty="0"/>
              <a:t>, Inc., 2008</a:t>
            </a:r>
          </a:p>
          <a:p>
            <a:pPr marL="274638" indent="-274638">
              <a:spcBef>
                <a:spcPts val="600"/>
              </a:spcBef>
            </a:pPr>
            <a:r>
              <a:rPr lang="en-US" sz="1200" dirty="0"/>
              <a:t>Jeff </a:t>
            </a:r>
            <a:r>
              <a:rPr lang="en-US" sz="1200" dirty="0" err="1"/>
              <a:t>Tian</a:t>
            </a:r>
            <a:r>
              <a:rPr lang="en-US" sz="1200" dirty="0"/>
              <a:t>, </a:t>
            </a:r>
            <a:r>
              <a:rPr lang="en-US" sz="1200" dirty="0">
                <a:solidFill>
                  <a:srgbClr val="0070C0"/>
                </a:solidFill>
              </a:rPr>
              <a:t>Software Quality Engineering</a:t>
            </a:r>
            <a:r>
              <a:rPr lang="en-US" sz="1200" dirty="0"/>
              <a:t>, </a:t>
            </a:r>
            <a:r>
              <a:rPr lang="en-US" sz="1200" i="1" dirty="0"/>
              <a:t>John Wiley &amp; Sons, Inc.</a:t>
            </a:r>
            <a:r>
              <a:rPr lang="en-US" sz="1200" dirty="0"/>
              <a:t>, 2005</a:t>
            </a:r>
          </a:p>
          <a:p>
            <a:pPr marL="274638" indent="-274638">
              <a:spcBef>
                <a:spcPts val="600"/>
              </a:spcBef>
            </a:pPr>
            <a:r>
              <a:rPr lang="en-US" sz="1200" dirty="0"/>
              <a:t>G. Gordon </a:t>
            </a:r>
            <a:r>
              <a:rPr lang="en-US" sz="1200" dirty="0" err="1"/>
              <a:t>Schulmeyer</a:t>
            </a:r>
            <a:r>
              <a:rPr lang="en-US" sz="1200" dirty="0"/>
              <a:t>, </a:t>
            </a:r>
            <a:r>
              <a:rPr lang="en-US" sz="1200" dirty="0">
                <a:solidFill>
                  <a:srgbClr val="0070C0"/>
                </a:solidFill>
              </a:rPr>
              <a:t>Handbook of Software Quality Assurance Fourth Edition</a:t>
            </a:r>
            <a:r>
              <a:rPr lang="en-US" sz="1200" dirty="0"/>
              <a:t>, </a:t>
            </a:r>
            <a:r>
              <a:rPr lang="en-US" sz="1200" i="1" dirty="0" err="1"/>
              <a:t>Artech</a:t>
            </a:r>
            <a:r>
              <a:rPr lang="en-US" sz="1200" i="1" dirty="0"/>
              <a:t> House</a:t>
            </a:r>
            <a:r>
              <a:rPr lang="en-US" sz="1200" dirty="0"/>
              <a:t>, </a:t>
            </a:r>
            <a:r>
              <a:rPr lang="en-US" sz="1200" dirty="0" smtClean="0"/>
              <a:t>2008</a:t>
            </a:r>
            <a:endParaRPr lang="en-US" sz="1200" dirty="0"/>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Kelebihan dan Kekurangan </a:t>
            </a:r>
            <a:br>
              <a:rPr lang="id-ID" dirty="0" smtClean="0"/>
            </a:br>
            <a:r>
              <a:rPr lang="id-ID" sz="4000" dirty="0" smtClean="0">
                <a:solidFill>
                  <a:schemeClr val="bg1">
                    <a:lumMod val="75000"/>
                  </a:schemeClr>
                </a:solidFill>
              </a:rPr>
              <a:t>Model </a:t>
            </a:r>
            <a:r>
              <a:rPr lang="id-ID" sz="4000" dirty="0">
                <a:solidFill>
                  <a:schemeClr val="bg1">
                    <a:lumMod val="75000"/>
                  </a:schemeClr>
                </a:solidFill>
              </a:rPr>
              <a:t>Waterfall</a:t>
            </a:r>
          </a:p>
        </p:txBody>
      </p:sp>
      <p:sp>
        <p:nvSpPr>
          <p:cNvPr id="3" name="Content Placeholder 2"/>
          <p:cNvSpPr>
            <a:spLocks noGrp="1"/>
          </p:cNvSpPr>
          <p:nvPr>
            <p:ph idx="1"/>
          </p:nvPr>
        </p:nvSpPr>
        <p:spPr/>
        <p:txBody>
          <a:bodyPr>
            <a:normAutofit lnSpcReduction="10000"/>
          </a:bodyPr>
          <a:lstStyle/>
          <a:p>
            <a:pPr algn="just"/>
            <a:r>
              <a:rPr lang="id-ID" b="1" dirty="0"/>
              <a:t>Keuntungan:</a:t>
            </a:r>
          </a:p>
          <a:p>
            <a:pPr marL="570310" indent="-342900" algn="just">
              <a:buFont typeface="Wingdings" panose="05000000000000000000" pitchFamily="2" charset="2"/>
              <a:buChar char="q"/>
            </a:pPr>
            <a:r>
              <a:rPr lang="id-ID" b="1" dirty="0" smtClean="0"/>
              <a:t>Kebutuhan Sistem sudah diidentifikasi </a:t>
            </a:r>
            <a:r>
              <a:rPr lang="id-ID" dirty="0"/>
              <a:t>jauh </a:t>
            </a:r>
            <a:r>
              <a:rPr lang="id-ID" b="1" dirty="0"/>
              <a:t>sebelum </a:t>
            </a:r>
            <a:r>
              <a:rPr lang="id-ID" b="1" dirty="0" smtClean="0"/>
              <a:t>pemrograman </a:t>
            </a:r>
            <a:r>
              <a:rPr lang="id-ID" b="1" dirty="0"/>
              <a:t>dimulai.</a:t>
            </a:r>
          </a:p>
          <a:p>
            <a:pPr marL="570310" indent="-342900" algn="just">
              <a:buFont typeface="Wingdings" panose="05000000000000000000" pitchFamily="2" charset="2"/>
              <a:buChar char="q"/>
            </a:pPr>
            <a:r>
              <a:rPr lang="id-ID" b="1" dirty="0" smtClean="0"/>
              <a:t>Meminimalisir perubahan </a:t>
            </a:r>
            <a:r>
              <a:rPr lang="id-ID" dirty="0"/>
              <a:t>pada </a:t>
            </a:r>
            <a:r>
              <a:rPr lang="id-ID" dirty="0" smtClean="0"/>
              <a:t>Kebutuhan Sistem saat </a:t>
            </a:r>
            <a:r>
              <a:rPr lang="id-ID" dirty="0"/>
              <a:t>proyek berlangsung.</a:t>
            </a:r>
          </a:p>
          <a:p>
            <a:pPr algn="just"/>
            <a:r>
              <a:rPr lang="id-ID" b="1" dirty="0"/>
              <a:t>Kekurangan:</a:t>
            </a:r>
          </a:p>
          <a:p>
            <a:pPr marL="476250" indent="-342900" algn="just">
              <a:buFont typeface="Wingdings" panose="05000000000000000000" pitchFamily="2" charset="2"/>
              <a:buChar char="q"/>
            </a:pPr>
            <a:r>
              <a:rPr lang="id-ID" b="1" dirty="0" smtClean="0"/>
              <a:t>Desain</a:t>
            </a:r>
            <a:r>
              <a:rPr lang="id-ID" dirty="0" smtClean="0"/>
              <a:t> </a:t>
            </a:r>
            <a:r>
              <a:rPr lang="id-ID" dirty="0"/>
              <a:t>harus </a:t>
            </a:r>
            <a:r>
              <a:rPr lang="id-ID" b="1" dirty="0"/>
              <a:t>benar-benar</a:t>
            </a:r>
            <a:r>
              <a:rPr lang="id-ID" dirty="0"/>
              <a:t> ditentukan </a:t>
            </a:r>
            <a:r>
              <a:rPr lang="id-ID" b="1" dirty="0"/>
              <a:t>sebelum pemrograman dimulai</a:t>
            </a:r>
            <a:r>
              <a:rPr lang="id-ID" dirty="0"/>
              <a:t>. </a:t>
            </a:r>
            <a:endParaRPr lang="id-ID" dirty="0" smtClean="0"/>
          </a:p>
          <a:p>
            <a:pPr marL="476250" indent="-342900" algn="just">
              <a:buFont typeface="Wingdings" panose="05000000000000000000" pitchFamily="2" charset="2"/>
              <a:buChar char="q"/>
            </a:pPr>
            <a:r>
              <a:rPr lang="id-ID" b="1" dirty="0" smtClean="0"/>
              <a:t>Lama </a:t>
            </a:r>
            <a:r>
              <a:rPr lang="id-ID" b="1" dirty="0"/>
              <a:t>berlalu </a:t>
            </a:r>
            <a:r>
              <a:rPr lang="id-ID" dirty="0"/>
              <a:t>antara selesainya </a:t>
            </a:r>
            <a:r>
              <a:rPr lang="id-ID" b="1" dirty="0"/>
              <a:t>proposal sistem </a:t>
            </a:r>
            <a:r>
              <a:rPr lang="id-ID" dirty="0"/>
              <a:t>pada </a:t>
            </a:r>
            <a:r>
              <a:rPr lang="id-ID" b="1" dirty="0"/>
              <a:t>tahap analisis dan pengiriman sistem</a:t>
            </a:r>
            <a:r>
              <a:rPr lang="id-ID" dirty="0"/>
              <a:t>.</a:t>
            </a:r>
          </a:p>
        </p:txBody>
      </p:sp>
    </p:spTree>
    <p:extLst>
      <p:ext uri="{BB962C8B-B14F-4D97-AF65-F5344CB8AC3E}">
        <p14:creationId xmlns:p14="http://schemas.microsoft.com/office/powerpoint/2010/main" val="18279593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V-model</a:t>
            </a:r>
          </a:p>
        </p:txBody>
      </p:sp>
      <p:pic>
        <p:nvPicPr>
          <p:cNvPr id="4" name="Content Placeholder 5" descr="ftp://pmcfadden2:jws&amp;zi$@ftp.wiley.com/pmcfadden2/Dennis.SAD.4e/JPEGS/jpge_300_dpi/Ch02/fig_02_04.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02202" y="1457367"/>
            <a:ext cx="5452028" cy="394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42048" y="3092823"/>
            <a:ext cx="3765176" cy="3293209"/>
          </a:xfrm>
          <a:prstGeom prst="rect">
            <a:avLst/>
          </a:prstGeom>
        </p:spPr>
        <p:txBody>
          <a:bodyPr wrap="square">
            <a:spAutoFit/>
          </a:bodyPr>
          <a:lstStyle/>
          <a:p>
            <a:pPr marL="214313" indent="-214313" algn="just">
              <a:buFont typeface="Arial" panose="020B0604020202020204" pitchFamily="34" charset="0"/>
              <a:buChar char="•"/>
            </a:pPr>
            <a:r>
              <a:rPr lang="id-ID" sz="1600" dirty="0"/>
              <a:t>Proses pengembangan berbentuk Huruf V, mendefinisikan Kebutuhan dan rancangan komponen sistem.</a:t>
            </a:r>
          </a:p>
          <a:p>
            <a:pPr marL="214313" indent="-214313" algn="just">
              <a:buFont typeface="Arial" panose="020B0604020202020204" pitchFamily="34" charset="0"/>
              <a:buChar char="•"/>
            </a:pPr>
            <a:r>
              <a:rPr lang="id-ID" sz="1600" b="1" dirty="0"/>
              <a:t>Di dasar V, kode ditulis.</a:t>
            </a:r>
          </a:p>
          <a:p>
            <a:pPr marL="214313" indent="-214313" algn="just">
              <a:buFont typeface="Arial" panose="020B0604020202020204" pitchFamily="34" charset="0"/>
              <a:buChar char="•"/>
            </a:pPr>
            <a:r>
              <a:rPr lang="id-ID" sz="1600" dirty="0"/>
              <a:t>Di </a:t>
            </a:r>
            <a:r>
              <a:rPr lang="id-ID" sz="1600" b="1" dirty="0"/>
              <a:t>sisi kanan miring model, pengujian komponen, pengujian integrasi, dan, akhirnya, penerimaan pengujian dilakukan.</a:t>
            </a:r>
          </a:p>
          <a:p>
            <a:pPr marL="214313" indent="-214313" algn="just">
              <a:buFont typeface="Arial" panose="020B0604020202020204" pitchFamily="34" charset="0"/>
              <a:buChar char="•"/>
            </a:pPr>
            <a:r>
              <a:rPr lang="id-ID" sz="1600" b="1" dirty="0"/>
              <a:t>Kunci dari model </a:t>
            </a:r>
            <a:r>
              <a:rPr lang="id-ID" sz="1600" dirty="0"/>
              <a:t>ini adalah bahwa ketika </a:t>
            </a:r>
            <a:r>
              <a:rPr lang="id-ID" sz="1600" b="1" dirty="0"/>
              <a:t>persyaratan ditentukan dan komponen dirancang, pengujian untuk elemen-elemen tersebut juga didefinisikan</a:t>
            </a:r>
          </a:p>
        </p:txBody>
      </p:sp>
    </p:spTree>
    <p:extLst>
      <p:ext uri="{BB962C8B-B14F-4D97-AF65-F5344CB8AC3E}">
        <p14:creationId xmlns:p14="http://schemas.microsoft.com/office/powerpoint/2010/main" val="27696506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Kelebihan dan Kekurangan Model </a:t>
            </a:r>
            <a:r>
              <a:rPr lang="id-ID" dirty="0" smtClean="0"/>
              <a:t>V</a:t>
            </a:r>
            <a:endParaRPr lang="id-ID" dirty="0"/>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id-ID" dirty="0"/>
              <a:t>Keuntungan</a:t>
            </a:r>
          </a:p>
          <a:p>
            <a:pPr lvl="1">
              <a:buFont typeface="Wingdings" panose="05000000000000000000" pitchFamily="2" charset="2"/>
              <a:buChar char="§"/>
            </a:pPr>
            <a:r>
              <a:rPr lang="id-ID" b="1" dirty="0"/>
              <a:t>Model-V </a:t>
            </a:r>
            <a:r>
              <a:rPr lang="id-ID" b="1" dirty="0" smtClean="0"/>
              <a:t>sederhana</a:t>
            </a:r>
            <a:r>
              <a:rPr lang="id-ID" dirty="0" smtClean="0"/>
              <a:t>, </a:t>
            </a:r>
            <a:r>
              <a:rPr lang="id-ID" b="1" dirty="0" smtClean="0"/>
              <a:t>mudah </a:t>
            </a:r>
            <a:r>
              <a:rPr lang="id-ID" b="1" dirty="0"/>
              <a:t>dan meningkatkan kualitas </a:t>
            </a:r>
            <a:r>
              <a:rPr lang="id-ID" dirty="0"/>
              <a:t>sistem secara keseluruhan melalui penekanannya pada </a:t>
            </a:r>
            <a:r>
              <a:rPr lang="id-ID" b="1" dirty="0"/>
              <a:t>pengembangan awal rencana pengujian</a:t>
            </a:r>
            <a:r>
              <a:rPr lang="id-ID" dirty="0"/>
              <a:t>.</a:t>
            </a:r>
          </a:p>
          <a:p>
            <a:pPr lvl="1">
              <a:buFont typeface="Wingdings" panose="05000000000000000000" pitchFamily="2" charset="2"/>
              <a:buChar char="§"/>
            </a:pPr>
            <a:r>
              <a:rPr lang="id-ID" b="1" dirty="0"/>
              <a:t>Fokus pengujian dan keahlian </a:t>
            </a:r>
            <a:r>
              <a:rPr lang="id-ID" dirty="0"/>
              <a:t>terlibat dalam proyek </a:t>
            </a:r>
            <a:r>
              <a:rPr lang="id-ID" b="1" dirty="0"/>
              <a:t>lebih awal </a:t>
            </a:r>
            <a:r>
              <a:rPr lang="id-ID" dirty="0"/>
              <a:t>daripada kemudian;</a:t>
            </a:r>
          </a:p>
          <a:p>
            <a:pPr lvl="1">
              <a:buFont typeface="Wingdings" panose="05000000000000000000" pitchFamily="2" charset="2"/>
              <a:buChar char="§"/>
            </a:pPr>
            <a:r>
              <a:rPr lang="id-ID" b="1" dirty="0"/>
              <a:t>Penguji </a:t>
            </a:r>
            <a:r>
              <a:rPr lang="id-ID" dirty="0"/>
              <a:t>mendapatkan </a:t>
            </a:r>
            <a:r>
              <a:rPr lang="id-ID" b="1" dirty="0"/>
              <a:t>pengetahuan</a:t>
            </a:r>
            <a:r>
              <a:rPr lang="id-ID" dirty="0"/>
              <a:t> tentang </a:t>
            </a:r>
            <a:r>
              <a:rPr lang="id-ID" b="1" dirty="0"/>
              <a:t>proyek lebih awal.</a:t>
            </a:r>
          </a:p>
          <a:p>
            <a:pPr>
              <a:buFont typeface="Wingdings" panose="05000000000000000000" pitchFamily="2" charset="2"/>
              <a:buChar char="q"/>
            </a:pPr>
            <a:r>
              <a:rPr lang="id-ID" b="1" dirty="0"/>
              <a:t>Kekurangan</a:t>
            </a:r>
          </a:p>
          <a:p>
            <a:pPr lvl="1">
              <a:buFont typeface="Wingdings" panose="05000000000000000000" pitchFamily="2" charset="2"/>
              <a:buChar char="§"/>
            </a:pPr>
            <a:r>
              <a:rPr lang="id-ID" dirty="0" smtClean="0"/>
              <a:t>Proses </a:t>
            </a:r>
            <a:r>
              <a:rPr lang="id-ID" b="1" dirty="0" smtClean="0"/>
              <a:t>lebih Rumit </a:t>
            </a:r>
            <a:r>
              <a:rPr lang="id-ID" dirty="0" smtClean="0"/>
              <a:t>dari pada proses </a:t>
            </a:r>
            <a:r>
              <a:rPr lang="id-ID" b="1" dirty="0" smtClean="0"/>
              <a:t>Model Waterfall</a:t>
            </a:r>
            <a:r>
              <a:rPr lang="id-ID" dirty="0" smtClean="0"/>
              <a:t>,</a:t>
            </a:r>
            <a:endParaRPr lang="id-ID" dirty="0"/>
          </a:p>
          <a:p>
            <a:pPr lvl="1">
              <a:buFont typeface="Wingdings" panose="05000000000000000000" pitchFamily="2" charset="2"/>
              <a:buChar char="§"/>
            </a:pPr>
            <a:r>
              <a:rPr lang="id-ID" b="1" dirty="0" smtClean="0"/>
              <a:t>Penerapannya</a:t>
            </a:r>
            <a:r>
              <a:rPr lang="id-ID" dirty="0" smtClean="0"/>
              <a:t> </a:t>
            </a:r>
            <a:r>
              <a:rPr lang="id-ID" b="1" dirty="0" smtClean="0"/>
              <a:t>tidak </a:t>
            </a:r>
            <a:r>
              <a:rPr lang="id-ID" b="1" dirty="0"/>
              <a:t>selalu sesuai </a:t>
            </a:r>
            <a:r>
              <a:rPr lang="id-ID" dirty="0"/>
              <a:t>untuk </a:t>
            </a:r>
            <a:r>
              <a:rPr lang="id-ID" b="1" dirty="0" smtClean="0"/>
              <a:t>lingkungan bisnis</a:t>
            </a:r>
            <a:r>
              <a:rPr lang="id-ID" dirty="0" smtClean="0"/>
              <a:t> yang sifatnya </a:t>
            </a:r>
            <a:r>
              <a:rPr lang="id-ID" b="1" dirty="0" smtClean="0"/>
              <a:t>berubah ubah.</a:t>
            </a:r>
            <a:endParaRPr lang="id-ID" b="1" dirty="0"/>
          </a:p>
        </p:txBody>
      </p:sp>
    </p:spTree>
    <p:extLst>
      <p:ext uri="{BB962C8B-B14F-4D97-AF65-F5344CB8AC3E}">
        <p14:creationId xmlns:p14="http://schemas.microsoft.com/office/powerpoint/2010/main" val="37631874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a16="http://schemas.microsoft.com/office/drawing/2014/main" xmlns="" id="{7D95672D-CEB1-4176-995E-413BA719A872}"/>
              </a:ext>
            </a:extLst>
          </p:cNvPr>
          <p:cNvGraphicFramePr>
            <a:graphicFrameLocks/>
          </p:cNvGraphicFramePr>
          <p:nvPr>
            <p:extLst>
              <p:ext uri="{D42A27DB-BD31-4B8C-83A1-F6EECF244321}">
                <p14:modId xmlns:p14="http://schemas.microsoft.com/office/powerpoint/2010/main" val="1669901323"/>
              </p:ext>
            </p:extLst>
          </p:nvPr>
        </p:nvGraphicFramePr>
        <p:xfrm>
          <a:off x="167099" y="1761892"/>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xmlns="" id="{12476E74-6BD6-4D6D-981D-4EB5329F8F06}"/>
              </a:ext>
            </a:extLst>
          </p:cNvPr>
          <p:cNvGraphicFramePr>
            <a:graphicFrameLocks/>
          </p:cNvGraphicFramePr>
          <p:nvPr>
            <p:extLst>
              <p:ext uri="{D42A27DB-BD31-4B8C-83A1-F6EECF244321}">
                <p14:modId xmlns:p14="http://schemas.microsoft.com/office/powerpoint/2010/main" val="560862198"/>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Pengembangan Paralel</a:t>
            </a:r>
          </a:p>
        </p:txBody>
      </p:sp>
      <p:pic>
        <p:nvPicPr>
          <p:cNvPr id="4" name="Content Placeholder 5" descr="ftp://pmcfadden2:jws&amp;zi$@ftp.wiley.com/pmcfadden2/Dennis.SAD.4e/JPEGS/jpge_300_dpi/Ch02/fig_02_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7847" y="1552953"/>
            <a:ext cx="7530056" cy="48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8866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Pengembangan Paralel</a:t>
            </a:r>
            <a:endParaRPr lang="id-ID" dirty="0"/>
          </a:p>
        </p:txBody>
      </p:sp>
      <p:sp>
        <p:nvSpPr>
          <p:cNvPr id="3" name="Content Placeholder 2"/>
          <p:cNvSpPr>
            <a:spLocks noGrp="1"/>
          </p:cNvSpPr>
          <p:nvPr>
            <p:ph idx="1"/>
          </p:nvPr>
        </p:nvSpPr>
        <p:spPr/>
        <p:txBody>
          <a:bodyPr>
            <a:normAutofit/>
          </a:bodyPr>
          <a:lstStyle/>
          <a:p>
            <a:pPr algn="just"/>
            <a:r>
              <a:rPr lang="id-ID" sz="3600" dirty="0"/>
              <a:t>Metodologi ini mencoba untuk </a:t>
            </a:r>
            <a:r>
              <a:rPr lang="id-ID" sz="3600" b="1" dirty="0"/>
              <a:t>mengatasi interval waktu </a:t>
            </a:r>
            <a:r>
              <a:rPr lang="id-ID" sz="3600" dirty="0"/>
              <a:t>yang </a:t>
            </a:r>
            <a:r>
              <a:rPr lang="id-ID" sz="3600" b="1" dirty="0"/>
              <a:t>lama </a:t>
            </a:r>
            <a:r>
              <a:rPr lang="id-ID" sz="3600" dirty="0"/>
              <a:t>antara </a:t>
            </a:r>
            <a:r>
              <a:rPr lang="id-ID" sz="3600" b="1" dirty="0"/>
              <a:t>fase analisis </a:t>
            </a:r>
            <a:r>
              <a:rPr lang="id-ID" sz="3600" dirty="0"/>
              <a:t>dan </a:t>
            </a:r>
            <a:r>
              <a:rPr lang="id-ID" sz="3600" b="1" dirty="0"/>
              <a:t>pengiriman sistem</a:t>
            </a:r>
          </a:p>
          <a:p>
            <a:pPr algn="just"/>
            <a:r>
              <a:rPr lang="id-ID" sz="3600" dirty="0" smtClean="0"/>
              <a:t>Melakukan </a:t>
            </a:r>
            <a:r>
              <a:rPr lang="id-ID" sz="3600" b="1" dirty="0" smtClean="0"/>
              <a:t>desain </a:t>
            </a:r>
            <a:r>
              <a:rPr lang="id-ID" sz="3600" b="1" dirty="0"/>
              <a:t>umum </a:t>
            </a:r>
            <a:r>
              <a:rPr lang="id-ID" sz="3600" dirty="0"/>
              <a:t>untuk </a:t>
            </a:r>
            <a:r>
              <a:rPr lang="id-ID" sz="3600" b="1" dirty="0"/>
              <a:t>keseluruhan </a:t>
            </a:r>
            <a:r>
              <a:rPr lang="id-ID" sz="3600" b="1" dirty="0" smtClean="0"/>
              <a:t>sistem </a:t>
            </a:r>
            <a:r>
              <a:rPr lang="id-ID" sz="3600" dirty="0" smtClean="0"/>
              <a:t>dan </a:t>
            </a:r>
            <a:r>
              <a:rPr lang="id-ID" sz="3600" dirty="0"/>
              <a:t>kemudian </a:t>
            </a:r>
            <a:r>
              <a:rPr lang="id-ID" sz="3600" b="1" dirty="0"/>
              <a:t>proyek</a:t>
            </a:r>
            <a:r>
              <a:rPr lang="id-ID" sz="3600" dirty="0"/>
              <a:t> dibagi menjadi </a:t>
            </a:r>
            <a:r>
              <a:rPr lang="id-ID" sz="3600" b="1" dirty="0"/>
              <a:t>serangkaian sub-proyek yang berbeda</a:t>
            </a:r>
          </a:p>
        </p:txBody>
      </p:sp>
    </p:spTree>
    <p:extLst>
      <p:ext uri="{BB962C8B-B14F-4D97-AF65-F5344CB8AC3E}">
        <p14:creationId xmlns:p14="http://schemas.microsoft.com/office/powerpoint/2010/main" val="39263725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Rapid Application Development: </a:t>
            </a:r>
            <a:r>
              <a:rPr lang="id-ID" dirty="0" smtClean="0"/>
              <a:t/>
            </a:r>
            <a:br>
              <a:rPr lang="id-ID" dirty="0" smtClean="0"/>
            </a:br>
            <a:r>
              <a:rPr lang="id-ID" dirty="0" smtClean="0">
                <a:solidFill>
                  <a:schemeClr val="bg1">
                    <a:lumMod val="75000"/>
                  </a:schemeClr>
                </a:solidFill>
              </a:rPr>
              <a:t>Iterative </a:t>
            </a:r>
            <a:r>
              <a:rPr lang="id-ID" dirty="0">
                <a:solidFill>
                  <a:schemeClr val="bg1">
                    <a:lumMod val="75000"/>
                  </a:schemeClr>
                </a:solidFill>
              </a:rPr>
              <a:t>Development</a:t>
            </a:r>
          </a:p>
        </p:txBody>
      </p:sp>
      <p:pic>
        <p:nvPicPr>
          <p:cNvPr id="4" name="Content Placeholder 5" descr="ftp://pmcfadden2:jws&amp;zi$@ftp.wiley.com/pmcfadden2/Dennis.SAD.4e/JPEGS/jpge_300_dpi/Ch02/fig_02_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094" y="1650053"/>
            <a:ext cx="6400799" cy="51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7672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Iterative Development</a:t>
            </a:r>
          </a:p>
        </p:txBody>
      </p:sp>
      <p:sp>
        <p:nvSpPr>
          <p:cNvPr id="3" name="Content Placeholder 2"/>
          <p:cNvSpPr>
            <a:spLocks noGrp="1"/>
          </p:cNvSpPr>
          <p:nvPr>
            <p:ph idx="1"/>
          </p:nvPr>
        </p:nvSpPr>
        <p:spPr/>
        <p:txBody>
          <a:bodyPr>
            <a:normAutofit fontScale="92500" lnSpcReduction="10000"/>
          </a:bodyPr>
          <a:lstStyle/>
          <a:p>
            <a:pPr marL="363538" indent="-363538" algn="just">
              <a:buFont typeface="Wingdings" panose="05000000000000000000" pitchFamily="2" charset="2"/>
              <a:buChar char="q"/>
            </a:pPr>
            <a:r>
              <a:rPr lang="id-ID" dirty="0"/>
              <a:t>Metodologi ini </a:t>
            </a:r>
            <a:r>
              <a:rPr lang="id-ID" b="1" dirty="0"/>
              <a:t>memecah sistem keseluruhan </a:t>
            </a:r>
            <a:r>
              <a:rPr lang="id-ID" dirty="0" smtClean="0"/>
              <a:t>menjadi </a:t>
            </a:r>
            <a:r>
              <a:rPr lang="id-ID" b="1" dirty="0" smtClean="0"/>
              <a:t>serangkaian </a:t>
            </a:r>
            <a:r>
              <a:rPr lang="id-ID" b="1" dirty="0"/>
              <a:t>versi</a:t>
            </a:r>
            <a:r>
              <a:rPr lang="id-ID" dirty="0"/>
              <a:t> yang </a:t>
            </a:r>
            <a:r>
              <a:rPr lang="id-ID" b="1" dirty="0"/>
              <a:t>dikembangkan </a:t>
            </a:r>
            <a:r>
              <a:rPr lang="id-ID" b="1" dirty="0" smtClean="0"/>
              <a:t>secara berurutan</a:t>
            </a:r>
            <a:r>
              <a:rPr lang="id-ID" b="1" dirty="0"/>
              <a:t>.</a:t>
            </a:r>
          </a:p>
          <a:p>
            <a:pPr marL="363538" indent="-363538" algn="just">
              <a:buFont typeface="Wingdings" panose="05000000000000000000" pitchFamily="2" charset="2"/>
              <a:buChar char="q"/>
            </a:pPr>
            <a:r>
              <a:rPr lang="id-ID" b="1" dirty="0"/>
              <a:t>Tim mengkategorikan persyaratan </a:t>
            </a:r>
            <a:r>
              <a:rPr lang="id-ID" dirty="0"/>
              <a:t>ke dalam </a:t>
            </a:r>
            <a:r>
              <a:rPr lang="id-ID" b="1" dirty="0"/>
              <a:t>serangkaian versi</a:t>
            </a:r>
            <a:r>
              <a:rPr lang="id-ID" dirty="0"/>
              <a:t>, kemudian </a:t>
            </a:r>
            <a:r>
              <a:rPr lang="id-ID" b="1" dirty="0"/>
              <a:t>persyaratan</a:t>
            </a:r>
            <a:r>
              <a:rPr lang="id-ID" dirty="0"/>
              <a:t> yang </a:t>
            </a:r>
            <a:r>
              <a:rPr lang="id-ID" b="1" dirty="0"/>
              <a:t>paling penting dan mendasar digabungkan</a:t>
            </a:r>
            <a:r>
              <a:rPr lang="id-ID" dirty="0"/>
              <a:t> ke </a:t>
            </a:r>
            <a:r>
              <a:rPr lang="id-ID" b="1" dirty="0"/>
              <a:t>dalam versi pertama sistem.</a:t>
            </a:r>
          </a:p>
          <a:p>
            <a:pPr marL="363538" indent="-363538" algn="just">
              <a:buFont typeface="Wingdings" panose="05000000000000000000" pitchFamily="2" charset="2"/>
              <a:buChar char="q"/>
            </a:pPr>
            <a:r>
              <a:rPr lang="id-ID" b="1" dirty="0"/>
              <a:t>Fase analisis </a:t>
            </a:r>
            <a:r>
              <a:rPr lang="id-ID" dirty="0"/>
              <a:t>kemudian </a:t>
            </a:r>
            <a:r>
              <a:rPr lang="id-ID" b="1" dirty="0"/>
              <a:t>mengarah ke desain dan implementasi; </a:t>
            </a:r>
            <a:r>
              <a:rPr lang="id-ID" dirty="0"/>
              <a:t>namun, hanya dengan serangkaian persyaratan yang diidentifikasi untuk versi 1.</a:t>
            </a:r>
          </a:p>
          <a:p>
            <a:pPr marL="363538" indent="-363538" algn="just">
              <a:buFont typeface="Wingdings" panose="05000000000000000000" pitchFamily="2" charset="2"/>
              <a:buChar char="q"/>
            </a:pPr>
            <a:r>
              <a:rPr lang="id-ID" dirty="0"/>
              <a:t>Ketika </a:t>
            </a:r>
            <a:r>
              <a:rPr lang="id-ID" b="1" dirty="0"/>
              <a:t>setiap versi selesai</a:t>
            </a:r>
            <a:r>
              <a:rPr lang="id-ID" dirty="0"/>
              <a:t>, </a:t>
            </a:r>
            <a:r>
              <a:rPr lang="id-ID" b="1" dirty="0"/>
              <a:t>tim mulai bekerja</a:t>
            </a:r>
            <a:r>
              <a:rPr lang="id-ID" dirty="0"/>
              <a:t> pada </a:t>
            </a:r>
            <a:r>
              <a:rPr lang="id-ID" b="1" dirty="0"/>
              <a:t>versi baru.</a:t>
            </a:r>
          </a:p>
        </p:txBody>
      </p:sp>
    </p:spTree>
    <p:extLst>
      <p:ext uri="{BB962C8B-B14F-4D97-AF65-F5344CB8AC3E}">
        <p14:creationId xmlns:p14="http://schemas.microsoft.com/office/powerpoint/2010/main" val="21440478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Application Development: </a:t>
            </a:r>
            <a:r>
              <a:rPr lang="id-ID" dirty="0" smtClean="0"/>
              <a:t/>
            </a:r>
            <a:br>
              <a:rPr lang="id-ID" dirty="0" smtClean="0"/>
            </a:br>
            <a:r>
              <a:rPr lang="en-US" dirty="0" smtClean="0">
                <a:solidFill>
                  <a:schemeClr val="bg1">
                    <a:lumMod val="75000"/>
                  </a:schemeClr>
                </a:solidFill>
              </a:rPr>
              <a:t>System </a:t>
            </a:r>
            <a:r>
              <a:rPr lang="en-US" dirty="0">
                <a:solidFill>
                  <a:schemeClr val="bg1">
                    <a:lumMod val="75000"/>
                  </a:schemeClr>
                </a:solidFill>
              </a:rPr>
              <a:t>Prototyping</a:t>
            </a:r>
            <a:endParaRPr lang="id-ID" dirty="0">
              <a:solidFill>
                <a:schemeClr val="bg1">
                  <a:lumMod val="75000"/>
                </a:schemeClr>
              </a:solidFill>
            </a:endParaRPr>
          </a:p>
        </p:txBody>
      </p:sp>
      <p:pic>
        <p:nvPicPr>
          <p:cNvPr id="4" name="Content Placeholder 5" descr="ftp://pmcfadden2:jws&amp;zi$@ftp.wiley.com/pmcfadden2/Dennis.SAD.4e/JPEGS/jpge_300_dpi/Ch02/fig_02_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3620" y="1936376"/>
            <a:ext cx="853244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672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Prototyping</a:t>
            </a:r>
            <a:endParaRPr lang="id-ID" dirty="0"/>
          </a:p>
        </p:txBody>
      </p:sp>
      <p:sp>
        <p:nvSpPr>
          <p:cNvPr id="3" name="Content Placeholder 2"/>
          <p:cNvSpPr>
            <a:spLocks noGrp="1"/>
          </p:cNvSpPr>
          <p:nvPr>
            <p:ph idx="1"/>
          </p:nvPr>
        </p:nvSpPr>
        <p:spPr/>
        <p:txBody>
          <a:bodyPr>
            <a:normAutofit lnSpcReduction="10000"/>
          </a:bodyPr>
          <a:lstStyle/>
          <a:p>
            <a:pPr marL="538163" indent="-538163" algn="just">
              <a:buFont typeface="Wingdings" panose="05000000000000000000" pitchFamily="2" charset="2"/>
              <a:buChar char="q"/>
            </a:pPr>
            <a:r>
              <a:rPr lang="id-ID" sz="3600" dirty="0"/>
              <a:t>Metodologi berbasis prototipe melakukan </a:t>
            </a:r>
            <a:r>
              <a:rPr lang="id-ID" sz="3600" b="1" dirty="0"/>
              <a:t>fase analisis, desain dan implementasi bersamaan.</a:t>
            </a:r>
          </a:p>
          <a:p>
            <a:pPr marL="538163" indent="-538163" algn="just">
              <a:buFont typeface="Wingdings" panose="05000000000000000000" pitchFamily="2" charset="2"/>
              <a:buChar char="q"/>
            </a:pPr>
            <a:r>
              <a:rPr lang="id-ID" sz="3600" b="1" dirty="0"/>
              <a:t>Ketiga fase </a:t>
            </a:r>
            <a:r>
              <a:rPr lang="id-ID" sz="3600" dirty="0"/>
              <a:t>dilakukan </a:t>
            </a:r>
            <a:r>
              <a:rPr lang="id-ID" sz="3600" b="1" dirty="0"/>
              <a:t>berulang kali </a:t>
            </a:r>
            <a:r>
              <a:rPr lang="id-ID" sz="3600" dirty="0"/>
              <a:t>dalam </a:t>
            </a:r>
            <a:r>
              <a:rPr lang="id-ID" sz="3600" b="1" dirty="0"/>
              <a:t>satu siklus </a:t>
            </a:r>
            <a:r>
              <a:rPr lang="id-ID" sz="3600" dirty="0"/>
              <a:t>sampai </a:t>
            </a:r>
            <a:r>
              <a:rPr lang="id-ID" sz="3600" b="1" dirty="0"/>
              <a:t>sistem selesai.</a:t>
            </a:r>
          </a:p>
          <a:p>
            <a:pPr marL="538163" indent="-538163" algn="just">
              <a:buFont typeface="Wingdings" panose="05000000000000000000" pitchFamily="2" charset="2"/>
              <a:buChar char="q"/>
            </a:pPr>
            <a:r>
              <a:rPr lang="id-ID" sz="3600" b="1" dirty="0"/>
              <a:t>Prototipe</a:t>
            </a:r>
            <a:r>
              <a:rPr lang="id-ID" sz="3600" dirty="0"/>
              <a:t> adalah </a:t>
            </a:r>
            <a:r>
              <a:rPr lang="id-ID" sz="3600" b="1" dirty="0"/>
              <a:t>versi sistem </a:t>
            </a:r>
            <a:r>
              <a:rPr lang="id-ID" sz="3600" dirty="0"/>
              <a:t>yang </a:t>
            </a:r>
            <a:r>
              <a:rPr lang="id-ID" sz="3600" b="1" dirty="0"/>
              <a:t>lebih kecil </a:t>
            </a:r>
            <a:r>
              <a:rPr lang="id-ID" sz="3600" dirty="0"/>
              <a:t>dengan </a:t>
            </a:r>
            <a:r>
              <a:rPr lang="id-ID" sz="3600" b="1" dirty="0"/>
              <a:t>jumlah fitur minimal.</a:t>
            </a:r>
          </a:p>
        </p:txBody>
      </p:sp>
    </p:spTree>
    <p:extLst>
      <p:ext uri="{BB962C8B-B14F-4D97-AF65-F5344CB8AC3E}">
        <p14:creationId xmlns:p14="http://schemas.microsoft.com/office/powerpoint/2010/main" val="39860430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id-ID" dirty="0"/>
              <a:t>Rapid Application Development: </a:t>
            </a:r>
            <a:r>
              <a:rPr lang="en-US" altLang="id-ID" sz="4000" dirty="0">
                <a:solidFill>
                  <a:schemeClr val="bg1">
                    <a:lumMod val="75000"/>
                  </a:schemeClr>
                </a:solidFill>
              </a:rPr>
              <a:t>Throwaway Prototyping</a:t>
            </a:r>
            <a:endParaRPr lang="id-ID" sz="4000" dirty="0">
              <a:solidFill>
                <a:schemeClr val="bg1">
                  <a:lumMod val="75000"/>
                </a:schemeClr>
              </a:solidFill>
            </a:endParaRPr>
          </a:p>
        </p:txBody>
      </p:sp>
      <p:pic>
        <p:nvPicPr>
          <p:cNvPr id="5" name="Picture 2" descr="fig_02_07"/>
          <p:cNvPicPr preferRelativeResize="0">
            <a:picLocks noGrp="1" noChangeAspect="1" noChangeArrowheads="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620546" y="1936376"/>
            <a:ext cx="8309423" cy="380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2500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id-ID" dirty="0"/>
              <a:t>Throwaway Prototyping</a:t>
            </a:r>
            <a:endParaRPr lang="id-ID" dirty="0"/>
          </a:p>
        </p:txBody>
      </p:sp>
      <p:sp>
        <p:nvSpPr>
          <p:cNvPr id="3" name="Content Placeholder 2"/>
          <p:cNvSpPr>
            <a:spLocks noGrp="1"/>
          </p:cNvSpPr>
          <p:nvPr>
            <p:ph idx="1"/>
          </p:nvPr>
        </p:nvSpPr>
        <p:spPr/>
        <p:txBody>
          <a:bodyPr>
            <a:normAutofit/>
          </a:bodyPr>
          <a:lstStyle/>
          <a:p>
            <a:pPr marL="444500" indent="-444500" algn="just">
              <a:buFont typeface="Wingdings" panose="05000000000000000000" pitchFamily="2" charset="2"/>
              <a:buChar char="q"/>
            </a:pPr>
            <a:r>
              <a:rPr lang="id-ID" sz="3600" dirty="0"/>
              <a:t>Metodologi prototyping Throwaway </a:t>
            </a:r>
            <a:r>
              <a:rPr lang="id-ID" sz="3600" b="1" dirty="0"/>
              <a:t>mirip</a:t>
            </a:r>
            <a:r>
              <a:rPr lang="id-ID" sz="3600" dirty="0"/>
              <a:t> dengan metodologi berbasis </a:t>
            </a:r>
            <a:r>
              <a:rPr lang="id-ID" sz="3600" b="1" dirty="0"/>
              <a:t>prototyping.</a:t>
            </a:r>
          </a:p>
          <a:p>
            <a:pPr marL="444500" indent="-444500" algn="just">
              <a:buFont typeface="Wingdings" panose="05000000000000000000" pitchFamily="2" charset="2"/>
              <a:buChar char="q"/>
            </a:pPr>
            <a:r>
              <a:rPr lang="id-ID" sz="3600" b="1" dirty="0"/>
              <a:t>Perbedaan utama </a:t>
            </a:r>
            <a:r>
              <a:rPr lang="id-ID" sz="3600" dirty="0"/>
              <a:t>adalah bahwa </a:t>
            </a:r>
            <a:r>
              <a:rPr lang="id-ID" sz="3600" b="1" dirty="0"/>
              <a:t>prototyping sekali pakai IS selesai </a:t>
            </a:r>
            <a:r>
              <a:rPr lang="id-ID" sz="3600" dirty="0"/>
              <a:t>pada titik yang berbeda </a:t>
            </a:r>
            <a:r>
              <a:rPr lang="id-ID" sz="3600" b="1" dirty="0"/>
              <a:t>di SDLC</a:t>
            </a:r>
            <a:r>
              <a:rPr lang="id-ID" sz="3600" dirty="0"/>
              <a:t>.</a:t>
            </a:r>
          </a:p>
          <a:p>
            <a:pPr marL="444500" indent="-444500" algn="just">
              <a:buFont typeface="Wingdings" panose="05000000000000000000" pitchFamily="2" charset="2"/>
              <a:buChar char="q"/>
            </a:pPr>
            <a:r>
              <a:rPr lang="id-ID" sz="3600" b="1" dirty="0"/>
              <a:t>Memiliki fase analisis yang relatif menyeluruh.</a:t>
            </a:r>
          </a:p>
        </p:txBody>
      </p:sp>
    </p:spTree>
    <p:extLst>
      <p:ext uri="{BB962C8B-B14F-4D97-AF65-F5344CB8AC3E}">
        <p14:creationId xmlns:p14="http://schemas.microsoft.com/office/powerpoint/2010/main" val="6767189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ltLang="en-US" dirty="0" smtClean="0"/>
              <a:t>Model </a:t>
            </a:r>
            <a:r>
              <a:rPr lang="en-US" altLang="en-US" dirty="0" smtClean="0"/>
              <a:t>Agile </a:t>
            </a:r>
            <a:r>
              <a:rPr lang="en-US" altLang="en-US" dirty="0"/>
              <a:t>Development</a:t>
            </a:r>
            <a:endParaRPr lang="id-ID"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id-ID" sz="3200" dirty="0"/>
              <a:t>Sekelompok metodologi </a:t>
            </a:r>
            <a:r>
              <a:rPr lang="id-ID" sz="3200" b="1" dirty="0"/>
              <a:t>pemrograman-sentris</a:t>
            </a:r>
            <a:r>
              <a:rPr lang="id-ID" sz="3200" dirty="0"/>
              <a:t> yang </a:t>
            </a:r>
            <a:r>
              <a:rPr lang="id-ID" sz="3200" b="1" dirty="0"/>
              <a:t>fokus</a:t>
            </a:r>
            <a:r>
              <a:rPr lang="id-ID" sz="3200" dirty="0"/>
              <a:t> pada </a:t>
            </a:r>
            <a:r>
              <a:rPr lang="id-ID" sz="3200" b="1" dirty="0"/>
              <a:t>perampingan SDLC</a:t>
            </a:r>
            <a:r>
              <a:rPr lang="id-ID" sz="3200" dirty="0"/>
              <a:t>.</a:t>
            </a:r>
          </a:p>
          <a:p>
            <a:pPr>
              <a:buFont typeface="Wingdings" panose="05000000000000000000" pitchFamily="2" charset="2"/>
              <a:buChar char="q"/>
            </a:pPr>
            <a:r>
              <a:rPr lang="id-ID" sz="3200" dirty="0"/>
              <a:t>Termasuk </a:t>
            </a:r>
            <a:r>
              <a:rPr lang="id-ID" sz="3200" b="1" dirty="0"/>
              <a:t>komunikasi tatap </a:t>
            </a:r>
            <a:r>
              <a:rPr lang="id-ID" sz="3200" b="1" dirty="0" smtClean="0"/>
              <a:t>muka </a:t>
            </a:r>
            <a:r>
              <a:rPr lang="id-ID" sz="3200" dirty="0" smtClean="0"/>
              <a:t>dengan </a:t>
            </a:r>
            <a:r>
              <a:rPr lang="id-ID" sz="3200" b="1" dirty="0" smtClean="0"/>
              <a:t>Client</a:t>
            </a:r>
            <a:endParaRPr lang="id-ID" sz="3200" b="1" dirty="0"/>
          </a:p>
          <a:p>
            <a:pPr>
              <a:buFont typeface="Wingdings" panose="05000000000000000000" pitchFamily="2" charset="2"/>
              <a:buChar char="q"/>
            </a:pPr>
            <a:r>
              <a:rPr lang="en-US" altLang="en-US" sz="3200" b="1" dirty="0"/>
              <a:t>Extreme Programming</a:t>
            </a:r>
            <a:r>
              <a:rPr lang="id-ID" sz="3200" dirty="0" smtClean="0"/>
              <a:t>- </a:t>
            </a:r>
            <a:r>
              <a:rPr lang="id-ID" sz="3200" dirty="0"/>
              <a:t>menekankan </a:t>
            </a:r>
            <a:r>
              <a:rPr lang="id-ID" sz="3200" b="1" dirty="0"/>
              <a:t>kepuasan pelanggan dan kerja tim.</a:t>
            </a:r>
          </a:p>
        </p:txBody>
      </p:sp>
    </p:spTree>
    <p:extLst>
      <p:ext uri="{BB962C8B-B14F-4D97-AF65-F5344CB8AC3E}">
        <p14:creationId xmlns:p14="http://schemas.microsoft.com/office/powerpoint/2010/main" val="889542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Extreme Programming</a:t>
            </a:r>
            <a:endParaRPr lang="id-ID" dirty="0"/>
          </a:p>
        </p:txBody>
      </p:sp>
      <p:pic>
        <p:nvPicPr>
          <p:cNvPr id="4" name="Content Placeholder 5" descr="ftp://pmcfadden2:jws&amp;zi$@ftp.wiley.com/pmcfadden2/Dennis.SAD.4e/JPEGS/jpge_300_dpi/Ch02/fig_02_0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292" y="2125266"/>
            <a:ext cx="7121447" cy="3993146"/>
          </a:xfrm>
        </p:spPr>
      </p:pic>
    </p:spTree>
    <p:extLst>
      <p:ext uri="{BB962C8B-B14F-4D97-AF65-F5344CB8AC3E}">
        <p14:creationId xmlns:p14="http://schemas.microsoft.com/office/powerpoint/2010/main" val="1187596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a:t>
            </a:r>
            <a:r>
              <a:rPr lang="id-ID" b="1" dirty="0" smtClean="0"/>
              <a:t> Analisa Desain Sistem Informasi</a:t>
            </a:r>
            <a:r>
              <a:rPr lang="en-US" b="1" dirty="0" smtClean="0"/>
              <a:t> </a:t>
            </a:r>
            <a:endParaRPr lang="en-US" dirty="0"/>
          </a:p>
        </p:txBody>
      </p:sp>
      <p:sp>
        <p:nvSpPr>
          <p:cNvPr id="3" name="Content Placeholder 2"/>
          <p:cNvSpPr>
            <a:spLocks noGrp="1"/>
          </p:cNvSpPr>
          <p:nvPr>
            <p:ph idx="1"/>
          </p:nvPr>
        </p:nvSpPr>
        <p:spPr/>
        <p:txBody>
          <a:bodyPr>
            <a:normAutofit/>
          </a:bodyPr>
          <a:lstStyle/>
          <a:p>
            <a:pPr marL="463550" lvl="0" indent="-463550">
              <a:buFont typeface="+mj-lt"/>
              <a:buAutoNum type="arabicParenR"/>
            </a:pPr>
            <a:r>
              <a:rPr lang="id-ID" dirty="0" smtClean="0">
                <a:latin typeface="Agency FB" panose="020B0503020202020204" pitchFamily="34" charset="0"/>
              </a:rPr>
              <a:t>Analisa Sistem</a:t>
            </a:r>
          </a:p>
          <a:p>
            <a:pPr marL="463550" indent="-463550">
              <a:buFont typeface="+mj-lt"/>
              <a:buAutoNum type="arabicParenR"/>
            </a:pPr>
            <a:r>
              <a:rPr lang="id-ID" dirty="0">
                <a:latin typeface="Agency FB" panose="020B0503020202020204" pitchFamily="34" charset="0"/>
              </a:rPr>
              <a:t>Analisa Kebutuhan Informasi</a:t>
            </a:r>
            <a:endParaRPr lang="id-ID" dirty="0"/>
          </a:p>
          <a:p>
            <a:pPr marL="463550" indent="-463550">
              <a:buFont typeface="+mj-lt"/>
              <a:buAutoNum type="arabicParenR"/>
            </a:pPr>
            <a:r>
              <a:rPr lang="id-ID" dirty="0">
                <a:latin typeface="Agency FB" panose="020B0503020202020204" pitchFamily="34" charset="0"/>
              </a:rPr>
              <a:t>Analisa dan Perancangan Proses Bisnis</a:t>
            </a:r>
          </a:p>
          <a:p>
            <a:pPr marL="463550" indent="-463550">
              <a:buFont typeface="+mj-lt"/>
              <a:buAutoNum type="arabicParenR"/>
            </a:pPr>
            <a:r>
              <a:rPr lang="id-ID" dirty="0" smtClean="0">
                <a:latin typeface="Agency FB" panose="020B0503020202020204" pitchFamily="34" charset="0"/>
              </a:rPr>
              <a:t>Kontrak Perkuliahan</a:t>
            </a:r>
          </a:p>
          <a:p>
            <a:pPr marL="463550" indent="-463550">
              <a:buFont typeface="+mj-lt"/>
              <a:buAutoNum type="arabicParenR"/>
            </a:pPr>
            <a:r>
              <a:rPr lang="id-ID" dirty="0" smtClean="0">
                <a:latin typeface="Agency FB" panose="020B0503020202020204" pitchFamily="34" charset="0"/>
              </a:rPr>
              <a:t>Contact</a:t>
            </a:r>
          </a:p>
          <a:p>
            <a:pPr marL="463550" indent="-463550">
              <a:buFont typeface="+mj-lt"/>
              <a:buAutoNum type="arabicParenR"/>
            </a:pPr>
            <a:r>
              <a:rPr lang="id-ID" dirty="0" smtClean="0">
                <a:latin typeface="Agency FB" panose="020B0503020202020204" pitchFamily="34" charset="0"/>
              </a:rPr>
              <a:t>Referensi</a:t>
            </a: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Extreme Programming (XP)</a:t>
            </a:r>
            <a:endParaRPr lang="id-ID" dirty="0"/>
          </a:p>
        </p:txBody>
      </p:sp>
      <p:sp>
        <p:nvSpPr>
          <p:cNvPr id="3" name="Content Placeholder 2"/>
          <p:cNvSpPr>
            <a:spLocks noGrp="1"/>
          </p:cNvSpPr>
          <p:nvPr>
            <p:ph idx="1"/>
          </p:nvPr>
        </p:nvSpPr>
        <p:spPr/>
        <p:txBody>
          <a:bodyPr>
            <a:normAutofit fontScale="92500" lnSpcReduction="20000"/>
          </a:bodyPr>
          <a:lstStyle/>
          <a:p>
            <a:r>
              <a:rPr lang="id-ID" dirty="0"/>
              <a:t>Extreme Programming (XP) didirikan pada empat nilai inti:</a:t>
            </a:r>
          </a:p>
          <a:p>
            <a:pPr marL="736997" indent="-385763">
              <a:buFont typeface="+mj-lt"/>
              <a:buAutoNum type="arabicPeriod"/>
            </a:pPr>
            <a:r>
              <a:rPr lang="id-ID" b="1" dirty="0"/>
              <a:t>Komunikasi</a:t>
            </a:r>
          </a:p>
          <a:p>
            <a:pPr marL="736997" indent="-385763">
              <a:buFont typeface="+mj-lt"/>
              <a:buAutoNum type="arabicPeriod"/>
            </a:pPr>
            <a:r>
              <a:rPr lang="id-ID" b="1" dirty="0"/>
              <a:t>Kesederhanaan</a:t>
            </a:r>
          </a:p>
          <a:p>
            <a:pPr marL="736997" indent="-385763">
              <a:buFont typeface="+mj-lt"/>
              <a:buAutoNum type="arabicPeriod"/>
            </a:pPr>
            <a:r>
              <a:rPr lang="id-ID" b="1" dirty="0"/>
              <a:t>Umpan balik</a:t>
            </a:r>
          </a:p>
          <a:p>
            <a:pPr marL="736997" indent="-385763">
              <a:buFont typeface="+mj-lt"/>
              <a:buAutoNum type="arabicPeriod"/>
            </a:pPr>
            <a:r>
              <a:rPr lang="id-ID" b="1" dirty="0"/>
              <a:t>Keberanian</a:t>
            </a:r>
          </a:p>
          <a:p>
            <a:r>
              <a:rPr lang="id-ID" dirty="0"/>
              <a:t>Prinsip utama XP meliputi:</a:t>
            </a:r>
          </a:p>
          <a:p>
            <a:pPr marL="736997" indent="-385763">
              <a:buFont typeface="+mj-lt"/>
              <a:buAutoNum type="arabicPeriod"/>
            </a:pPr>
            <a:r>
              <a:rPr lang="id-ID" b="1" dirty="0"/>
              <a:t>Pengujian berkelanjutan</a:t>
            </a:r>
          </a:p>
          <a:p>
            <a:pPr marL="736997" indent="-385763">
              <a:buFont typeface="+mj-lt"/>
              <a:buAutoNum type="arabicPeriod"/>
            </a:pPr>
            <a:r>
              <a:rPr lang="id-ID" b="1" dirty="0"/>
              <a:t>Pengkodean sederhana</a:t>
            </a:r>
          </a:p>
          <a:p>
            <a:pPr marL="736997" indent="-385763">
              <a:buFont typeface="+mj-lt"/>
              <a:buAutoNum type="arabicPeriod"/>
            </a:pPr>
            <a:r>
              <a:rPr lang="id-ID" b="1" dirty="0"/>
              <a:t>Tutup interaksi </a:t>
            </a:r>
            <a:r>
              <a:rPr lang="id-ID" dirty="0"/>
              <a:t>dengan </a:t>
            </a:r>
            <a:r>
              <a:rPr lang="id-ID" b="1" dirty="0"/>
              <a:t>pengguna akhir </a:t>
            </a:r>
            <a:r>
              <a:rPr lang="id-ID" dirty="0"/>
              <a:t>untuk membangun sistem dengan sangat cepat</a:t>
            </a:r>
          </a:p>
        </p:txBody>
      </p:sp>
    </p:spTree>
    <p:extLst>
      <p:ext uri="{BB962C8B-B14F-4D97-AF65-F5344CB8AC3E}">
        <p14:creationId xmlns:p14="http://schemas.microsoft.com/office/powerpoint/2010/main" val="39678933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Memilih Metodologi Pengembangan yang Tepat</a:t>
            </a:r>
          </a:p>
        </p:txBody>
      </p:sp>
      <p:pic>
        <p:nvPicPr>
          <p:cNvPr id="4" name="Content Placeholder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2521" y="2290327"/>
            <a:ext cx="8789879" cy="3263308"/>
          </a:xfrm>
        </p:spPr>
      </p:pic>
    </p:spTree>
    <p:extLst>
      <p:ext uri="{BB962C8B-B14F-4D97-AF65-F5344CB8AC3E}">
        <p14:creationId xmlns:p14="http://schemas.microsoft.com/office/powerpoint/2010/main" val="163403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p:txBody>
          <a:bodyPr>
            <a:normAutofit/>
          </a:bodyPr>
          <a:lstStyle/>
          <a:p>
            <a:pPr algn="just">
              <a:spcBef>
                <a:spcPct val="0"/>
              </a:spcBef>
            </a:pPr>
            <a:r>
              <a:rPr lang="en-US" altLang="id-ID" sz="3200" b="1" dirty="0" err="1" smtClean="0"/>
              <a:t>Metodologi</a:t>
            </a:r>
            <a:r>
              <a:rPr lang="en-US" altLang="id-ID" sz="3200" b="1" dirty="0" smtClean="0"/>
              <a:t> </a:t>
            </a:r>
            <a:r>
              <a:rPr lang="en-US" altLang="id-ID" sz="3200" b="1" dirty="0" err="1" smtClean="0"/>
              <a:t>pengembangan</a:t>
            </a:r>
            <a:r>
              <a:rPr lang="en-US" altLang="id-ID" sz="3200" b="1" dirty="0" smtClean="0"/>
              <a:t> </a:t>
            </a:r>
            <a:r>
              <a:rPr lang="en-US" altLang="id-ID" sz="3200" b="1" dirty="0" err="1" smtClean="0"/>
              <a:t>sistem</a:t>
            </a:r>
            <a:r>
              <a:rPr lang="en-US" altLang="id-ID" sz="3200" dirty="0" smtClean="0"/>
              <a:t> </a:t>
            </a:r>
            <a:r>
              <a:rPr lang="en-US" altLang="id-ID" sz="3200" dirty="0" err="1" smtClean="0"/>
              <a:t>adalah</a:t>
            </a:r>
            <a:r>
              <a:rPr lang="en-US" altLang="id-ID" sz="3200" dirty="0" smtClean="0"/>
              <a:t> </a:t>
            </a:r>
            <a:r>
              <a:rPr lang="en-US" altLang="id-ID" sz="3200" b="1" dirty="0" err="1" smtClean="0"/>
              <a:t>metode-metode</a:t>
            </a:r>
            <a:r>
              <a:rPr lang="en-US" altLang="id-ID" sz="3200" b="1" dirty="0" smtClean="0"/>
              <a:t>, </a:t>
            </a:r>
            <a:r>
              <a:rPr lang="en-US" altLang="id-ID" sz="3200" b="1" dirty="0" err="1" smtClean="0"/>
              <a:t>prosedur-prosedur</a:t>
            </a:r>
            <a:r>
              <a:rPr lang="en-US" altLang="id-ID" sz="3200" b="1" dirty="0" smtClean="0"/>
              <a:t>, </a:t>
            </a:r>
            <a:r>
              <a:rPr lang="en-US" altLang="id-ID" sz="3200" b="1" dirty="0" err="1" smtClean="0"/>
              <a:t>konsep-konsep</a:t>
            </a:r>
            <a:r>
              <a:rPr lang="en-US" altLang="id-ID" sz="3200" b="1" dirty="0" smtClean="0"/>
              <a:t> </a:t>
            </a:r>
            <a:r>
              <a:rPr lang="en-US" altLang="id-ID" sz="3200" b="1" dirty="0" err="1" smtClean="0"/>
              <a:t>pekerjaan</a:t>
            </a:r>
            <a:r>
              <a:rPr lang="en-US" altLang="id-ID" sz="3200" b="1" dirty="0" smtClean="0"/>
              <a:t>, </a:t>
            </a:r>
            <a:r>
              <a:rPr lang="en-US" altLang="id-ID" sz="3200" b="1" dirty="0" err="1" smtClean="0"/>
              <a:t>aturan-aturan</a:t>
            </a:r>
            <a:r>
              <a:rPr lang="en-US" altLang="id-ID" sz="3200" dirty="0" smtClean="0"/>
              <a:t> yang </a:t>
            </a:r>
            <a:r>
              <a:rPr lang="en-US" altLang="id-ID" sz="3200" dirty="0" err="1" smtClean="0"/>
              <a:t>akan</a:t>
            </a:r>
            <a:r>
              <a:rPr lang="en-US" altLang="id-ID" sz="3200" dirty="0" smtClean="0"/>
              <a:t> </a:t>
            </a:r>
            <a:r>
              <a:rPr lang="en-US" altLang="id-ID" sz="3200" b="1" dirty="0" err="1" smtClean="0"/>
              <a:t>digunakan</a:t>
            </a:r>
            <a:r>
              <a:rPr lang="en-US" altLang="id-ID" sz="3200" dirty="0" smtClean="0"/>
              <a:t> </a:t>
            </a:r>
            <a:r>
              <a:rPr lang="en-US" altLang="id-ID" sz="3200" dirty="0" err="1" smtClean="0"/>
              <a:t>sebagai</a:t>
            </a:r>
            <a:r>
              <a:rPr lang="en-US" altLang="id-ID" sz="3200" dirty="0" smtClean="0"/>
              <a:t> </a:t>
            </a:r>
            <a:r>
              <a:rPr lang="en-US" altLang="id-ID" sz="3200" b="1" dirty="0" err="1" smtClean="0"/>
              <a:t>pedoman</a:t>
            </a:r>
            <a:r>
              <a:rPr lang="en-US" altLang="id-ID" sz="3200" b="1" dirty="0" smtClean="0"/>
              <a:t> </a:t>
            </a:r>
            <a:r>
              <a:rPr lang="en-US" altLang="id-ID" sz="3200" b="1" dirty="0" err="1" smtClean="0"/>
              <a:t>bagaimana</a:t>
            </a:r>
            <a:r>
              <a:rPr lang="en-US" altLang="id-ID" sz="3200" b="1" dirty="0" smtClean="0"/>
              <a:t> </a:t>
            </a:r>
            <a:r>
              <a:rPr lang="en-US" altLang="id-ID" sz="3200" b="1" dirty="0" err="1" smtClean="0"/>
              <a:t>dan</a:t>
            </a:r>
            <a:r>
              <a:rPr lang="en-US" altLang="id-ID" sz="3200" b="1" dirty="0" smtClean="0"/>
              <a:t> </a:t>
            </a:r>
            <a:r>
              <a:rPr lang="en-US" altLang="id-ID" sz="3200" b="1" dirty="0" err="1" smtClean="0"/>
              <a:t>apa</a:t>
            </a:r>
            <a:r>
              <a:rPr lang="en-US" altLang="id-ID" sz="3200" b="1" dirty="0" smtClean="0"/>
              <a:t> </a:t>
            </a:r>
            <a:r>
              <a:rPr lang="en-US" altLang="id-ID" sz="3200" dirty="0" smtClean="0"/>
              <a:t>yang </a:t>
            </a:r>
            <a:r>
              <a:rPr lang="en-US" altLang="id-ID" sz="3200" dirty="0" err="1" smtClean="0"/>
              <a:t>harus</a:t>
            </a:r>
            <a:r>
              <a:rPr lang="en-US" altLang="id-ID" sz="3200" dirty="0" smtClean="0"/>
              <a:t> </a:t>
            </a:r>
            <a:r>
              <a:rPr lang="en-US" altLang="id-ID" sz="3200" dirty="0" err="1" smtClean="0"/>
              <a:t>dikerjakan</a:t>
            </a:r>
            <a:r>
              <a:rPr lang="en-US" altLang="id-ID" sz="3200" dirty="0" smtClean="0"/>
              <a:t> </a:t>
            </a:r>
            <a:r>
              <a:rPr lang="en-US" altLang="id-ID" sz="3200" dirty="0" err="1" smtClean="0"/>
              <a:t>selama</a:t>
            </a:r>
            <a:r>
              <a:rPr lang="en-US" altLang="id-ID" sz="3200" dirty="0" smtClean="0"/>
              <a:t> </a:t>
            </a:r>
            <a:r>
              <a:rPr lang="en-US" altLang="id-ID" sz="3200" dirty="0" err="1" smtClean="0"/>
              <a:t>pengembangan</a:t>
            </a:r>
            <a:r>
              <a:rPr lang="en-US" altLang="id-ID" sz="3200" dirty="0" smtClean="0"/>
              <a:t> SI .</a:t>
            </a:r>
          </a:p>
          <a:p>
            <a:pPr algn="just">
              <a:spcBef>
                <a:spcPct val="0"/>
              </a:spcBef>
            </a:pPr>
            <a:r>
              <a:rPr lang="en-US" altLang="id-ID" sz="3200" b="1" dirty="0" err="1" smtClean="0"/>
              <a:t>Metode</a:t>
            </a:r>
            <a:r>
              <a:rPr lang="en-US" altLang="id-ID" sz="3200" dirty="0" smtClean="0"/>
              <a:t> </a:t>
            </a:r>
            <a:r>
              <a:rPr lang="en-US" altLang="id-ID" sz="3200" dirty="0" err="1" smtClean="0"/>
              <a:t>adalah</a:t>
            </a:r>
            <a:r>
              <a:rPr lang="en-US" altLang="id-ID" sz="3200" dirty="0" smtClean="0"/>
              <a:t> </a:t>
            </a:r>
            <a:r>
              <a:rPr lang="en-US" altLang="id-ID" sz="3200" b="1" dirty="0" err="1" smtClean="0"/>
              <a:t>suatu</a:t>
            </a:r>
            <a:r>
              <a:rPr lang="en-US" altLang="id-ID" sz="3200" b="1" dirty="0" smtClean="0"/>
              <a:t> </a:t>
            </a:r>
            <a:r>
              <a:rPr lang="en-US" altLang="id-ID" sz="3200" b="1" dirty="0" err="1" smtClean="0"/>
              <a:t>cara</a:t>
            </a:r>
            <a:r>
              <a:rPr lang="en-US" altLang="id-ID" sz="3200" b="1" dirty="0" smtClean="0"/>
              <a:t>/</a:t>
            </a:r>
            <a:r>
              <a:rPr lang="en-US" altLang="id-ID" sz="3200" b="1" dirty="0" err="1" smtClean="0"/>
              <a:t>teknik</a:t>
            </a:r>
            <a:r>
              <a:rPr lang="en-US" altLang="id-ID" sz="3200" b="1" dirty="0" smtClean="0"/>
              <a:t> </a:t>
            </a:r>
            <a:r>
              <a:rPr lang="en-US" altLang="id-ID" sz="3200" b="1" dirty="0" err="1" smtClean="0"/>
              <a:t>sistematis</a:t>
            </a:r>
            <a:r>
              <a:rPr lang="en-US" altLang="id-ID" sz="3200" b="1" dirty="0" smtClean="0"/>
              <a:t> </a:t>
            </a:r>
            <a:r>
              <a:rPr lang="en-US" altLang="id-ID" sz="3200" dirty="0" err="1" smtClean="0"/>
              <a:t>untuk</a:t>
            </a:r>
            <a:r>
              <a:rPr lang="en-US" altLang="id-ID" sz="3200" dirty="0" smtClean="0"/>
              <a:t> </a:t>
            </a:r>
            <a:r>
              <a:rPr lang="en-US" altLang="id-ID" sz="3200" b="1" dirty="0" err="1" smtClean="0"/>
              <a:t>mengerjakan</a:t>
            </a:r>
            <a:r>
              <a:rPr lang="en-US" altLang="id-ID" sz="3200" b="1" dirty="0" smtClean="0"/>
              <a:t> </a:t>
            </a:r>
            <a:r>
              <a:rPr lang="en-US" altLang="id-ID" sz="3200" b="1" dirty="0" err="1" smtClean="0"/>
              <a:t>sesuatu</a:t>
            </a:r>
            <a:r>
              <a:rPr lang="en-US" altLang="id-ID" sz="3200" dirty="0" smtClean="0"/>
              <a:t>. </a:t>
            </a:r>
          </a:p>
          <a:p>
            <a:endParaRPr lang="en-US" altLang="id-ID" sz="3200" dirty="0" smtClean="0"/>
          </a:p>
        </p:txBody>
      </p:sp>
      <p:sp>
        <p:nvSpPr>
          <p:cNvPr id="11266" name="Rectangle 2"/>
          <p:cNvSpPr>
            <a:spLocks noGrp="1" noChangeArrowheads="1"/>
          </p:cNvSpPr>
          <p:nvPr>
            <p:ph type="title"/>
          </p:nvPr>
        </p:nvSpPr>
        <p:spPr/>
        <p:txBody>
          <a:bodyPr>
            <a:normAutofit/>
          </a:bodyPr>
          <a:lstStyle/>
          <a:p>
            <a:pPr>
              <a:defRPr/>
            </a:pPr>
            <a:r>
              <a:rPr lang="en-US" dirty="0" err="1"/>
              <a:t>Metodologi</a:t>
            </a:r>
            <a:r>
              <a:rPr lang="en-US" dirty="0"/>
              <a:t> </a:t>
            </a:r>
            <a:r>
              <a:rPr lang="en-US" dirty="0" err="1"/>
              <a:t>Pengembangan</a:t>
            </a:r>
            <a:r>
              <a:rPr lang="en-US" dirty="0"/>
              <a:t> </a:t>
            </a:r>
            <a:r>
              <a:rPr lang="en-US" dirty="0" err="1"/>
              <a:t>Sistem</a:t>
            </a:r>
            <a:endParaRPr lang="en-US" dirty="0"/>
          </a:p>
        </p:txBody>
      </p:sp>
    </p:spTree>
    <p:extLst>
      <p:ext uri="{BB962C8B-B14F-4D97-AF65-F5344CB8AC3E}">
        <p14:creationId xmlns:p14="http://schemas.microsoft.com/office/powerpoint/2010/main" val="8593299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normAutofit lnSpcReduction="10000"/>
          </a:bodyPr>
          <a:lstStyle/>
          <a:p>
            <a:pPr marL="539496" indent="-457200" algn="just">
              <a:spcBef>
                <a:spcPct val="0"/>
              </a:spcBef>
              <a:buFont typeface="Wingdings" panose="05000000000000000000" pitchFamily="2" charset="2"/>
              <a:buChar char="q"/>
              <a:defRPr/>
            </a:pPr>
            <a:r>
              <a:rPr lang="en-US" dirty="0" err="1"/>
              <a:t>Metodologi</a:t>
            </a:r>
            <a:r>
              <a:rPr lang="en-US" dirty="0"/>
              <a:t> </a:t>
            </a:r>
            <a:r>
              <a:rPr lang="en-US" dirty="0" err="1"/>
              <a:t>pengembangan</a:t>
            </a:r>
            <a:r>
              <a:rPr lang="en-US" dirty="0"/>
              <a:t> </a:t>
            </a:r>
            <a:r>
              <a:rPr lang="en-US" dirty="0" err="1"/>
              <a:t>sistem</a:t>
            </a:r>
            <a:r>
              <a:rPr lang="en-US" dirty="0"/>
              <a:t> yang </a:t>
            </a:r>
            <a:r>
              <a:rPr lang="en-US" dirty="0" err="1"/>
              <a:t>akan</a:t>
            </a:r>
            <a:r>
              <a:rPr lang="en-US" dirty="0"/>
              <a:t> </a:t>
            </a:r>
            <a:r>
              <a:rPr lang="en-US" dirty="0" err="1"/>
              <a:t>digunakan</a:t>
            </a:r>
            <a:r>
              <a:rPr lang="en-US" dirty="0"/>
              <a:t> </a:t>
            </a:r>
            <a:r>
              <a:rPr lang="en-US" dirty="0" err="1"/>
              <a:t>adalah</a:t>
            </a:r>
            <a:r>
              <a:rPr lang="en-US" dirty="0"/>
              <a:t> </a:t>
            </a:r>
            <a:r>
              <a:rPr lang="en-US" b="1" dirty="0" err="1"/>
              <a:t>pendekatan</a:t>
            </a:r>
            <a:r>
              <a:rPr lang="en-US" b="1" dirty="0"/>
              <a:t> </a:t>
            </a:r>
            <a:r>
              <a:rPr lang="en-US" b="1" dirty="0" err="1"/>
              <a:t>terstruktur</a:t>
            </a:r>
            <a:r>
              <a:rPr lang="en-US" b="1" dirty="0"/>
              <a:t> </a:t>
            </a:r>
            <a:r>
              <a:rPr lang="en-US" b="1" dirty="0" err="1"/>
              <a:t>dan</a:t>
            </a:r>
            <a:r>
              <a:rPr lang="en-US" b="1" dirty="0"/>
              <a:t> </a:t>
            </a:r>
            <a:r>
              <a:rPr lang="en-US" b="1" dirty="0" err="1"/>
              <a:t>Orientasi</a:t>
            </a:r>
            <a:r>
              <a:rPr lang="en-US" b="1" dirty="0"/>
              <a:t> </a:t>
            </a:r>
            <a:r>
              <a:rPr lang="en-US" b="1" dirty="0" err="1"/>
              <a:t>obyek</a:t>
            </a:r>
            <a:r>
              <a:rPr lang="en-US" dirty="0"/>
              <a:t>. </a:t>
            </a:r>
          </a:p>
          <a:p>
            <a:pPr marL="539496" indent="-457200" algn="just">
              <a:spcBef>
                <a:spcPct val="0"/>
              </a:spcBef>
              <a:buFont typeface="Wingdings" panose="05000000000000000000" pitchFamily="2" charset="2"/>
              <a:buChar char="q"/>
              <a:defRPr/>
            </a:pPr>
            <a:r>
              <a:rPr lang="en-US" b="1" dirty="0" err="1"/>
              <a:t>Pendekatan</a:t>
            </a:r>
            <a:r>
              <a:rPr lang="en-US" dirty="0"/>
              <a:t> </a:t>
            </a:r>
            <a:r>
              <a:rPr lang="en-US" dirty="0" err="1"/>
              <a:t>terstruktur</a:t>
            </a:r>
            <a:r>
              <a:rPr lang="en-US" dirty="0"/>
              <a:t> </a:t>
            </a:r>
            <a:r>
              <a:rPr lang="en-US" b="1" dirty="0" err="1"/>
              <a:t>mengenalkan</a:t>
            </a:r>
            <a:r>
              <a:rPr lang="en-US" b="1" dirty="0"/>
              <a:t> </a:t>
            </a:r>
            <a:r>
              <a:rPr lang="en-US" b="1" dirty="0" err="1"/>
              <a:t>penggunaan</a:t>
            </a:r>
            <a:r>
              <a:rPr lang="en-US" b="1" dirty="0"/>
              <a:t> </a:t>
            </a:r>
            <a:r>
              <a:rPr lang="en-US" b="1" dirty="0" err="1"/>
              <a:t>alat-alat</a:t>
            </a:r>
            <a:r>
              <a:rPr lang="en-US" b="1" dirty="0"/>
              <a:t> </a:t>
            </a:r>
            <a:r>
              <a:rPr lang="en-US" b="1" dirty="0" err="1"/>
              <a:t>dan</a:t>
            </a:r>
            <a:r>
              <a:rPr lang="en-US" b="1" dirty="0"/>
              <a:t> </a:t>
            </a:r>
            <a:r>
              <a:rPr lang="en-US" b="1" dirty="0" err="1"/>
              <a:t>teknik-teknik</a:t>
            </a:r>
            <a:r>
              <a:rPr lang="en-US" b="1" dirty="0"/>
              <a:t> </a:t>
            </a:r>
            <a:r>
              <a:rPr lang="en-US" dirty="0" err="1"/>
              <a:t>untuk</a:t>
            </a:r>
            <a:r>
              <a:rPr lang="en-US" dirty="0"/>
              <a:t> </a:t>
            </a:r>
            <a:r>
              <a:rPr lang="en-US" b="1" dirty="0" err="1"/>
              <a:t>mengembangkan</a:t>
            </a:r>
            <a:r>
              <a:rPr lang="en-US" dirty="0"/>
              <a:t> </a:t>
            </a:r>
            <a:r>
              <a:rPr lang="en-US" b="1" dirty="0" err="1"/>
              <a:t>sistem</a:t>
            </a:r>
            <a:r>
              <a:rPr lang="en-US" dirty="0"/>
              <a:t> yang </a:t>
            </a:r>
            <a:r>
              <a:rPr lang="en-US" dirty="0" err="1"/>
              <a:t>terstruktur</a:t>
            </a:r>
            <a:r>
              <a:rPr lang="en-US" dirty="0"/>
              <a:t>.</a:t>
            </a:r>
          </a:p>
          <a:p>
            <a:pPr marL="539496" indent="-457200" algn="just">
              <a:spcBef>
                <a:spcPct val="0"/>
              </a:spcBef>
              <a:buFont typeface="Wingdings" panose="05000000000000000000" pitchFamily="2" charset="2"/>
              <a:buChar char="q"/>
              <a:defRPr/>
            </a:pPr>
            <a:r>
              <a:rPr lang="en-US" b="1" dirty="0" err="1"/>
              <a:t>Tujuan</a:t>
            </a:r>
            <a:r>
              <a:rPr lang="en-US" dirty="0"/>
              <a:t> </a:t>
            </a:r>
            <a:r>
              <a:rPr lang="en-US" dirty="0" err="1" smtClean="0"/>
              <a:t>pendekatan</a:t>
            </a:r>
            <a:r>
              <a:rPr lang="en-US" dirty="0" smtClean="0"/>
              <a:t> </a:t>
            </a:r>
            <a:r>
              <a:rPr lang="en-US" dirty="0" err="1" smtClean="0"/>
              <a:t>terstruktur</a:t>
            </a:r>
            <a:r>
              <a:rPr lang="en-US" dirty="0" smtClean="0"/>
              <a:t> </a:t>
            </a:r>
            <a:r>
              <a:rPr lang="en-US" dirty="0" err="1" smtClean="0"/>
              <a:t>adalah</a:t>
            </a:r>
            <a:r>
              <a:rPr lang="en-US" dirty="0" smtClean="0"/>
              <a:t> </a:t>
            </a:r>
            <a:r>
              <a:rPr lang="en-US" dirty="0"/>
              <a:t>agar </a:t>
            </a:r>
            <a:r>
              <a:rPr lang="en-US" dirty="0" err="1"/>
              <a:t>pada</a:t>
            </a:r>
            <a:r>
              <a:rPr lang="en-US" dirty="0"/>
              <a:t> </a:t>
            </a:r>
            <a:r>
              <a:rPr lang="en-US" b="1" dirty="0" err="1"/>
              <a:t>akhir</a:t>
            </a:r>
            <a:r>
              <a:rPr lang="en-US" b="1" dirty="0"/>
              <a:t> </a:t>
            </a:r>
            <a:r>
              <a:rPr lang="en-US" b="1" dirty="0" err="1"/>
              <a:t>pengembangan</a:t>
            </a:r>
            <a:r>
              <a:rPr lang="en-US" b="1" dirty="0"/>
              <a:t> </a:t>
            </a:r>
            <a:r>
              <a:rPr lang="en-US" b="1" dirty="0" err="1"/>
              <a:t>perangkat</a:t>
            </a:r>
            <a:r>
              <a:rPr lang="en-US" b="1" dirty="0"/>
              <a:t> </a:t>
            </a:r>
            <a:r>
              <a:rPr lang="en-US" b="1" dirty="0" err="1"/>
              <a:t>lunak</a:t>
            </a:r>
            <a:r>
              <a:rPr lang="en-US" b="1" dirty="0"/>
              <a:t> </a:t>
            </a:r>
            <a:r>
              <a:rPr lang="en-US" dirty="0" err="1"/>
              <a:t>dapat</a:t>
            </a:r>
            <a:r>
              <a:rPr lang="en-US" dirty="0"/>
              <a:t> </a:t>
            </a:r>
            <a:r>
              <a:rPr lang="en-US" dirty="0" err="1"/>
              <a:t>memenuhi</a:t>
            </a:r>
            <a:r>
              <a:rPr lang="en-US" dirty="0"/>
              <a:t> </a:t>
            </a:r>
            <a:r>
              <a:rPr lang="en-US" b="1" dirty="0" err="1"/>
              <a:t>kebutuhan</a:t>
            </a:r>
            <a:r>
              <a:rPr lang="en-US" b="1" dirty="0"/>
              <a:t> user</a:t>
            </a:r>
            <a:r>
              <a:rPr lang="en-US" dirty="0"/>
              <a:t>, </a:t>
            </a:r>
            <a:r>
              <a:rPr lang="en-US" dirty="0" err="1"/>
              <a:t>dilakukan</a:t>
            </a:r>
            <a:r>
              <a:rPr lang="en-US" dirty="0"/>
              <a:t> </a:t>
            </a:r>
            <a:r>
              <a:rPr lang="en-US" b="1" dirty="0" err="1"/>
              <a:t>tepat</a:t>
            </a:r>
            <a:r>
              <a:rPr lang="en-US" b="1" dirty="0"/>
              <a:t> </a:t>
            </a:r>
            <a:r>
              <a:rPr lang="en-US" b="1" dirty="0" err="1"/>
              <a:t>waktu</a:t>
            </a:r>
            <a:r>
              <a:rPr lang="en-US" dirty="0"/>
              <a:t>, </a:t>
            </a:r>
            <a:r>
              <a:rPr lang="en-US" b="1" dirty="0" err="1"/>
              <a:t>tidak</a:t>
            </a:r>
            <a:r>
              <a:rPr lang="en-US" b="1" dirty="0"/>
              <a:t> </a:t>
            </a:r>
            <a:r>
              <a:rPr lang="en-US" b="1" dirty="0" err="1"/>
              <a:t>melampaui</a:t>
            </a:r>
            <a:r>
              <a:rPr lang="en-US" b="1" dirty="0"/>
              <a:t> </a:t>
            </a:r>
            <a:r>
              <a:rPr lang="en-US" b="1" dirty="0" err="1"/>
              <a:t>anggaran</a:t>
            </a:r>
            <a:r>
              <a:rPr lang="en-US" b="1" dirty="0"/>
              <a:t> </a:t>
            </a:r>
            <a:r>
              <a:rPr lang="en-US" b="1" dirty="0" err="1"/>
              <a:t>biaya</a:t>
            </a:r>
            <a:r>
              <a:rPr lang="en-US" b="1" dirty="0"/>
              <a:t>, </a:t>
            </a:r>
            <a:r>
              <a:rPr lang="en-US" b="1" dirty="0" err="1"/>
              <a:t>mudah</a:t>
            </a:r>
            <a:r>
              <a:rPr lang="en-US" b="1" dirty="0"/>
              <a:t> </a:t>
            </a:r>
            <a:r>
              <a:rPr lang="en-US" b="1" dirty="0" err="1"/>
              <a:t>dipergunakan</a:t>
            </a:r>
            <a:r>
              <a:rPr lang="en-US" b="1" dirty="0"/>
              <a:t>, </a:t>
            </a:r>
            <a:r>
              <a:rPr lang="en-US" b="1" dirty="0" err="1"/>
              <a:t>mudah</a:t>
            </a:r>
            <a:r>
              <a:rPr lang="en-US" b="1" dirty="0"/>
              <a:t> </a:t>
            </a:r>
            <a:r>
              <a:rPr lang="en-US" b="1" dirty="0" err="1"/>
              <a:t>dipahami</a:t>
            </a:r>
            <a:r>
              <a:rPr lang="en-US" b="1" dirty="0"/>
              <a:t> </a:t>
            </a:r>
            <a:r>
              <a:rPr lang="en-US" b="1" dirty="0" err="1"/>
              <a:t>dan</a:t>
            </a:r>
            <a:r>
              <a:rPr lang="en-US" b="1" dirty="0"/>
              <a:t> </a:t>
            </a:r>
            <a:r>
              <a:rPr lang="en-US" b="1" dirty="0" err="1"/>
              <a:t>mudah</a:t>
            </a:r>
            <a:r>
              <a:rPr lang="en-US" b="1" dirty="0"/>
              <a:t> </a:t>
            </a:r>
            <a:r>
              <a:rPr lang="en-US" b="1" dirty="0" err="1"/>
              <a:t>dirawat</a:t>
            </a:r>
            <a:r>
              <a:rPr lang="en-US" b="1" dirty="0"/>
              <a:t>. </a:t>
            </a:r>
          </a:p>
          <a:p>
            <a:pPr marL="539496" indent="-457200">
              <a:buFont typeface="Wingdings" panose="05000000000000000000" pitchFamily="2" charset="2"/>
              <a:buChar char="q"/>
              <a:defRPr/>
            </a:pPr>
            <a:endParaRPr lang="en-US" dirty="0"/>
          </a:p>
        </p:txBody>
      </p:sp>
      <p:sp>
        <p:nvSpPr>
          <p:cNvPr id="17410" name="Rectangle 2"/>
          <p:cNvSpPr>
            <a:spLocks noGrp="1" noChangeArrowheads="1"/>
          </p:cNvSpPr>
          <p:nvPr>
            <p:ph type="title"/>
          </p:nvPr>
        </p:nvSpPr>
        <p:spPr/>
        <p:txBody>
          <a:bodyPr>
            <a:normAutofit/>
          </a:bodyPr>
          <a:lstStyle/>
          <a:p>
            <a:pPr>
              <a:defRPr/>
            </a:pPr>
            <a:r>
              <a:rPr lang="en-US" dirty="0" err="1"/>
              <a:t>Metodologi</a:t>
            </a:r>
            <a:r>
              <a:rPr lang="en-US" dirty="0"/>
              <a:t> </a:t>
            </a:r>
            <a:r>
              <a:rPr lang="en-US" dirty="0" err="1"/>
              <a:t>Pengembangan</a:t>
            </a:r>
            <a:r>
              <a:rPr lang="en-US" dirty="0"/>
              <a:t> </a:t>
            </a:r>
            <a:r>
              <a:rPr lang="en-US" dirty="0" err="1"/>
              <a:t>Sistem</a:t>
            </a:r>
            <a:endParaRPr lang="en-US" dirty="0"/>
          </a:p>
        </p:txBody>
      </p:sp>
    </p:spTree>
    <p:extLst>
      <p:ext uri="{BB962C8B-B14F-4D97-AF65-F5344CB8AC3E}">
        <p14:creationId xmlns:p14="http://schemas.microsoft.com/office/powerpoint/2010/main" val="23081730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a:defRPr/>
            </a:pPr>
            <a:r>
              <a:rPr lang="en-US" dirty="0" err="1"/>
              <a:t>Metodologi</a:t>
            </a:r>
            <a:r>
              <a:rPr lang="en-US" dirty="0"/>
              <a:t> </a:t>
            </a:r>
            <a:r>
              <a:rPr lang="en-US" dirty="0" err="1"/>
              <a:t>Pengembangan</a:t>
            </a:r>
            <a:r>
              <a:rPr lang="en-US" dirty="0"/>
              <a:t> </a:t>
            </a:r>
            <a:r>
              <a:rPr lang="en-US" dirty="0" err="1"/>
              <a:t>Sistem</a:t>
            </a:r>
            <a:endParaRPr lang="en-US" dirty="0"/>
          </a:p>
        </p:txBody>
      </p:sp>
      <p:sp>
        <p:nvSpPr>
          <p:cNvPr id="30722" name="Rectangle 3"/>
          <p:cNvSpPr>
            <a:spLocks noGrp="1" noChangeArrowheads="1"/>
          </p:cNvSpPr>
          <p:nvPr>
            <p:ph idx="1"/>
          </p:nvPr>
        </p:nvSpPr>
        <p:spPr/>
        <p:txBody>
          <a:bodyPr>
            <a:noAutofit/>
          </a:bodyPr>
          <a:lstStyle/>
          <a:p>
            <a:pPr algn="just">
              <a:lnSpc>
                <a:spcPct val="80000"/>
              </a:lnSpc>
              <a:buFontTx/>
              <a:buNone/>
            </a:pPr>
            <a:r>
              <a:rPr lang="en-US" altLang="id-ID" sz="2000" b="1" dirty="0"/>
              <a:t>1. </a:t>
            </a:r>
            <a:r>
              <a:rPr lang="en-US" altLang="id-ID" sz="2000" b="1" dirty="0" err="1"/>
              <a:t>Memanfaatkan</a:t>
            </a:r>
            <a:r>
              <a:rPr lang="en-US" altLang="id-ID" sz="2000" b="1" dirty="0"/>
              <a:t> </a:t>
            </a:r>
            <a:r>
              <a:rPr lang="en-US" altLang="id-ID" sz="2000" b="1" dirty="0" err="1"/>
              <a:t>alat-alat</a:t>
            </a:r>
            <a:r>
              <a:rPr lang="en-US" altLang="id-ID" sz="2000" b="1" dirty="0"/>
              <a:t> </a:t>
            </a:r>
            <a:r>
              <a:rPr lang="en-US" altLang="id-ID" sz="2000" b="1" dirty="0" err="1"/>
              <a:t>pemodelan</a:t>
            </a:r>
            <a:r>
              <a:rPr lang="en-US" altLang="id-ID" sz="2000" b="1" dirty="0"/>
              <a:t>, </a:t>
            </a:r>
            <a:r>
              <a:rPr lang="en-US" altLang="id-ID" sz="2000" dirty="0" err="1"/>
              <a:t>menggunakan</a:t>
            </a:r>
            <a:r>
              <a:rPr lang="en-US" altLang="id-ID" sz="2000" dirty="0"/>
              <a:t> model </a:t>
            </a:r>
            <a:r>
              <a:rPr lang="en-US" altLang="id-ID" sz="2000" dirty="0" err="1"/>
              <a:t>untuk</a:t>
            </a:r>
            <a:r>
              <a:rPr lang="en-US" altLang="id-ID" sz="2000" dirty="0"/>
              <a:t> </a:t>
            </a:r>
            <a:r>
              <a:rPr lang="en-US" altLang="id-ID" sz="2000" dirty="0" err="1"/>
              <a:t>menjelaskan</a:t>
            </a:r>
            <a:r>
              <a:rPr lang="en-US" altLang="id-ID" sz="2000" dirty="0"/>
              <a:t> </a:t>
            </a:r>
            <a:r>
              <a:rPr lang="en-US" altLang="id-ID" sz="2000" dirty="0" err="1"/>
              <a:t>berbagai</a:t>
            </a:r>
            <a:r>
              <a:rPr lang="en-US" altLang="id-ID" sz="2000" dirty="0"/>
              <a:t> </a:t>
            </a:r>
            <a:r>
              <a:rPr lang="en-US" altLang="id-ID" sz="2000" dirty="0" err="1"/>
              <a:t>sistem</a:t>
            </a:r>
            <a:r>
              <a:rPr lang="en-US" altLang="id-ID" sz="2000" dirty="0"/>
              <a:t>, sub </a:t>
            </a:r>
            <a:r>
              <a:rPr lang="en-US" altLang="id-ID" sz="2000" dirty="0" err="1"/>
              <a:t>sistem</a:t>
            </a:r>
            <a:r>
              <a:rPr lang="en-US" altLang="id-ID" sz="2000" dirty="0"/>
              <a:t> </a:t>
            </a:r>
            <a:r>
              <a:rPr lang="en-US" altLang="id-ID" sz="2000" dirty="0" err="1"/>
              <a:t>untuk</a:t>
            </a:r>
            <a:r>
              <a:rPr lang="en-US" altLang="id-ID" sz="2000" dirty="0"/>
              <a:t> </a:t>
            </a:r>
            <a:r>
              <a:rPr lang="en-US" altLang="id-ID" sz="2000" dirty="0" err="1"/>
              <a:t>ditelaah</a:t>
            </a:r>
            <a:r>
              <a:rPr lang="en-US" altLang="id-ID" sz="2000" dirty="0"/>
              <a:t> </a:t>
            </a:r>
            <a:r>
              <a:rPr lang="en-US" altLang="id-ID" sz="2000" dirty="0" err="1"/>
              <a:t>dan</a:t>
            </a:r>
            <a:r>
              <a:rPr lang="en-US" altLang="id-ID" sz="2000" dirty="0"/>
              <a:t> </a:t>
            </a:r>
            <a:r>
              <a:rPr lang="en-US" altLang="id-ID" sz="2000" dirty="0" err="1"/>
              <a:t>dievaluasi</a:t>
            </a:r>
            <a:r>
              <a:rPr lang="en-US" altLang="id-ID" sz="2000" dirty="0"/>
              <a:t> </a:t>
            </a:r>
            <a:r>
              <a:rPr lang="en-US" altLang="id-ID" sz="2000" dirty="0" err="1"/>
              <a:t>oleh</a:t>
            </a:r>
            <a:r>
              <a:rPr lang="en-US" altLang="id-ID" sz="2000" dirty="0"/>
              <a:t> </a:t>
            </a:r>
            <a:r>
              <a:rPr lang="en-US" altLang="id-ID" sz="2000" dirty="0" err="1"/>
              <a:t>pelanggan</a:t>
            </a:r>
            <a:r>
              <a:rPr lang="en-US" altLang="id-ID" sz="2000" dirty="0"/>
              <a:t> </a:t>
            </a:r>
            <a:r>
              <a:rPr lang="en-US" altLang="id-ID" sz="2000" dirty="0" err="1"/>
              <a:t>dan</a:t>
            </a:r>
            <a:r>
              <a:rPr lang="en-US" altLang="id-ID" sz="2000" dirty="0"/>
              <a:t> </a:t>
            </a:r>
            <a:r>
              <a:rPr lang="en-US" altLang="id-ID" sz="2000" dirty="0" err="1"/>
              <a:t>pengembang</a:t>
            </a:r>
            <a:r>
              <a:rPr lang="en-US" altLang="id-ID" sz="2000" dirty="0"/>
              <a:t> (</a:t>
            </a:r>
            <a:r>
              <a:rPr lang="en-US" altLang="id-ID" sz="2000" dirty="0" err="1"/>
              <a:t>sebagai</a:t>
            </a:r>
            <a:r>
              <a:rPr lang="en-US" altLang="id-ID" sz="2000" dirty="0"/>
              <a:t> </a:t>
            </a:r>
            <a:r>
              <a:rPr lang="en-US" altLang="id-ID" sz="2000" dirty="0" err="1"/>
              <a:t>alat</a:t>
            </a:r>
            <a:r>
              <a:rPr lang="en-US" altLang="id-ID" sz="2000" dirty="0"/>
              <a:t> </a:t>
            </a:r>
            <a:r>
              <a:rPr lang="en-US" altLang="id-ID" sz="2000" dirty="0" err="1"/>
              <a:t>komunikasi</a:t>
            </a:r>
            <a:r>
              <a:rPr lang="en-US" altLang="id-ID" sz="2000" dirty="0"/>
              <a:t>, </a:t>
            </a:r>
            <a:r>
              <a:rPr lang="en-US" altLang="id-ID" sz="2000" dirty="0" err="1"/>
              <a:t>eksperimentasi</a:t>
            </a:r>
            <a:r>
              <a:rPr lang="en-US" altLang="id-ID" sz="2000" dirty="0"/>
              <a:t> </a:t>
            </a:r>
            <a:r>
              <a:rPr lang="en-US" altLang="id-ID" sz="2000" dirty="0" err="1"/>
              <a:t>atau</a:t>
            </a:r>
            <a:r>
              <a:rPr lang="en-US" altLang="id-ID" sz="2000" dirty="0"/>
              <a:t> </a:t>
            </a:r>
            <a:r>
              <a:rPr lang="en-US" altLang="id-ID" sz="2000" dirty="0" err="1"/>
              <a:t>prediksi</a:t>
            </a:r>
            <a:r>
              <a:rPr lang="en-US" altLang="id-ID" sz="2000" dirty="0"/>
              <a:t>) </a:t>
            </a:r>
          </a:p>
          <a:p>
            <a:pPr algn="just">
              <a:lnSpc>
                <a:spcPct val="80000"/>
              </a:lnSpc>
              <a:buFontTx/>
              <a:buNone/>
            </a:pPr>
            <a:r>
              <a:rPr lang="en-US" altLang="id-ID" sz="2000" b="1" dirty="0"/>
              <a:t>2. </a:t>
            </a:r>
            <a:r>
              <a:rPr lang="en-US" altLang="id-ID" sz="2000" b="1" dirty="0" err="1"/>
              <a:t>Merancang</a:t>
            </a:r>
            <a:r>
              <a:rPr lang="en-US" altLang="id-ID" sz="2000" b="1" dirty="0"/>
              <a:t> </a:t>
            </a:r>
            <a:r>
              <a:rPr lang="en-US" altLang="id-ID" sz="2000" b="1" dirty="0" err="1"/>
              <a:t>berdasar</a:t>
            </a:r>
            <a:r>
              <a:rPr lang="en-US" altLang="id-ID" sz="2000" b="1" dirty="0"/>
              <a:t> </a:t>
            </a:r>
            <a:r>
              <a:rPr lang="en-US" altLang="id-ID" sz="2000" b="1" dirty="0" err="1"/>
              <a:t>modul</a:t>
            </a:r>
            <a:r>
              <a:rPr lang="en-US" altLang="id-ID" sz="2000" dirty="0"/>
              <a:t>, </a:t>
            </a:r>
            <a:r>
              <a:rPr lang="en-US" altLang="id-ID" sz="2000" dirty="0" err="1"/>
              <a:t>Modularisasi</a:t>
            </a:r>
            <a:r>
              <a:rPr lang="en-US" altLang="id-ID" sz="2000" dirty="0"/>
              <a:t> </a:t>
            </a:r>
            <a:r>
              <a:rPr lang="en-US" altLang="id-ID" sz="2000" dirty="0" err="1"/>
              <a:t>adlah</a:t>
            </a:r>
            <a:r>
              <a:rPr lang="en-US" altLang="id-ID" sz="2000" dirty="0"/>
              <a:t> proses yang </a:t>
            </a:r>
            <a:r>
              <a:rPr lang="en-US" altLang="id-ID" sz="2000" dirty="0" err="1"/>
              <a:t>membagi</a:t>
            </a:r>
            <a:r>
              <a:rPr lang="en-US" altLang="id-ID" sz="2000" dirty="0"/>
              <a:t> </a:t>
            </a:r>
            <a:r>
              <a:rPr lang="en-US" altLang="id-ID" sz="2000" dirty="0" err="1"/>
              <a:t>suatu</a:t>
            </a:r>
            <a:r>
              <a:rPr lang="en-US" altLang="id-ID" sz="2000" dirty="0"/>
              <a:t> </a:t>
            </a:r>
            <a:r>
              <a:rPr lang="en-US" altLang="id-ID" sz="2000" dirty="0" err="1"/>
              <a:t>sistem</a:t>
            </a:r>
            <a:r>
              <a:rPr lang="en-US" altLang="id-ID" sz="2000" dirty="0"/>
              <a:t> </a:t>
            </a:r>
            <a:r>
              <a:rPr lang="en-US" altLang="id-ID" sz="2000" dirty="0" err="1"/>
              <a:t>menjadi</a:t>
            </a:r>
            <a:r>
              <a:rPr lang="en-US" altLang="id-ID" sz="2000" dirty="0"/>
              <a:t> </a:t>
            </a:r>
            <a:r>
              <a:rPr lang="en-US" altLang="id-ID" sz="2000" dirty="0" err="1"/>
              <a:t>beberapa</a:t>
            </a:r>
            <a:r>
              <a:rPr lang="en-US" altLang="id-ID" sz="2000" dirty="0"/>
              <a:t> </a:t>
            </a:r>
            <a:r>
              <a:rPr lang="en-US" altLang="id-ID" sz="2000" dirty="0" err="1"/>
              <a:t>modul</a:t>
            </a:r>
            <a:r>
              <a:rPr lang="en-US" altLang="id-ID" sz="2000" dirty="0"/>
              <a:t> yang </a:t>
            </a:r>
            <a:r>
              <a:rPr lang="en-US" altLang="id-ID" sz="2000" dirty="0" err="1"/>
              <a:t>dapat</a:t>
            </a:r>
            <a:r>
              <a:rPr lang="en-US" altLang="id-ID" sz="2000" dirty="0"/>
              <a:t> </a:t>
            </a:r>
            <a:r>
              <a:rPr lang="en-US" altLang="id-ID" sz="2000" dirty="0" err="1"/>
              <a:t>beroperasi</a:t>
            </a:r>
            <a:r>
              <a:rPr lang="en-US" altLang="id-ID" sz="2000" dirty="0"/>
              <a:t> </a:t>
            </a:r>
            <a:r>
              <a:rPr lang="en-US" altLang="id-ID" sz="2000" dirty="0" err="1"/>
              <a:t>secara</a:t>
            </a:r>
            <a:r>
              <a:rPr lang="en-US" altLang="id-ID" sz="2000" dirty="0"/>
              <a:t> independent. </a:t>
            </a:r>
          </a:p>
          <a:p>
            <a:pPr algn="just">
              <a:lnSpc>
                <a:spcPct val="80000"/>
              </a:lnSpc>
              <a:buFontTx/>
              <a:buNone/>
            </a:pPr>
            <a:r>
              <a:rPr lang="en-US" altLang="id-ID" sz="2000" b="1" dirty="0"/>
              <a:t>3. </a:t>
            </a:r>
            <a:r>
              <a:rPr lang="en-US" altLang="id-ID" sz="2000" b="1" dirty="0" err="1"/>
              <a:t>Bekerja</a:t>
            </a:r>
            <a:r>
              <a:rPr lang="en-US" altLang="id-ID" sz="2000" b="1" dirty="0"/>
              <a:t> </a:t>
            </a:r>
            <a:r>
              <a:rPr lang="en-US" altLang="id-ID" sz="2000" b="1" dirty="0" err="1"/>
              <a:t>dengan</a:t>
            </a:r>
            <a:r>
              <a:rPr lang="en-US" altLang="id-ID" sz="2000" b="1" dirty="0"/>
              <a:t> </a:t>
            </a:r>
            <a:r>
              <a:rPr lang="en-US" altLang="id-ID" sz="2000" b="1" dirty="0" err="1"/>
              <a:t>pendekatan</a:t>
            </a:r>
            <a:r>
              <a:rPr lang="en-US" altLang="id-ID" sz="2000" b="1" dirty="0"/>
              <a:t> top-down</a:t>
            </a:r>
            <a:r>
              <a:rPr lang="en-US" altLang="id-ID" sz="2000" dirty="0"/>
              <a:t>, </a:t>
            </a:r>
            <a:r>
              <a:rPr lang="en-US" altLang="id-ID" sz="2000" dirty="0" err="1"/>
              <a:t>Dimulai</a:t>
            </a:r>
            <a:r>
              <a:rPr lang="en-US" altLang="id-ID" sz="2000" dirty="0"/>
              <a:t> </a:t>
            </a:r>
            <a:r>
              <a:rPr lang="en-US" altLang="id-ID" sz="2000" dirty="0" err="1"/>
              <a:t>dari</a:t>
            </a:r>
            <a:r>
              <a:rPr lang="en-US" altLang="id-ID" sz="2000" dirty="0"/>
              <a:t> level </a:t>
            </a:r>
            <a:r>
              <a:rPr lang="en-US" altLang="id-ID" sz="2000" dirty="0" err="1"/>
              <a:t>atas</a:t>
            </a:r>
            <a:r>
              <a:rPr lang="en-US" altLang="id-ID" sz="2000" dirty="0"/>
              <a:t> (</a:t>
            </a:r>
            <a:r>
              <a:rPr lang="en-US" altLang="id-ID" sz="2000" dirty="0" err="1"/>
              <a:t>secara</a:t>
            </a:r>
            <a:r>
              <a:rPr lang="en-US" altLang="id-ID" sz="2000" dirty="0"/>
              <a:t> global) </a:t>
            </a:r>
            <a:r>
              <a:rPr lang="en-US" altLang="id-ID" sz="2000" dirty="0" err="1"/>
              <a:t>kemudian</a:t>
            </a:r>
            <a:r>
              <a:rPr lang="en-US" altLang="id-ID" sz="2000" dirty="0"/>
              <a:t> </a:t>
            </a:r>
            <a:r>
              <a:rPr lang="en-US" altLang="id-ID" sz="2000" dirty="0" err="1"/>
              <a:t>diuraikan</a:t>
            </a:r>
            <a:r>
              <a:rPr lang="en-US" altLang="id-ID" sz="2000" dirty="0"/>
              <a:t> </a:t>
            </a:r>
            <a:r>
              <a:rPr lang="en-US" altLang="id-ID" sz="2000" dirty="0" err="1"/>
              <a:t>sampai</a:t>
            </a:r>
            <a:r>
              <a:rPr lang="en-US" altLang="id-ID" sz="2000" dirty="0"/>
              <a:t> </a:t>
            </a:r>
            <a:r>
              <a:rPr lang="en-US" altLang="id-ID" sz="2000" dirty="0" err="1"/>
              <a:t>ke</a:t>
            </a:r>
            <a:r>
              <a:rPr lang="en-US" altLang="id-ID" sz="2000" dirty="0"/>
              <a:t> </a:t>
            </a:r>
            <a:r>
              <a:rPr lang="en-US" altLang="id-ID" sz="2000" dirty="0" err="1"/>
              <a:t>tingkat</a:t>
            </a:r>
            <a:r>
              <a:rPr lang="en-US" altLang="id-ID" sz="2000" dirty="0"/>
              <a:t> </a:t>
            </a:r>
            <a:r>
              <a:rPr lang="en-US" altLang="id-ID" sz="2000" dirty="0" err="1"/>
              <a:t>modul</a:t>
            </a:r>
            <a:r>
              <a:rPr lang="en-US" altLang="id-ID" sz="2000" dirty="0"/>
              <a:t> (</a:t>
            </a:r>
            <a:r>
              <a:rPr lang="en-US" altLang="id-ID" sz="2000" dirty="0" err="1"/>
              <a:t>rinci</a:t>
            </a:r>
            <a:r>
              <a:rPr lang="en-US" altLang="id-ID" sz="2000" dirty="0"/>
              <a:t>) </a:t>
            </a:r>
          </a:p>
          <a:p>
            <a:pPr algn="just">
              <a:lnSpc>
                <a:spcPct val="80000"/>
              </a:lnSpc>
              <a:buFontTx/>
              <a:buNone/>
            </a:pPr>
            <a:r>
              <a:rPr lang="en-US" altLang="id-ID" sz="2000" b="1" dirty="0"/>
              <a:t>4. </a:t>
            </a:r>
            <a:r>
              <a:rPr lang="en-US" altLang="id-ID" sz="2000" b="1" dirty="0" err="1"/>
              <a:t>Dilakukan</a:t>
            </a:r>
            <a:r>
              <a:rPr lang="en-US" altLang="id-ID" sz="2000" b="1" dirty="0"/>
              <a:t> </a:t>
            </a:r>
            <a:r>
              <a:rPr lang="en-US" altLang="id-ID" sz="2000" b="1" dirty="0" err="1"/>
              <a:t>secara</a:t>
            </a:r>
            <a:r>
              <a:rPr lang="en-US" altLang="id-ID" sz="2000" b="1" dirty="0"/>
              <a:t> </a:t>
            </a:r>
            <a:r>
              <a:rPr lang="en-US" altLang="id-ID" sz="2000" b="1" dirty="0" err="1"/>
              <a:t>iterasi</a:t>
            </a:r>
            <a:r>
              <a:rPr lang="en-US" altLang="id-ID" sz="2000" dirty="0"/>
              <a:t>, </a:t>
            </a:r>
            <a:r>
              <a:rPr lang="en-US" altLang="id-ID" sz="2000" dirty="0" err="1"/>
              <a:t>Dengan</a:t>
            </a:r>
            <a:r>
              <a:rPr lang="en-US" altLang="id-ID" sz="2000" dirty="0"/>
              <a:t> </a:t>
            </a:r>
            <a:r>
              <a:rPr lang="en-US" altLang="id-ID" sz="2000" dirty="0" err="1"/>
              <a:t>iterasi</a:t>
            </a:r>
            <a:r>
              <a:rPr lang="en-US" altLang="id-ID" sz="2000" dirty="0"/>
              <a:t> </a:t>
            </a:r>
            <a:r>
              <a:rPr lang="en-US" altLang="id-ID" sz="2000" dirty="0" err="1"/>
              <a:t>akan</a:t>
            </a:r>
            <a:r>
              <a:rPr lang="en-US" altLang="id-ID" sz="2000" dirty="0"/>
              <a:t> </a:t>
            </a:r>
            <a:r>
              <a:rPr lang="en-US" altLang="id-ID" sz="2000" dirty="0" err="1"/>
              <a:t>didapat</a:t>
            </a:r>
            <a:r>
              <a:rPr lang="en-US" altLang="id-ID" sz="2000" dirty="0"/>
              <a:t> </a:t>
            </a:r>
            <a:r>
              <a:rPr lang="en-US" altLang="id-ID" sz="2000" dirty="0" err="1"/>
              <a:t>hasil</a:t>
            </a:r>
            <a:r>
              <a:rPr lang="en-US" altLang="id-ID" sz="2000" dirty="0"/>
              <a:t> yang </a:t>
            </a:r>
            <a:r>
              <a:rPr lang="en-US" altLang="id-ID" sz="2000" dirty="0" err="1"/>
              <a:t>lebih</a:t>
            </a:r>
            <a:r>
              <a:rPr lang="en-US" altLang="id-ID" sz="2000" dirty="0"/>
              <a:t> </a:t>
            </a:r>
            <a:r>
              <a:rPr lang="en-US" altLang="id-ID" sz="2000" dirty="0" err="1"/>
              <a:t>baik</a:t>
            </a:r>
            <a:r>
              <a:rPr lang="en-US" altLang="id-ID" sz="2000" dirty="0"/>
              <a:t>, </a:t>
            </a:r>
            <a:r>
              <a:rPr lang="en-US" altLang="id-ID" sz="2000" dirty="0" err="1"/>
              <a:t>terlalu</a:t>
            </a:r>
            <a:r>
              <a:rPr lang="en-US" altLang="id-ID" sz="2000" dirty="0"/>
              <a:t> </a:t>
            </a:r>
            <a:r>
              <a:rPr lang="en-US" altLang="id-ID" sz="2000" dirty="0" err="1"/>
              <a:t>banyak</a:t>
            </a:r>
            <a:r>
              <a:rPr lang="en-US" altLang="id-ID" sz="2000" dirty="0"/>
              <a:t> </a:t>
            </a:r>
            <a:r>
              <a:rPr lang="en-US" altLang="id-ID" sz="2000" dirty="0" err="1"/>
              <a:t>iterasi</a:t>
            </a:r>
            <a:r>
              <a:rPr lang="en-US" altLang="id-ID" sz="2000" dirty="0"/>
              <a:t> </a:t>
            </a:r>
            <a:r>
              <a:rPr lang="en-US" altLang="id-ID" sz="2000" dirty="0" err="1"/>
              <a:t>juga</a:t>
            </a:r>
            <a:r>
              <a:rPr lang="en-US" altLang="id-ID" sz="2000" dirty="0"/>
              <a:t> </a:t>
            </a:r>
            <a:r>
              <a:rPr lang="en-US" altLang="id-ID" sz="2000" dirty="0" err="1"/>
              <a:t>akan</a:t>
            </a:r>
            <a:r>
              <a:rPr lang="en-US" altLang="id-ID" sz="2000" dirty="0"/>
              <a:t> </a:t>
            </a:r>
            <a:r>
              <a:rPr lang="en-US" altLang="id-ID" sz="2000" dirty="0" err="1"/>
              <a:t>menurunkan</a:t>
            </a:r>
            <a:r>
              <a:rPr lang="en-US" altLang="id-ID" sz="2000" dirty="0"/>
              <a:t> </a:t>
            </a:r>
            <a:r>
              <a:rPr lang="en-US" altLang="id-ID" sz="2000" dirty="0" err="1"/>
              <a:t>hasilnya</a:t>
            </a:r>
            <a:r>
              <a:rPr lang="en-US" altLang="id-ID" sz="2000" dirty="0"/>
              <a:t> </a:t>
            </a:r>
            <a:r>
              <a:rPr lang="en-US" altLang="id-ID" sz="2000" dirty="0" err="1"/>
              <a:t>dan</a:t>
            </a:r>
            <a:r>
              <a:rPr lang="en-US" altLang="id-ID" sz="2000" dirty="0"/>
              <a:t> </a:t>
            </a:r>
            <a:r>
              <a:rPr lang="en-US" altLang="id-ID" sz="2000" dirty="0" err="1"/>
              <a:t>menunjukkan</a:t>
            </a:r>
            <a:r>
              <a:rPr lang="en-US" altLang="id-ID" sz="2000" dirty="0"/>
              <a:t> </a:t>
            </a:r>
            <a:r>
              <a:rPr lang="en-US" altLang="id-ID" sz="2000" dirty="0" err="1"/>
              <a:t>bahwa</a:t>
            </a:r>
            <a:r>
              <a:rPr lang="en-US" altLang="id-ID" sz="2000" dirty="0"/>
              <a:t> </a:t>
            </a:r>
            <a:r>
              <a:rPr lang="en-US" altLang="id-ID" sz="2000" dirty="0" err="1"/>
              <a:t>tahap</a:t>
            </a:r>
            <a:r>
              <a:rPr lang="en-US" altLang="id-ID" sz="2000" dirty="0"/>
              <a:t> </a:t>
            </a:r>
            <a:r>
              <a:rPr lang="en-US" altLang="id-ID" sz="2000" dirty="0" err="1"/>
              <a:t>sebelumnya</a:t>
            </a:r>
            <a:r>
              <a:rPr lang="en-US" altLang="id-ID" sz="2000" dirty="0"/>
              <a:t> </a:t>
            </a:r>
            <a:r>
              <a:rPr lang="en-US" altLang="id-ID" sz="2000" dirty="0" err="1"/>
              <a:t>tidak</a:t>
            </a:r>
            <a:r>
              <a:rPr lang="en-US" altLang="id-ID" sz="2000" dirty="0"/>
              <a:t> </a:t>
            </a:r>
            <a:r>
              <a:rPr lang="en-US" altLang="id-ID" sz="2000" dirty="0" err="1"/>
              <a:t>dilakukan</a:t>
            </a:r>
            <a:r>
              <a:rPr lang="en-US" altLang="id-ID" sz="2000" dirty="0"/>
              <a:t> </a:t>
            </a:r>
            <a:r>
              <a:rPr lang="en-US" altLang="id-ID" sz="2000" dirty="0" err="1"/>
              <a:t>dengan</a:t>
            </a:r>
            <a:r>
              <a:rPr lang="en-US" altLang="id-ID" sz="2000" dirty="0"/>
              <a:t> </a:t>
            </a:r>
            <a:r>
              <a:rPr lang="en-US" altLang="id-ID" sz="2000" dirty="0" err="1"/>
              <a:t>baik</a:t>
            </a:r>
            <a:r>
              <a:rPr lang="en-US" altLang="id-ID" sz="2000" dirty="0"/>
              <a:t>. </a:t>
            </a:r>
          </a:p>
          <a:p>
            <a:pPr algn="just">
              <a:lnSpc>
                <a:spcPct val="80000"/>
              </a:lnSpc>
              <a:buFontTx/>
              <a:buNone/>
            </a:pPr>
            <a:r>
              <a:rPr lang="en-US" altLang="id-ID" sz="2000" b="1" dirty="0"/>
              <a:t>5. </a:t>
            </a:r>
            <a:r>
              <a:rPr lang="en-US" altLang="id-ID" sz="2000" b="1" dirty="0" err="1"/>
              <a:t>Kegiatan</a:t>
            </a:r>
            <a:r>
              <a:rPr lang="en-US" altLang="id-ID" sz="2000" b="1" dirty="0"/>
              <a:t> </a:t>
            </a:r>
            <a:r>
              <a:rPr lang="en-US" altLang="id-ID" sz="2000" b="1" dirty="0" err="1"/>
              <a:t>dilakukan</a:t>
            </a:r>
            <a:r>
              <a:rPr lang="en-US" altLang="id-ID" sz="2000" b="1" dirty="0"/>
              <a:t> </a:t>
            </a:r>
            <a:r>
              <a:rPr lang="en-US" altLang="id-ID" sz="2000" b="1" dirty="0" err="1"/>
              <a:t>secara</a:t>
            </a:r>
            <a:r>
              <a:rPr lang="en-US" altLang="id-ID" sz="2000" b="1" dirty="0"/>
              <a:t> </a:t>
            </a:r>
            <a:r>
              <a:rPr lang="en-US" altLang="id-ID" sz="2000" b="1" dirty="0" err="1"/>
              <a:t>paralel</a:t>
            </a:r>
            <a:r>
              <a:rPr lang="en-US" altLang="id-ID" sz="2000" b="1" dirty="0"/>
              <a:t>, </a:t>
            </a:r>
            <a:r>
              <a:rPr lang="en-US" altLang="id-ID" sz="2000" dirty="0" err="1"/>
              <a:t>Pengembangan</a:t>
            </a:r>
            <a:r>
              <a:rPr lang="en-US" altLang="id-ID" sz="2000" dirty="0"/>
              <a:t> </a:t>
            </a:r>
            <a:r>
              <a:rPr lang="en-US" altLang="id-ID" sz="2000" dirty="0" err="1"/>
              <a:t>subsistem-subsistem</a:t>
            </a:r>
            <a:r>
              <a:rPr lang="en-US" altLang="id-ID" sz="2000" dirty="0"/>
              <a:t> </a:t>
            </a:r>
            <a:r>
              <a:rPr lang="en-US" altLang="id-ID" sz="2000" dirty="0" err="1"/>
              <a:t>dapat</a:t>
            </a:r>
            <a:r>
              <a:rPr lang="en-US" altLang="id-ID" sz="2000" dirty="0"/>
              <a:t> </a:t>
            </a:r>
            <a:r>
              <a:rPr lang="en-US" altLang="id-ID" sz="2000" dirty="0" err="1"/>
              <a:t>dilakukan</a:t>
            </a:r>
            <a:r>
              <a:rPr lang="en-US" altLang="id-ID" sz="2000" dirty="0"/>
              <a:t> </a:t>
            </a:r>
            <a:r>
              <a:rPr lang="en-US" altLang="id-ID" sz="2000" dirty="0" err="1"/>
              <a:t>secara</a:t>
            </a:r>
            <a:r>
              <a:rPr lang="en-US" altLang="id-ID" sz="2000" dirty="0"/>
              <a:t> </a:t>
            </a:r>
            <a:r>
              <a:rPr lang="en-US" altLang="id-ID" sz="2000" dirty="0" err="1"/>
              <a:t>paralel</a:t>
            </a:r>
            <a:r>
              <a:rPr lang="en-US" altLang="id-ID" sz="2000" dirty="0"/>
              <a:t>, </a:t>
            </a:r>
            <a:r>
              <a:rPr lang="en-US" altLang="id-ID" sz="2000" dirty="0" err="1"/>
              <a:t>sehingga</a:t>
            </a:r>
            <a:r>
              <a:rPr lang="en-US" altLang="id-ID" sz="2000" dirty="0"/>
              <a:t> </a:t>
            </a:r>
            <a:r>
              <a:rPr lang="en-US" altLang="id-ID" sz="2000" dirty="0" err="1"/>
              <a:t>akan</a:t>
            </a:r>
            <a:r>
              <a:rPr lang="en-US" altLang="id-ID" sz="2000" dirty="0"/>
              <a:t> </a:t>
            </a:r>
            <a:r>
              <a:rPr lang="en-US" altLang="id-ID" sz="2000" dirty="0" err="1"/>
              <a:t>memperpendek</a:t>
            </a:r>
            <a:r>
              <a:rPr lang="en-US" altLang="id-ID" sz="2000" dirty="0"/>
              <a:t> </a:t>
            </a:r>
            <a:r>
              <a:rPr lang="en-US" altLang="id-ID" sz="2000" dirty="0" err="1"/>
              <a:t>waktu</a:t>
            </a:r>
            <a:r>
              <a:rPr lang="en-US" altLang="id-ID" sz="2000" dirty="0"/>
              <a:t> </a:t>
            </a:r>
            <a:r>
              <a:rPr lang="en-US" altLang="id-ID" sz="2000" dirty="0" err="1"/>
              <a:t>pengembangan</a:t>
            </a:r>
            <a:r>
              <a:rPr lang="en-US" altLang="id-ID" sz="2000" dirty="0"/>
              <a:t> </a:t>
            </a:r>
            <a:r>
              <a:rPr lang="en-US" altLang="id-ID" sz="2000" dirty="0" err="1"/>
              <a:t>sistem</a:t>
            </a:r>
            <a:r>
              <a:rPr lang="en-US" altLang="id-ID" sz="2000" dirty="0"/>
              <a:t>. </a:t>
            </a:r>
          </a:p>
          <a:p>
            <a:pPr algn="just">
              <a:lnSpc>
                <a:spcPct val="80000"/>
              </a:lnSpc>
              <a:buFontTx/>
              <a:buNone/>
            </a:pPr>
            <a:r>
              <a:rPr lang="en-US" altLang="id-ID" sz="2000" b="1" dirty="0"/>
              <a:t>6. </a:t>
            </a:r>
            <a:r>
              <a:rPr lang="en-US" altLang="id-ID" sz="2000" b="1" dirty="0" err="1"/>
              <a:t>Menggunakan</a:t>
            </a:r>
            <a:r>
              <a:rPr lang="en-US" altLang="id-ID" sz="2000" b="1" dirty="0"/>
              <a:t> CASE, </a:t>
            </a:r>
            <a:r>
              <a:rPr lang="en-US" altLang="id-ID" sz="2000" dirty="0" err="1"/>
              <a:t>Dengan</a:t>
            </a:r>
            <a:r>
              <a:rPr lang="en-US" altLang="id-ID" sz="2000" dirty="0"/>
              <a:t> CASE (computer aided software engineering) </a:t>
            </a:r>
            <a:r>
              <a:rPr lang="en-US" altLang="id-ID" sz="2000" dirty="0" err="1"/>
              <a:t>memungkinkan</a:t>
            </a:r>
            <a:r>
              <a:rPr lang="en-US" altLang="id-ID" sz="2000" dirty="0"/>
              <a:t> </a:t>
            </a:r>
            <a:r>
              <a:rPr lang="en-US" altLang="id-ID" sz="2000" dirty="0" err="1"/>
              <a:t>analis</a:t>
            </a:r>
            <a:r>
              <a:rPr lang="en-US" altLang="id-ID" sz="2000" dirty="0"/>
              <a:t> </a:t>
            </a:r>
            <a:r>
              <a:rPr lang="en-US" altLang="id-ID" sz="2000" dirty="0" err="1"/>
              <a:t>dapat</a:t>
            </a:r>
            <a:r>
              <a:rPr lang="en-US" altLang="id-ID" sz="2000" dirty="0"/>
              <a:t> </a:t>
            </a:r>
            <a:r>
              <a:rPr lang="en-US" altLang="id-ID" sz="2000" dirty="0" err="1"/>
              <a:t>membangun</a:t>
            </a:r>
            <a:r>
              <a:rPr lang="en-US" altLang="id-ID" sz="2000" dirty="0"/>
              <a:t> </a:t>
            </a:r>
            <a:r>
              <a:rPr lang="en-US" altLang="id-ID" sz="2000" dirty="0" err="1"/>
              <a:t>sistem</a:t>
            </a:r>
            <a:r>
              <a:rPr lang="en-US" altLang="id-ID" sz="2000" dirty="0"/>
              <a:t> </a:t>
            </a:r>
            <a:r>
              <a:rPr lang="en-US" altLang="id-ID" sz="2000" dirty="0" err="1"/>
              <a:t>dan</a:t>
            </a:r>
            <a:r>
              <a:rPr lang="en-US" altLang="id-ID" sz="2000" dirty="0"/>
              <a:t> </a:t>
            </a:r>
            <a:r>
              <a:rPr lang="en-US" altLang="id-ID" sz="2000" dirty="0" err="1"/>
              <a:t>menghasilkan</a:t>
            </a:r>
            <a:r>
              <a:rPr lang="en-US" altLang="id-ID" sz="2000" dirty="0"/>
              <a:t> executable </a:t>
            </a:r>
            <a:r>
              <a:rPr lang="en-US" altLang="id-ID" sz="2000" dirty="0" err="1"/>
              <a:t>secara</a:t>
            </a:r>
            <a:r>
              <a:rPr lang="en-US" altLang="id-ID" sz="2000" dirty="0"/>
              <a:t> </a:t>
            </a:r>
            <a:r>
              <a:rPr lang="en-US" altLang="id-ID" sz="2000" dirty="0" err="1"/>
              <a:t>otomatis</a:t>
            </a:r>
            <a:r>
              <a:rPr lang="en-US" altLang="id-ID" sz="2000" dirty="0"/>
              <a:t>. </a:t>
            </a:r>
          </a:p>
          <a:p>
            <a:pPr algn="just">
              <a:lnSpc>
                <a:spcPct val="80000"/>
              </a:lnSpc>
              <a:buFontTx/>
              <a:buNone/>
            </a:pPr>
            <a:endParaRPr lang="en-US" altLang="id-ID" sz="2000" dirty="0"/>
          </a:p>
        </p:txBody>
      </p:sp>
    </p:spTree>
    <p:extLst>
      <p:ext uri="{BB962C8B-B14F-4D97-AF65-F5344CB8AC3E}">
        <p14:creationId xmlns:p14="http://schemas.microsoft.com/office/powerpoint/2010/main" val="1137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p:txBody>
          <a:bodyPr>
            <a:noAutofit/>
          </a:bodyPr>
          <a:lstStyle/>
          <a:p>
            <a:pPr marL="342900" indent="-342900">
              <a:buFontTx/>
              <a:buAutoNum type="arabicPeriod"/>
            </a:pPr>
            <a:r>
              <a:rPr lang="en-US" altLang="id-ID" sz="2400" dirty="0"/>
              <a:t>Diagram HIPO (Hierarchy plus Input-</a:t>
            </a:r>
            <a:r>
              <a:rPr lang="en-US" altLang="id-ID" sz="2400" dirty="0" err="1"/>
              <a:t>Proces</a:t>
            </a:r>
            <a:r>
              <a:rPr lang="en-US" altLang="id-ID" sz="2400" dirty="0"/>
              <a:t>-Output) </a:t>
            </a:r>
          </a:p>
          <a:p>
            <a:pPr marL="342900" indent="-342900">
              <a:buFontTx/>
              <a:buAutoNum type="arabicPeriod"/>
            </a:pPr>
            <a:r>
              <a:rPr lang="en-US" altLang="id-ID" sz="2400" dirty="0"/>
              <a:t>Diagram </a:t>
            </a:r>
            <a:r>
              <a:rPr lang="en-US" altLang="id-ID" sz="2400" dirty="0" err="1"/>
              <a:t>aliran</a:t>
            </a:r>
            <a:r>
              <a:rPr lang="en-US" altLang="id-ID" sz="2400" dirty="0"/>
              <a:t> data (DFD/Data Flow diagram) </a:t>
            </a:r>
          </a:p>
          <a:p>
            <a:pPr marL="342900" indent="-342900">
              <a:buFontTx/>
              <a:buAutoNum type="arabicPeriod"/>
            </a:pPr>
            <a:r>
              <a:rPr lang="en-US" altLang="id-ID" sz="2400" dirty="0"/>
              <a:t>Diagram </a:t>
            </a:r>
            <a:r>
              <a:rPr lang="en-US" altLang="id-ID" sz="2400" dirty="0" err="1"/>
              <a:t>keterhubungan</a:t>
            </a:r>
            <a:r>
              <a:rPr lang="en-US" altLang="id-ID" sz="2400" dirty="0"/>
              <a:t> </a:t>
            </a:r>
            <a:r>
              <a:rPr lang="en-US" altLang="id-ID" sz="2400" dirty="0" err="1"/>
              <a:t>entitas</a:t>
            </a:r>
            <a:r>
              <a:rPr lang="en-US" altLang="id-ID" sz="2400" dirty="0"/>
              <a:t> (ERD/Entity Relationship Diagram) </a:t>
            </a:r>
          </a:p>
          <a:p>
            <a:pPr marL="342900" indent="-342900">
              <a:buFontTx/>
              <a:buAutoNum type="arabicPeriod"/>
            </a:pPr>
            <a:r>
              <a:rPr lang="en-US" altLang="id-ID" sz="2400" dirty="0"/>
              <a:t>Diagram </a:t>
            </a:r>
            <a:r>
              <a:rPr lang="en-US" altLang="id-ID" sz="2400" dirty="0" err="1"/>
              <a:t>Perubahan</a:t>
            </a:r>
            <a:r>
              <a:rPr lang="en-US" altLang="id-ID" sz="2400" dirty="0"/>
              <a:t> status (STD/State Transition Diagram) </a:t>
            </a:r>
          </a:p>
          <a:p>
            <a:pPr marL="342900" indent="-342900">
              <a:buFontTx/>
              <a:buAutoNum type="arabicPeriod"/>
            </a:pPr>
            <a:r>
              <a:rPr lang="en-US" altLang="id-ID" sz="2400" dirty="0"/>
              <a:t>Structured Chart </a:t>
            </a:r>
          </a:p>
          <a:p>
            <a:pPr marL="342900" indent="-342900">
              <a:buFontTx/>
              <a:buAutoNum type="arabicPeriod"/>
            </a:pPr>
            <a:r>
              <a:rPr lang="en-US" altLang="id-ID" sz="2400" dirty="0"/>
              <a:t>Diagram SADT (Structured Analysis and Design Techniques) </a:t>
            </a:r>
          </a:p>
          <a:p>
            <a:pPr marL="342900" indent="-342900">
              <a:buFontTx/>
              <a:buAutoNum type="arabicPeriod"/>
            </a:pPr>
            <a:r>
              <a:rPr lang="en-US" altLang="id-ID" sz="2400" dirty="0"/>
              <a:t>Diagram </a:t>
            </a:r>
            <a:r>
              <a:rPr lang="en-US" altLang="id-ID" sz="2400" dirty="0" err="1"/>
              <a:t>Warnier</a:t>
            </a:r>
            <a:r>
              <a:rPr lang="en-US" altLang="id-ID" sz="2400" dirty="0"/>
              <a:t>/Orr </a:t>
            </a:r>
          </a:p>
          <a:p>
            <a:pPr marL="342900" indent="-342900">
              <a:buFontTx/>
              <a:buAutoNum type="arabicPeriod"/>
            </a:pPr>
            <a:r>
              <a:rPr lang="en-US" altLang="id-ID" sz="2400" dirty="0"/>
              <a:t>Diagram </a:t>
            </a:r>
            <a:r>
              <a:rPr lang="en-US" altLang="id-ID" sz="2400" dirty="0" err="1"/>
              <a:t>Jakson’s</a:t>
            </a:r>
            <a:r>
              <a:rPr lang="en-US" altLang="id-ID" sz="2400" dirty="0"/>
              <a:t> </a:t>
            </a:r>
          </a:p>
          <a:p>
            <a:pPr marL="342900" indent="-342900">
              <a:buFontTx/>
              <a:buAutoNum type="arabicPeriod"/>
            </a:pPr>
            <a:endParaRPr lang="en-US" altLang="id-ID" sz="2400" b="1" dirty="0"/>
          </a:p>
        </p:txBody>
      </p:sp>
      <p:sp>
        <p:nvSpPr>
          <p:cNvPr id="12290" name="Rectangle 2"/>
          <p:cNvSpPr>
            <a:spLocks noGrp="1" noChangeArrowheads="1"/>
          </p:cNvSpPr>
          <p:nvPr>
            <p:ph type="title"/>
          </p:nvPr>
        </p:nvSpPr>
        <p:spPr/>
        <p:txBody>
          <a:bodyPr>
            <a:normAutofit/>
          </a:bodyPr>
          <a:lstStyle/>
          <a:p>
            <a:pPr>
              <a:defRPr/>
            </a:pPr>
            <a:r>
              <a:rPr lang="en-US" dirty="0" err="1"/>
              <a:t>Alat</a:t>
            </a:r>
            <a:r>
              <a:rPr lang="en-US" dirty="0"/>
              <a:t> </a:t>
            </a:r>
            <a:r>
              <a:rPr lang="en-US" dirty="0" err="1"/>
              <a:t>dan</a:t>
            </a:r>
            <a:r>
              <a:rPr lang="en-US" dirty="0"/>
              <a:t> </a:t>
            </a:r>
            <a:r>
              <a:rPr lang="en-US" dirty="0" err="1"/>
              <a:t>Teknik</a:t>
            </a:r>
            <a:r>
              <a:rPr lang="en-US" dirty="0"/>
              <a:t> </a:t>
            </a:r>
            <a:r>
              <a:rPr lang="en-US" dirty="0" err="1"/>
              <a:t>Pengembangan</a:t>
            </a:r>
            <a:r>
              <a:rPr lang="en-US" dirty="0"/>
              <a:t> </a:t>
            </a:r>
            <a:r>
              <a:rPr lang="en-US" dirty="0" err="1"/>
              <a:t>Sistem</a:t>
            </a:r>
            <a:r>
              <a:rPr lang="en-US" dirty="0"/>
              <a:t> </a:t>
            </a:r>
            <a:r>
              <a:rPr lang="en-US" dirty="0" err="1"/>
              <a:t>Terstruktur</a:t>
            </a:r>
            <a:r>
              <a:rPr lang="en-US" dirty="0"/>
              <a:t> </a:t>
            </a:r>
          </a:p>
        </p:txBody>
      </p:sp>
    </p:spTree>
    <p:extLst>
      <p:ext uri="{BB962C8B-B14F-4D97-AF65-F5344CB8AC3E}">
        <p14:creationId xmlns:p14="http://schemas.microsoft.com/office/powerpoint/2010/main" val="15455370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p:txBody>
          <a:bodyPr/>
          <a:lstStyle/>
          <a:p>
            <a:r>
              <a:rPr lang="en-US" altLang="id-ID" smtClean="0"/>
              <a:t>Diagram UML</a:t>
            </a:r>
          </a:p>
          <a:p>
            <a:pPr>
              <a:buFont typeface="Wingdings 3" panose="05040102010807070707" pitchFamily="18" charset="2"/>
              <a:buNone/>
            </a:pPr>
            <a:endParaRPr lang="en-US" altLang="id-ID" smtClean="0"/>
          </a:p>
          <a:p>
            <a:endParaRPr lang="en-US" altLang="id-ID" smtClean="0"/>
          </a:p>
        </p:txBody>
      </p:sp>
      <p:sp>
        <p:nvSpPr>
          <p:cNvPr id="3" name="Title 2"/>
          <p:cNvSpPr>
            <a:spLocks noGrp="1"/>
          </p:cNvSpPr>
          <p:nvPr>
            <p:ph type="title"/>
          </p:nvPr>
        </p:nvSpPr>
        <p:spPr/>
        <p:txBody>
          <a:bodyPr>
            <a:normAutofit/>
          </a:bodyPr>
          <a:lstStyle/>
          <a:p>
            <a:pPr>
              <a:defRPr/>
            </a:pPr>
            <a:r>
              <a:rPr lang="en-US" dirty="0" err="1"/>
              <a:t>Alat</a:t>
            </a:r>
            <a:r>
              <a:rPr lang="en-US" dirty="0"/>
              <a:t> </a:t>
            </a:r>
            <a:r>
              <a:rPr lang="en-US" dirty="0" err="1"/>
              <a:t>dan</a:t>
            </a:r>
            <a:r>
              <a:rPr lang="en-US" dirty="0"/>
              <a:t> </a:t>
            </a:r>
            <a:r>
              <a:rPr lang="en-US" dirty="0" err="1"/>
              <a:t>Teknik</a:t>
            </a:r>
            <a:r>
              <a:rPr lang="en-US" dirty="0"/>
              <a:t> </a:t>
            </a:r>
            <a:r>
              <a:rPr lang="en-US" dirty="0" err="1"/>
              <a:t>Pengembangan</a:t>
            </a:r>
            <a:r>
              <a:rPr lang="en-US" dirty="0"/>
              <a:t> </a:t>
            </a:r>
            <a:r>
              <a:rPr lang="en-US" dirty="0" err="1"/>
              <a:t>Sistem</a:t>
            </a:r>
            <a:r>
              <a:rPr lang="en-US" dirty="0"/>
              <a:t> </a:t>
            </a:r>
            <a:r>
              <a:rPr lang="en-US" dirty="0" err="1"/>
              <a:t>Orientasi</a:t>
            </a:r>
            <a:r>
              <a:rPr lang="en-US" dirty="0"/>
              <a:t> </a:t>
            </a:r>
            <a:r>
              <a:rPr lang="en-US" dirty="0" err="1"/>
              <a:t>Obyek</a:t>
            </a:r>
            <a:endParaRPr lang="en-US" dirty="0"/>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898" y="2343150"/>
            <a:ext cx="4007573" cy="421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2033161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normAutofit/>
          </a:bodyPr>
          <a:lstStyle/>
          <a:p>
            <a:pPr marL="342900" indent="-342900"/>
            <a:r>
              <a:rPr lang="en-US" altLang="id-ID" dirty="0" err="1"/>
              <a:t>Teknik</a:t>
            </a:r>
            <a:r>
              <a:rPr lang="en-US" altLang="id-ID" dirty="0"/>
              <a:t> </a:t>
            </a:r>
            <a:r>
              <a:rPr lang="en-US" altLang="id-ID" dirty="0" err="1"/>
              <a:t>manajemen</a:t>
            </a:r>
            <a:r>
              <a:rPr lang="en-US" altLang="id-ID" dirty="0"/>
              <a:t> </a:t>
            </a:r>
            <a:r>
              <a:rPr lang="en-US" altLang="id-ID" dirty="0" err="1"/>
              <a:t>proyek</a:t>
            </a:r>
            <a:r>
              <a:rPr lang="en-US" altLang="id-ID" dirty="0"/>
              <a:t>, </a:t>
            </a:r>
            <a:r>
              <a:rPr lang="en-US" altLang="id-ID" dirty="0" err="1"/>
              <a:t>yaitu</a:t>
            </a:r>
            <a:r>
              <a:rPr lang="en-US" altLang="id-ID" dirty="0"/>
              <a:t> CPM (Critical Path Method) </a:t>
            </a:r>
            <a:r>
              <a:rPr lang="en-US" altLang="id-ID" dirty="0" err="1"/>
              <a:t>dan</a:t>
            </a:r>
            <a:r>
              <a:rPr lang="en-US" altLang="id-ID" dirty="0"/>
              <a:t> PERT (Program Evaluation and Review Techniques), </a:t>
            </a:r>
            <a:r>
              <a:rPr lang="en-US" altLang="id-ID" dirty="0" err="1"/>
              <a:t>teknik</a:t>
            </a:r>
            <a:r>
              <a:rPr lang="en-US" altLang="id-ID" dirty="0"/>
              <a:t> </a:t>
            </a:r>
            <a:r>
              <a:rPr lang="en-US" altLang="id-ID" dirty="0" err="1"/>
              <a:t>ini</a:t>
            </a:r>
            <a:r>
              <a:rPr lang="en-US" altLang="id-ID" dirty="0"/>
              <a:t> </a:t>
            </a:r>
            <a:r>
              <a:rPr lang="en-US" altLang="id-ID" dirty="0" err="1"/>
              <a:t>digunakan</a:t>
            </a:r>
            <a:r>
              <a:rPr lang="en-US" altLang="id-ID" dirty="0"/>
              <a:t> </a:t>
            </a:r>
            <a:r>
              <a:rPr lang="en-US" altLang="id-ID" dirty="0" err="1"/>
              <a:t>untuk</a:t>
            </a:r>
            <a:r>
              <a:rPr lang="en-US" altLang="id-ID" dirty="0"/>
              <a:t> </a:t>
            </a:r>
            <a:r>
              <a:rPr lang="en-US" altLang="id-ID" dirty="0" err="1"/>
              <a:t>penjadwalan</a:t>
            </a:r>
            <a:r>
              <a:rPr lang="en-US" altLang="id-ID" dirty="0"/>
              <a:t> </a:t>
            </a:r>
            <a:r>
              <a:rPr lang="en-US" altLang="id-ID" dirty="0" err="1"/>
              <a:t>proyek</a:t>
            </a:r>
            <a:r>
              <a:rPr lang="en-US" altLang="id-ID" dirty="0"/>
              <a:t> . </a:t>
            </a:r>
          </a:p>
          <a:p>
            <a:pPr marL="342900" indent="-342900"/>
            <a:r>
              <a:rPr lang="en-US" altLang="id-ID" dirty="0" err="1"/>
              <a:t>Teknik</a:t>
            </a:r>
            <a:r>
              <a:rPr lang="en-US" altLang="id-ID" dirty="0"/>
              <a:t> </a:t>
            </a:r>
            <a:r>
              <a:rPr lang="en-US" altLang="id-ID" dirty="0" err="1"/>
              <a:t>menemukan</a:t>
            </a:r>
            <a:r>
              <a:rPr lang="en-US" altLang="id-ID" dirty="0"/>
              <a:t> </a:t>
            </a:r>
            <a:r>
              <a:rPr lang="en-US" altLang="id-ID" dirty="0" err="1"/>
              <a:t>fakta</a:t>
            </a:r>
            <a:r>
              <a:rPr lang="en-US" altLang="id-ID" dirty="0"/>
              <a:t> </a:t>
            </a:r>
            <a:r>
              <a:rPr lang="en-US" altLang="id-ID" dirty="0" err="1"/>
              <a:t>yaitu</a:t>
            </a:r>
            <a:r>
              <a:rPr lang="en-US" altLang="id-ID" dirty="0"/>
              <a:t> </a:t>
            </a:r>
            <a:r>
              <a:rPr lang="en-US" altLang="id-ID" dirty="0" err="1"/>
              <a:t>teknik</a:t>
            </a:r>
            <a:r>
              <a:rPr lang="en-US" altLang="id-ID" dirty="0"/>
              <a:t> yang </a:t>
            </a:r>
            <a:r>
              <a:rPr lang="en-US" altLang="id-ID" dirty="0" err="1"/>
              <a:t>dapat</a:t>
            </a:r>
            <a:r>
              <a:rPr lang="en-US" altLang="id-ID" dirty="0"/>
              <a:t> </a:t>
            </a:r>
            <a:r>
              <a:rPr lang="en-US" altLang="id-ID" dirty="0" err="1"/>
              <a:t>digunakan</a:t>
            </a:r>
            <a:r>
              <a:rPr lang="en-US" altLang="id-ID" dirty="0"/>
              <a:t> </a:t>
            </a:r>
            <a:r>
              <a:rPr lang="en-US" altLang="id-ID" dirty="0" err="1"/>
              <a:t>untuk</a:t>
            </a:r>
            <a:r>
              <a:rPr lang="en-US" altLang="id-ID" dirty="0"/>
              <a:t> </a:t>
            </a:r>
            <a:r>
              <a:rPr lang="en-US" altLang="id-ID" dirty="0" err="1"/>
              <a:t>mengumpulkan</a:t>
            </a:r>
            <a:r>
              <a:rPr lang="en-US" altLang="id-ID" dirty="0"/>
              <a:t> data </a:t>
            </a:r>
            <a:r>
              <a:rPr lang="en-US" altLang="id-ID" dirty="0" err="1"/>
              <a:t>dan</a:t>
            </a:r>
            <a:r>
              <a:rPr lang="en-US" altLang="id-ID" dirty="0"/>
              <a:t> </a:t>
            </a:r>
            <a:r>
              <a:rPr lang="en-US" altLang="id-ID" dirty="0" err="1"/>
              <a:t>menemukan</a:t>
            </a:r>
            <a:r>
              <a:rPr lang="en-US" altLang="id-ID" dirty="0"/>
              <a:t> </a:t>
            </a:r>
            <a:r>
              <a:rPr lang="en-US" altLang="id-ID" dirty="0" err="1"/>
              <a:t>fakta</a:t>
            </a:r>
            <a:r>
              <a:rPr lang="en-US" altLang="id-ID" dirty="0"/>
              <a:t> </a:t>
            </a:r>
            <a:r>
              <a:rPr lang="en-US" altLang="id-ID" dirty="0" err="1"/>
              <a:t>dalam</a:t>
            </a:r>
            <a:r>
              <a:rPr lang="en-US" altLang="id-ID" dirty="0"/>
              <a:t> </a:t>
            </a:r>
            <a:r>
              <a:rPr lang="en-US" altLang="id-ID" dirty="0" err="1"/>
              <a:t>kegiatan</a:t>
            </a:r>
            <a:r>
              <a:rPr lang="en-US" altLang="id-ID" dirty="0"/>
              <a:t> </a:t>
            </a:r>
            <a:r>
              <a:rPr lang="en-US" altLang="id-ID" dirty="0" err="1"/>
              <a:t>memepelajari</a:t>
            </a:r>
            <a:r>
              <a:rPr lang="en-US" altLang="id-ID" dirty="0"/>
              <a:t> </a:t>
            </a:r>
            <a:r>
              <a:rPr lang="en-US" altLang="id-ID" dirty="0" err="1"/>
              <a:t>sistem</a:t>
            </a:r>
            <a:r>
              <a:rPr lang="en-US" altLang="id-ID" dirty="0"/>
              <a:t> yang </a:t>
            </a:r>
            <a:r>
              <a:rPr lang="en-US" altLang="id-ID" dirty="0" err="1"/>
              <a:t>ada</a:t>
            </a:r>
            <a:r>
              <a:rPr lang="en-US" altLang="id-ID" dirty="0"/>
              <a:t>. </a:t>
            </a:r>
            <a:r>
              <a:rPr lang="en-US" altLang="id-ID" dirty="0" err="1"/>
              <a:t>Teknik</a:t>
            </a:r>
            <a:r>
              <a:rPr lang="en-US" altLang="id-ID" dirty="0"/>
              <a:t> </a:t>
            </a:r>
            <a:r>
              <a:rPr lang="en-US" altLang="id-ID" dirty="0" err="1"/>
              <a:t>ini</a:t>
            </a:r>
            <a:r>
              <a:rPr lang="en-US" altLang="id-ID" dirty="0"/>
              <a:t> </a:t>
            </a:r>
            <a:r>
              <a:rPr lang="en-US" altLang="id-ID" dirty="0" err="1"/>
              <a:t>antara</a:t>
            </a:r>
            <a:r>
              <a:rPr lang="en-US" altLang="id-ID" dirty="0"/>
              <a:t> lain </a:t>
            </a:r>
            <a:r>
              <a:rPr lang="en-US" altLang="id-ID" dirty="0" err="1"/>
              <a:t>wawancara</a:t>
            </a:r>
            <a:r>
              <a:rPr lang="en-US" altLang="id-ID" dirty="0"/>
              <a:t>, </a:t>
            </a:r>
            <a:r>
              <a:rPr lang="en-US" altLang="id-ID" dirty="0" err="1"/>
              <a:t>obsevasi</a:t>
            </a:r>
            <a:r>
              <a:rPr lang="en-US" altLang="id-ID" dirty="0"/>
              <a:t>, </a:t>
            </a:r>
            <a:r>
              <a:rPr lang="en-US" altLang="id-ID" dirty="0" err="1"/>
              <a:t>kuesioner</a:t>
            </a:r>
            <a:r>
              <a:rPr lang="en-US" altLang="id-ID" dirty="0"/>
              <a:t> </a:t>
            </a:r>
            <a:r>
              <a:rPr lang="en-US" altLang="id-ID" dirty="0" err="1"/>
              <a:t>dan</a:t>
            </a:r>
            <a:r>
              <a:rPr lang="en-US" altLang="id-ID" dirty="0"/>
              <a:t> </a:t>
            </a:r>
            <a:r>
              <a:rPr lang="en-US" altLang="id-ID" dirty="0" err="1"/>
              <a:t>pengumpulan</a:t>
            </a:r>
            <a:r>
              <a:rPr lang="en-US" altLang="id-ID" dirty="0"/>
              <a:t> </a:t>
            </a:r>
            <a:r>
              <a:rPr lang="en-US" altLang="id-ID" dirty="0" err="1"/>
              <a:t>sampel</a:t>
            </a:r>
            <a:r>
              <a:rPr lang="en-US" altLang="id-ID" dirty="0"/>
              <a:t>. </a:t>
            </a:r>
          </a:p>
          <a:p>
            <a:pPr marL="342900" indent="-342900"/>
            <a:r>
              <a:rPr lang="en-US" altLang="id-ID" dirty="0" err="1"/>
              <a:t>Teknik</a:t>
            </a:r>
            <a:r>
              <a:rPr lang="en-US" altLang="id-ID" dirty="0"/>
              <a:t> </a:t>
            </a:r>
            <a:r>
              <a:rPr lang="en-US" altLang="id-ID" dirty="0" err="1"/>
              <a:t>analisis</a:t>
            </a:r>
            <a:r>
              <a:rPr lang="en-US" altLang="id-ID" dirty="0"/>
              <a:t> </a:t>
            </a:r>
            <a:r>
              <a:rPr lang="en-US" altLang="id-ID" dirty="0" err="1"/>
              <a:t>biaya</a:t>
            </a:r>
            <a:r>
              <a:rPr lang="en-US" altLang="id-ID" dirty="0"/>
              <a:t>/</a:t>
            </a:r>
            <a:r>
              <a:rPr lang="en-US" altLang="id-ID" dirty="0" err="1"/>
              <a:t>manfaat</a:t>
            </a:r>
            <a:r>
              <a:rPr lang="en-US" altLang="id-ID" dirty="0"/>
              <a:t>. </a:t>
            </a:r>
          </a:p>
          <a:p>
            <a:pPr marL="342900" indent="-342900">
              <a:buFontTx/>
              <a:buAutoNum type="arabicPeriod"/>
            </a:pPr>
            <a:endParaRPr lang="en-US" altLang="id-ID" b="1" dirty="0"/>
          </a:p>
        </p:txBody>
      </p:sp>
      <p:sp>
        <p:nvSpPr>
          <p:cNvPr id="16386" name="Rectangle 2"/>
          <p:cNvSpPr>
            <a:spLocks noGrp="1" noChangeArrowheads="1"/>
          </p:cNvSpPr>
          <p:nvPr>
            <p:ph type="title"/>
          </p:nvPr>
        </p:nvSpPr>
        <p:spPr/>
        <p:txBody>
          <a:bodyPr>
            <a:normAutofit/>
          </a:bodyPr>
          <a:lstStyle/>
          <a:p>
            <a:pPr>
              <a:defRPr/>
            </a:pPr>
            <a:r>
              <a:rPr lang="en-US" dirty="0" err="1"/>
              <a:t>Alat</a:t>
            </a:r>
            <a:r>
              <a:rPr lang="en-US" dirty="0"/>
              <a:t> </a:t>
            </a:r>
            <a:r>
              <a:rPr lang="en-US" dirty="0" err="1"/>
              <a:t>dan</a:t>
            </a:r>
            <a:r>
              <a:rPr lang="en-US" dirty="0"/>
              <a:t> </a:t>
            </a:r>
            <a:r>
              <a:rPr lang="en-US" dirty="0" err="1"/>
              <a:t>Teknik</a:t>
            </a:r>
            <a:r>
              <a:rPr lang="en-US" dirty="0"/>
              <a:t> </a:t>
            </a:r>
            <a:r>
              <a:rPr lang="en-US" dirty="0" err="1"/>
              <a:t>Pengembangan</a:t>
            </a:r>
            <a:r>
              <a:rPr lang="en-US" dirty="0"/>
              <a:t> </a:t>
            </a:r>
            <a:r>
              <a:rPr lang="en-US" dirty="0" err="1"/>
              <a:t>Sistem</a:t>
            </a:r>
            <a:r>
              <a:rPr lang="en-US" dirty="0"/>
              <a:t> </a:t>
            </a:r>
          </a:p>
        </p:txBody>
      </p:sp>
      <p:sp>
        <p:nvSpPr>
          <p:cNvPr id="33796" name="AutoShape 4">
            <a:hlinkClick r:id="rId2" action="ppaction://hlinksldjump" highlightClick="1"/>
          </p:cNvPr>
          <p:cNvSpPr>
            <a:spLocks noChangeArrowheads="1"/>
          </p:cNvSpPr>
          <p:nvPr/>
        </p:nvSpPr>
        <p:spPr bwMode="auto">
          <a:xfrm>
            <a:off x="7664823" y="5968999"/>
            <a:ext cx="342900" cy="3429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id-ID" altLang="id-ID" sz="1200"/>
          </a:p>
        </p:txBody>
      </p:sp>
    </p:spTree>
    <p:extLst>
      <p:ext uri="{BB962C8B-B14F-4D97-AF65-F5344CB8AC3E}">
        <p14:creationId xmlns:p14="http://schemas.microsoft.com/office/powerpoint/2010/main" val="9113884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Tahapan Pengembangan Software</a:t>
            </a:r>
          </a:p>
        </p:txBody>
      </p:sp>
      <p:graphicFrame>
        <p:nvGraphicFramePr>
          <p:cNvPr id="8" name="Content Placeholder 7"/>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3833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Distribusi Cost Pengembangan Software</a:t>
            </a:r>
          </a:p>
        </p:txBody>
      </p:sp>
      <p:graphicFrame>
        <p:nvGraphicFramePr>
          <p:cNvPr id="18" name="Content Placeholder 17"/>
          <p:cNvGraphicFramePr>
            <a:graphicFrameLocks noGrp="1"/>
          </p:cNvGraphicFramePr>
          <p:nvPr>
            <p:ph idx="1"/>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5145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200" b="1" dirty="0">
                <a:solidFill>
                  <a:srgbClr val="FF0000"/>
                </a:solidFill>
              </a:rPr>
              <a:t>Project Planning</a:t>
            </a:r>
            <a:endParaRPr lang="id-ID" sz="72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641820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Project Planning</a:t>
            </a:r>
            <a:endParaRPr lang="id-ID" dirty="0"/>
          </a:p>
        </p:txBody>
      </p:sp>
      <p:sp>
        <p:nvSpPr>
          <p:cNvPr id="3" name="Text Placeholder 2"/>
          <p:cNvSpPr>
            <a:spLocks noGrp="1"/>
          </p:cNvSpPr>
          <p:nvPr>
            <p:ph idx="1"/>
          </p:nvPr>
        </p:nvSpPr>
        <p:spPr/>
        <p:txBody>
          <a:bodyPr/>
          <a:lstStyle/>
          <a:p>
            <a:r>
              <a:rPr lang="en-US" dirty="0"/>
              <a:t>2.1 Identifying </a:t>
            </a:r>
            <a:r>
              <a:rPr lang="en-US" b="1" dirty="0"/>
              <a:t>Business </a:t>
            </a:r>
            <a:r>
              <a:rPr lang="en-US" b="1" dirty="0" smtClean="0"/>
              <a:t>Value </a:t>
            </a:r>
            <a:r>
              <a:rPr lang="en-US" dirty="0" smtClean="0"/>
              <a:t>(System Request)</a:t>
            </a:r>
            <a:r>
              <a:rPr lang="id-ID" dirty="0" smtClean="0"/>
              <a:t>/permintaan</a:t>
            </a:r>
            <a:endParaRPr lang="en-US" dirty="0" smtClean="0"/>
          </a:p>
          <a:p>
            <a:r>
              <a:rPr lang="en-US" dirty="0" smtClean="0"/>
              <a:t>2.2 </a:t>
            </a:r>
            <a:r>
              <a:rPr lang="en-US" b="1" dirty="0" smtClean="0"/>
              <a:t>Feasibility Analysis</a:t>
            </a:r>
            <a:r>
              <a:rPr lang="id-ID" dirty="0" smtClean="0"/>
              <a:t>/kelayakan</a:t>
            </a:r>
            <a:endParaRPr lang="en-US" dirty="0" smtClean="0"/>
          </a:p>
          <a:p>
            <a:r>
              <a:rPr lang="en-US" dirty="0"/>
              <a:t>2.3 </a:t>
            </a:r>
            <a:r>
              <a:rPr lang="id-ID" b="1" dirty="0" smtClean="0"/>
              <a:t>Project </a:t>
            </a:r>
            <a:r>
              <a:rPr lang="id-ID" b="1" dirty="0"/>
              <a:t>Size </a:t>
            </a:r>
            <a:r>
              <a:rPr lang="id-ID" b="1" dirty="0" smtClean="0"/>
              <a:t>Estimation</a:t>
            </a:r>
            <a:r>
              <a:rPr lang="id-ID" dirty="0" smtClean="0"/>
              <a:t>/ukuran </a:t>
            </a:r>
            <a:r>
              <a:rPr lang="id-ID" dirty="0"/>
              <a:t>suatu </a:t>
            </a:r>
            <a:r>
              <a:rPr lang="id-ID" dirty="0" smtClean="0"/>
              <a:t>project/</a:t>
            </a:r>
            <a:r>
              <a:rPr lang="id-ID" dirty="0"/>
              <a:t> membandingkan</a:t>
            </a:r>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
        <p:nvSpPr>
          <p:cNvPr id="4" name="Rectangle 3"/>
          <p:cNvSpPr/>
          <p:nvPr/>
        </p:nvSpPr>
        <p:spPr>
          <a:xfrm>
            <a:off x="3294529" y="4736522"/>
            <a:ext cx="5501128" cy="1569660"/>
          </a:xfrm>
          <a:prstGeom prst="rect">
            <a:avLst/>
          </a:prstGeom>
        </p:spPr>
        <p:txBody>
          <a:bodyPr wrap="square">
            <a:spAutoFit/>
          </a:bodyPr>
          <a:lstStyle/>
          <a:p>
            <a:r>
              <a:rPr lang="id-ID" sz="2800" dirty="0" smtClean="0"/>
              <a:t>Sumber : </a:t>
            </a:r>
            <a:endParaRPr lang="id-ID" sz="2800" dirty="0"/>
          </a:p>
          <a:p>
            <a:r>
              <a:rPr lang="id-ID" sz="2800" dirty="0" smtClean="0"/>
              <a:t>Romi </a:t>
            </a:r>
            <a:r>
              <a:rPr lang="id-ID" sz="2800" dirty="0"/>
              <a:t>Satria Wahon</a:t>
            </a:r>
            <a:r>
              <a:rPr lang="en-US" sz="2800" dirty="0"/>
              <a:t>o</a:t>
            </a:r>
            <a:br>
              <a:rPr lang="en-US" sz="2800" dirty="0"/>
            </a:br>
            <a:r>
              <a:rPr lang="en-US" sz="2000" i="1" dirty="0">
                <a:solidFill>
                  <a:schemeClr val="tx1">
                    <a:lumMod val="50000"/>
                    <a:lumOff val="50000"/>
                  </a:schemeClr>
                </a:solidFill>
              </a:rPr>
              <a:t>romi@romisatriawahono.net</a:t>
            </a:r>
            <a:br>
              <a:rPr lang="en-US" sz="2000" i="1" dirty="0">
                <a:solidFill>
                  <a:schemeClr val="tx1">
                    <a:lumMod val="50000"/>
                    <a:lumOff val="50000"/>
                  </a:schemeClr>
                </a:solidFill>
              </a:rPr>
            </a:br>
            <a:r>
              <a:rPr lang="en-US" sz="2000" i="1" dirty="0">
                <a:solidFill>
                  <a:schemeClr val="tx1">
                    <a:lumMod val="50000"/>
                    <a:lumOff val="50000"/>
                  </a:schemeClr>
                </a:solidFill>
              </a:rPr>
              <a:t>http://romisatriawahono.net/sad</a:t>
            </a:r>
            <a:endParaRPr lang="id-ID" sz="2000" dirty="0"/>
          </a:p>
        </p:txBody>
      </p:sp>
    </p:spTree>
    <p:extLst>
      <p:ext uri="{BB962C8B-B14F-4D97-AF65-F5344CB8AC3E}">
        <p14:creationId xmlns:p14="http://schemas.microsoft.com/office/powerpoint/2010/main" val="4026387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id-ID" dirty="0" smtClean="0"/>
              <a:t>D</a:t>
            </a:r>
            <a:r>
              <a:rPr lang="en-US" dirty="0" smtClean="0"/>
              <a:t>o </a:t>
            </a:r>
            <a:r>
              <a:rPr lang="id-ID" dirty="0"/>
              <a:t>P</a:t>
            </a:r>
            <a:r>
              <a:rPr lang="en-US" dirty="0" err="1" smtClean="0"/>
              <a:t>rojects</a:t>
            </a:r>
            <a:r>
              <a:rPr lang="en-US" dirty="0" smtClean="0"/>
              <a:t> </a:t>
            </a:r>
            <a:r>
              <a:rPr lang="id-ID" dirty="0"/>
              <a:t>B</a:t>
            </a:r>
            <a:r>
              <a:rPr lang="en-US" dirty="0" err="1" smtClean="0"/>
              <a:t>egin</a:t>
            </a:r>
            <a:r>
              <a:rPr lang="en-US" dirty="0"/>
              <a:t>?</a:t>
            </a:r>
          </a:p>
        </p:txBody>
      </p:sp>
      <p:sp>
        <p:nvSpPr>
          <p:cNvPr id="3" name="Content Placeholder 2"/>
          <p:cNvSpPr>
            <a:spLocks noGrp="1"/>
          </p:cNvSpPr>
          <p:nvPr>
            <p:ph idx="1"/>
          </p:nvPr>
        </p:nvSpPr>
        <p:spPr/>
        <p:txBody>
          <a:bodyPr>
            <a:normAutofit fontScale="92500" lnSpcReduction="10000"/>
          </a:bodyPr>
          <a:lstStyle/>
          <a:p>
            <a:pPr algn="just"/>
            <a:r>
              <a:rPr lang="en-US" sz="3400" dirty="0" smtClean="0"/>
              <a:t>When </a:t>
            </a:r>
            <a:r>
              <a:rPr lang="en-US" sz="3400" dirty="0"/>
              <a:t>someone sees an </a:t>
            </a:r>
            <a:r>
              <a:rPr lang="en-US" sz="3400" dirty="0" smtClean="0"/>
              <a:t>opportunity</a:t>
            </a:r>
            <a:r>
              <a:rPr lang="id-ID" sz="3400" dirty="0" smtClean="0"/>
              <a:t> (kesempatan)</a:t>
            </a:r>
            <a:r>
              <a:rPr lang="en-US" sz="3400" dirty="0" smtClean="0"/>
              <a:t> </a:t>
            </a:r>
            <a:r>
              <a:rPr lang="en-US" sz="3400" dirty="0"/>
              <a:t>to create </a:t>
            </a:r>
            <a:r>
              <a:rPr lang="en-US" sz="3400" dirty="0">
                <a:solidFill>
                  <a:srgbClr val="C00000"/>
                </a:solidFill>
              </a:rPr>
              <a:t>business </a:t>
            </a:r>
            <a:r>
              <a:rPr lang="en-US" sz="3400" dirty="0" smtClean="0">
                <a:solidFill>
                  <a:srgbClr val="C00000"/>
                </a:solidFill>
              </a:rPr>
              <a:t>value</a:t>
            </a:r>
            <a:r>
              <a:rPr lang="id-ID" sz="3400" dirty="0" smtClean="0">
                <a:solidFill>
                  <a:srgbClr val="C00000"/>
                </a:solidFill>
              </a:rPr>
              <a:t> (nilai bisnis)</a:t>
            </a:r>
            <a:r>
              <a:rPr lang="en-US" sz="3400" dirty="0" smtClean="0">
                <a:solidFill>
                  <a:srgbClr val="C00000"/>
                </a:solidFill>
              </a:rPr>
              <a:t> </a:t>
            </a:r>
            <a:r>
              <a:rPr lang="en-US" sz="3400" dirty="0"/>
              <a:t>from using information </a:t>
            </a:r>
            <a:r>
              <a:rPr lang="en-US" sz="3400" dirty="0" smtClean="0"/>
              <a:t>technology</a:t>
            </a:r>
            <a:endParaRPr lang="id-ID" sz="3400" dirty="0"/>
          </a:p>
          <a:p>
            <a:pPr lvl="1" algn="just"/>
            <a:r>
              <a:rPr lang="id-ID" sz="3200" dirty="0" smtClean="0"/>
              <a:t>Then he or she creates a </a:t>
            </a:r>
            <a:r>
              <a:rPr lang="id-ID" sz="3200" dirty="0" smtClean="0">
                <a:solidFill>
                  <a:srgbClr val="C00000"/>
                </a:solidFill>
              </a:rPr>
              <a:t>system request</a:t>
            </a:r>
            <a:endParaRPr lang="en-US" sz="3200" dirty="0" smtClean="0">
              <a:solidFill>
                <a:srgbClr val="C00000"/>
              </a:solidFill>
            </a:endParaRPr>
          </a:p>
          <a:p>
            <a:pPr algn="just"/>
            <a:r>
              <a:rPr lang="en-US" sz="3400" dirty="0">
                <a:solidFill>
                  <a:srgbClr val="C00000"/>
                </a:solidFill>
              </a:rPr>
              <a:t>Feasibility </a:t>
            </a:r>
            <a:r>
              <a:rPr lang="en-US" sz="3400" dirty="0" smtClean="0">
                <a:solidFill>
                  <a:srgbClr val="C00000"/>
                </a:solidFill>
              </a:rPr>
              <a:t>analysis</a:t>
            </a:r>
            <a:r>
              <a:rPr lang="id-ID" sz="3400" dirty="0" smtClean="0">
                <a:solidFill>
                  <a:srgbClr val="C00000"/>
                </a:solidFill>
              </a:rPr>
              <a:t> (kelayakan)</a:t>
            </a:r>
            <a:r>
              <a:rPr lang="en-US" sz="3400" dirty="0" smtClean="0">
                <a:solidFill>
                  <a:srgbClr val="C00000"/>
                </a:solidFill>
              </a:rPr>
              <a:t> </a:t>
            </a:r>
            <a:r>
              <a:rPr lang="en-US" sz="3400" dirty="0"/>
              <a:t>is used to aid in the </a:t>
            </a:r>
            <a:r>
              <a:rPr lang="en-US" sz="3400" dirty="0" smtClean="0"/>
              <a:t>decision</a:t>
            </a:r>
            <a:r>
              <a:rPr lang="id-ID" sz="3400" dirty="0" smtClean="0"/>
              <a:t> (pengambilan keputusan)</a:t>
            </a:r>
            <a:r>
              <a:rPr lang="en-US" sz="3400" dirty="0" smtClean="0"/>
              <a:t> of </a:t>
            </a:r>
            <a:r>
              <a:rPr lang="en-US" sz="3400" dirty="0"/>
              <a:t>whether or not to proceed with the </a:t>
            </a:r>
            <a:r>
              <a:rPr lang="en-US" sz="3400" dirty="0" smtClean="0"/>
              <a:t>project</a:t>
            </a:r>
            <a:r>
              <a:rPr lang="id-ID" sz="3400" dirty="0" smtClean="0"/>
              <a:t> (layak/tidak)</a:t>
            </a:r>
            <a:endParaRPr lang="id-ID" sz="3400" dirty="0"/>
          </a:p>
          <a:p>
            <a:pPr algn="just"/>
            <a:r>
              <a:rPr lang="id-ID" sz="3400" dirty="0">
                <a:solidFill>
                  <a:srgbClr val="C00000"/>
                </a:solidFill>
              </a:rPr>
              <a:t>Project </a:t>
            </a:r>
            <a:r>
              <a:rPr lang="en-US" sz="3400" dirty="0">
                <a:solidFill>
                  <a:srgbClr val="C00000"/>
                </a:solidFill>
              </a:rPr>
              <a:t>estimation</a:t>
            </a:r>
            <a:r>
              <a:rPr lang="id-ID" sz="3400" dirty="0">
                <a:solidFill>
                  <a:srgbClr val="C00000"/>
                </a:solidFill>
              </a:rPr>
              <a:t> </a:t>
            </a:r>
            <a:r>
              <a:rPr lang="id-ID" sz="3400" dirty="0"/>
              <a:t>is </a:t>
            </a:r>
            <a:r>
              <a:rPr lang="id-ID" sz="3400" dirty="0" smtClean="0"/>
              <a:t>important (penting) </a:t>
            </a:r>
            <a:r>
              <a:rPr lang="id-ID" sz="3400" dirty="0"/>
              <a:t>activity which </a:t>
            </a:r>
            <a:r>
              <a:rPr lang="id-ID" sz="3400" dirty="0" smtClean="0"/>
              <a:t>aims (tujuan) </a:t>
            </a:r>
            <a:r>
              <a:rPr lang="id-ID" sz="3400" dirty="0"/>
              <a:t>to </a:t>
            </a:r>
            <a:r>
              <a:rPr lang="id-ID" sz="3400" b="1" dirty="0"/>
              <a:t>estimating</a:t>
            </a:r>
            <a:r>
              <a:rPr lang="id-ID" sz="3400" dirty="0"/>
              <a:t> the </a:t>
            </a:r>
            <a:r>
              <a:rPr lang="id-ID" sz="3400" b="1" dirty="0"/>
              <a:t>size of software project </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503962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2"/>
            </p:custDataLst>
          </p:nvPr>
        </p:nvSpPr>
        <p:spPr/>
        <p:txBody>
          <a:bodyPr>
            <a:normAutofit/>
          </a:bodyPr>
          <a:lstStyle/>
          <a:p>
            <a:r>
              <a:rPr lang="en-US" dirty="0"/>
              <a:t>Software Development Life Cycle (SDLC)</a:t>
            </a:r>
          </a:p>
        </p:txBody>
      </p:sp>
      <p:sp>
        <p:nvSpPr>
          <p:cNvPr id="88067" name="Rectangle 3" descr="Rectangle: Click to edit Master text styles&#10;Second level&#10;Third level&#10;Fourth level&#10;Fifth level"/>
          <p:cNvSpPr>
            <a:spLocks noGrp="1" noChangeArrowheads="1"/>
          </p:cNvSpPr>
          <p:nvPr>
            <p:ph idx="1"/>
            <p:custDataLst>
              <p:tags r:id="rId3"/>
            </p:custDataLst>
          </p:nvPr>
        </p:nvSpPr>
        <p:spPr/>
        <p:txBody>
          <a:bodyPr>
            <a:normAutofit/>
          </a:bodyPr>
          <a:lstStyle/>
          <a:p>
            <a:pPr marL="514350" indent="-514350">
              <a:buFont typeface="+mj-lt"/>
              <a:buAutoNum type="arabicPeriod"/>
            </a:pPr>
            <a:r>
              <a:rPr lang="en-US" sz="3200" dirty="0" smtClean="0">
                <a:solidFill>
                  <a:srgbClr val="C00000"/>
                </a:solidFill>
              </a:rPr>
              <a:t>Planning</a:t>
            </a:r>
            <a:r>
              <a:rPr lang="en-US" sz="2800" b="1" dirty="0" smtClean="0"/>
              <a:t>:</a:t>
            </a:r>
            <a:r>
              <a:rPr lang="en-US" sz="2800" dirty="0"/>
              <a:t> </a:t>
            </a:r>
            <a:r>
              <a:rPr lang="en-US" sz="2400" dirty="0" smtClean="0">
                <a:solidFill>
                  <a:srgbClr val="0070C0"/>
                </a:solidFill>
              </a:rPr>
              <a:t>Why</a:t>
            </a:r>
            <a:r>
              <a:rPr lang="en-US" sz="2400" dirty="0" smtClean="0"/>
              <a:t> </a:t>
            </a:r>
            <a:r>
              <a:rPr lang="en-US" sz="2400" dirty="0"/>
              <a:t>build the system</a:t>
            </a:r>
            <a:r>
              <a:rPr lang="en-US" sz="2400" dirty="0" smtClean="0"/>
              <a:t>?</a:t>
            </a:r>
          </a:p>
          <a:p>
            <a:pPr marL="801687" lvl="1" indent="-457200"/>
            <a:r>
              <a:rPr lang="id-ID" sz="2400" dirty="0" smtClean="0"/>
              <a:t>System </a:t>
            </a:r>
            <a:r>
              <a:rPr lang="id-ID" sz="2400" dirty="0" smtClean="0">
                <a:solidFill>
                  <a:srgbClr val="008000"/>
                </a:solidFill>
              </a:rPr>
              <a:t>request</a:t>
            </a:r>
            <a:r>
              <a:rPr lang="id-ID" sz="2400" dirty="0" smtClean="0"/>
              <a:t>, </a:t>
            </a:r>
            <a:r>
              <a:rPr lang="id-ID" sz="2400" dirty="0" smtClean="0">
                <a:solidFill>
                  <a:srgbClr val="008000"/>
                </a:solidFill>
              </a:rPr>
              <a:t>feasibility</a:t>
            </a:r>
            <a:r>
              <a:rPr lang="id-ID" sz="2400" dirty="0" smtClean="0"/>
              <a:t> analysis (sistem permintaan, analisis kelayakan)</a:t>
            </a:r>
            <a:endParaRPr lang="id-ID" dirty="0"/>
          </a:p>
          <a:p>
            <a:pPr marL="514350" indent="-514350">
              <a:buFont typeface="+mj-lt"/>
              <a:buAutoNum type="arabicPeriod"/>
            </a:pPr>
            <a:r>
              <a:rPr lang="en-US" sz="3200" dirty="0" smtClean="0">
                <a:solidFill>
                  <a:srgbClr val="C00000"/>
                </a:solidFill>
              </a:rPr>
              <a:t>Analysis</a:t>
            </a:r>
            <a:r>
              <a:rPr lang="en-US" sz="2800" b="1" dirty="0" smtClean="0"/>
              <a:t>: </a:t>
            </a:r>
            <a:r>
              <a:rPr lang="en-US" sz="2400" dirty="0" smtClean="0">
                <a:solidFill>
                  <a:srgbClr val="0070C0"/>
                </a:solidFill>
              </a:rPr>
              <a:t>Who, what, when, where </a:t>
            </a:r>
            <a:r>
              <a:rPr lang="en-US" sz="2400" dirty="0" smtClean="0"/>
              <a:t>will the system be?</a:t>
            </a:r>
          </a:p>
          <a:p>
            <a:pPr marL="801687" lvl="1" indent="-457200"/>
            <a:r>
              <a:rPr lang="en-US" sz="2400" dirty="0" smtClean="0">
                <a:solidFill>
                  <a:srgbClr val="008000"/>
                </a:solidFill>
              </a:rPr>
              <a:t>Requirement</a:t>
            </a:r>
            <a:r>
              <a:rPr lang="en-US" sz="2400" dirty="0" smtClean="0"/>
              <a:t> </a:t>
            </a:r>
            <a:r>
              <a:rPr lang="id-ID" sz="2400" dirty="0" smtClean="0"/>
              <a:t>g</a:t>
            </a:r>
            <a:r>
              <a:rPr lang="en-US" sz="2400" dirty="0" err="1" smtClean="0"/>
              <a:t>athering</a:t>
            </a:r>
            <a:r>
              <a:rPr lang="id-ID" sz="2400" dirty="0" smtClean="0"/>
              <a:t>, </a:t>
            </a:r>
            <a:r>
              <a:rPr lang="id-ID" sz="2400" dirty="0">
                <a:solidFill>
                  <a:srgbClr val="008000"/>
                </a:solidFill>
              </a:rPr>
              <a:t>b</a:t>
            </a:r>
            <a:r>
              <a:rPr lang="id-ID" sz="2400" dirty="0" smtClean="0">
                <a:solidFill>
                  <a:srgbClr val="008000"/>
                </a:solidFill>
              </a:rPr>
              <a:t>usiness </a:t>
            </a:r>
            <a:r>
              <a:rPr lang="id-ID" sz="2400" dirty="0">
                <a:solidFill>
                  <a:srgbClr val="008000"/>
                </a:solidFill>
              </a:rPr>
              <a:t>p</a:t>
            </a:r>
            <a:r>
              <a:rPr lang="id-ID" sz="2400" dirty="0" smtClean="0">
                <a:solidFill>
                  <a:srgbClr val="008000"/>
                </a:solidFill>
              </a:rPr>
              <a:t>rocess </a:t>
            </a:r>
            <a:r>
              <a:rPr lang="id-ID" sz="2400" dirty="0" smtClean="0"/>
              <a:t>modeling</a:t>
            </a:r>
            <a:endParaRPr lang="en-US" sz="2400" dirty="0" smtClean="0"/>
          </a:p>
          <a:p>
            <a:pPr marL="514350" indent="-514350">
              <a:buFont typeface="+mj-lt"/>
              <a:buAutoNum type="arabicPeriod"/>
            </a:pPr>
            <a:r>
              <a:rPr lang="en-US" sz="3200" dirty="0" smtClean="0">
                <a:solidFill>
                  <a:srgbClr val="C00000"/>
                </a:solidFill>
              </a:rPr>
              <a:t>Design</a:t>
            </a:r>
            <a:r>
              <a:rPr lang="en-US" sz="2800" b="1" dirty="0" smtClean="0"/>
              <a:t>: </a:t>
            </a:r>
            <a:r>
              <a:rPr lang="en-US" sz="2400" dirty="0" smtClean="0">
                <a:solidFill>
                  <a:srgbClr val="0070C0"/>
                </a:solidFill>
              </a:rPr>
              <a:t>How </a:t>
            </a:r>
            <a:r>
              <a:rPr lang="en-US" sz="2400" dirty="0"/>
              <a:t>will the system work</a:t>
            </a:r>
            <a:r>
              <a:rPr lang="en-US" sz="2400" dirty="0" smtClean="0"/>
              <a:t>?</a:t>
            </a:r>
          </a:p>
          <a:p>
            <a:pPr marL="801687" lvl="1" indent="-457200"/>
            <a:r>
              <a:rPr lang="id-ID" sz="2400" dirty="0" smtClean="0">
                <a:solidFill>
                  <a:srgbClr val="008000"/>
                </a:solidFill>
              </a:rPr>
              <a:t>Program </a:t>
            </a:r>
            <a:r>
              <a:rPr lang="id-ID" sz="2400" dirty="0"/>
              <a:t>d</a:t>
            </a:r>
            <a:r>
              <a:rPr lang="en-US" sz="2400" dirty="0" err="1" smtClean="0"/>
              <a:t>esign</a:t>
            </a:r>
            <a:r>
              <a:rPr lang="en-US" sz="2400" dirty="0" smtClean="0"/>
              <a:t>, </a:t>
            </a:r>
            <a:r>
              <a:rPr lang="id-ID" sz="2400" dirty="0" smtClean="0">
                <a:solidFill>
                  <a:srgbClr val="008000"/>
                </a:solidFill>
              </a:rPr>
              <a:t>user i</a:t>
            </a:r>
            <a:r>
              <a:rPr lang="en-US" sz="2400" dirty="0" err="1" smtClean="0">
                <a:solidFill>
                  <a:srgbClr val="008000"/>
                </a:solidFill>
              </a:rPr>
              <a:t>nterface</a:t>
            </a:r>
            <a:r>
              <a:rPr lang="en-US" sz="2400" dirty="0" smtClean="0"/>
              <a:t> </a:t>
            </a:r>
            <a:r>
              <a:rPr lang="id-ID" sz="2400" dirty="0"/>
              <a:t>d</a:t>
            </a:r>
            <a:r>
              <a:rPr lang="en-US" sz="2400" dirty="0" err="1" smtClean="0"/>
              <a:t>esign</a:t>
            </a:r>
            <a:r>
              <a:rPr lang="en-US" sz="2400" dirty="0" smtClean="0"/>
              <a:t>, </a:t>
            </a:r>
            <a:r>
              <a:rPr lang="id-ID" sz="2400" dirty="0">
                <a:solidFill>
                  <a:srgbClr val="008000"/>
                </a:solidFill>
              </a:rPr>
              <a:t>d</a:t>
            </a:r>
            <a:r>
              <a:rPr lang="en-US" sz="2400" dirty="0" err="1" smtClean="0">
                <a:solidFill>
                  <a:srgbClr val="008000"/>
                </a:solidFill>
              </a:rPr>
              <a:t>ata</a:t>
            </a:r>
            <a:r>
              <a:rPr lang="en-US" sz="2400" dirty="0" smtClean="0"/>
              <a:t> </a:t>
            </a:r>
            <a:r>
              <a:rPr lang="id-ID" sz="2400" dirty="0"/>
              <a:t>d</a:t>
            </a:r>
            <a:r>
              <a:rPr lang="en-US" sz="2400" dirty="0" err="1" smtClean="0"/>
              <a:t>esign</a:t>
            </a:r>
            <a:endParaRPr lang="en-US" sz="2400" dirty="0" smtClean="0"/>
          </a:p>
          <a:p>
            <a:pPr marL="514350" indent="-514350">
              <a:buFont typeface="+mj-lt"/>
              <a:buAutoNum type="arabicPeriod"/>
            </a:pPr>
            <a:r>
              <a:rPr lang="en-US" sz="3200" dirty="0" smtClean="0">
                <a:solidFill>
                  <a:srgbClr val="C00000"/>
                </a:solidFill>
              </a:rPr>
              <a:t>Implementation</a:t>
            </a:r>
            <a:r>
              <a:rPr lang="en-US" sz="2800" b="1" dirty="0" smtClean="0"/>
              <a:t>: </a:t>
            </a:r>
            <a:r>
              <a:rPr lang="en-US" sz="2400" dirty="0" smtClean="0"/>
              <a:t>System </a:t>
            </a:r>
            <a:r>
              <a:rPr lang="id-ID" sz="2400" dirty="0" smtClean="0">
                <a:solidFill>
                  <a:srgbClr val="0070C0"/>
                </a:solidFill>
              </a:rPr>
              <a:t>construction</a:t>
            </a:r>
            <a:r>
              <a:rPr lang="id-ID" sz="2400" dirty="0" smtClean="0"/>
              <a:t> and </a:t>
            </a:r>
            <a:r>
              <a:rPr lang="en-US" sz="2400" dirty="0" smtClean="0">
                <a:solidFill>
                  <a:srgbClr val="0070C0"/>
                </a:solidFill>
              </a:rPr>
              <a:t>delivery</a:t>
            </a:r>
          </a:p>
          <a:p>
            <a:pPr marL="863600" lvl="1" indent="-514350"/>
            <a:r>
              <a:rPr lang="en-US" sz="2400" dirty="0" smtClean="0"/>
              <a:t>System </a:t>
            </a:r>
            <a:r>
              <a:rPr lang="id-ID" sz="2400" dirty="0">
                <a:solidFill>
                  <a:srgbClr val="008000"/>
                </a:solidFill>
              </a:rPr>
              <a:t>c</a:t>
            </a:r>
            <a:r>
              <a:rPr lang="en-US" sz="2400" dirty="0" err="1" smtClean="0">
                <a:solidFill>
                  <a:srgbClr val="008000"/>
                </a:solidFill>
              </a:rPr>
              <a:t>onstruction</a:t>
            </a:r>
            <a:r>
              <a:rPr lang="en-US" sz="2400" dirty="0" smtClean="0"/>
              <a:t>, </a:t>
            </a:r>
            <a:r>
              <a:rPr lang="id-ID" sz="2400" dirty="0">
                <a:solidFill>
                  <a:srgbClr val="008000"/>
                </a:solidFill>
              </a:rPr>
              <a:t>t</a:t>
            </a:r>
            <a:r>
              <a:rPr lang="en-US" sz="2400" dirty="0" err="1" smtClean="0">
                <a:solidFill>
                  <a:srgbClr val="008000"/>
                </a:solidFill>
              </a:rPr>
              <a:t>esting</a:t>
            </a:r>
            <a:r>
              <a:rPr lang="en-US" sz="2400" dirty="0" smtClean="0"/>
              <a:t>,</a:t>
            </a:r>
            <a:r>
              <a:rPr lang="id-ID" sz="2400" dirty="0" smtClean="0"/>
              <a:t> </a:t>
            </a:r>
            <a:r>
              <a:rPr lang="id-ID" sz="2400" dirty="0" smtClean="0">
                <a:solidFill>
                  <a:srgbClr val="008000"/>
                </a:solidFill>
              </a:rPr>
              <a:t>documentation</a:t>
            </a:r>
            <a:r>
              <a:rPr lang="id-ID" sz="2400" dirty="0" smtClean="0"/>
              <a:t> and</a:t>
            </a:r>
            <a:r>
              <a:rPr lang="en-US" sz="2400" dirty="0" smtClean="0"/>
              <a:t> </a:t>
            </a:r>
            <a:r>
              <a:rPr lang="id-ID" sz="2400" dirty="0">
                <a:solidFill>
                  <a:srgbClr val="008000"/>
                </a:solidFill>
              </a:rPr>
              <a:t>i</a:t>
            </a:r>
            <a:r>
              <a:rPr lang="en-US" sz="2400" dirty="0" err="1" smtClean="0">
                <a:solidFill>
                  <a:srgbClr val="008000"/>
                </a:solidFill>
              </a:rPr>
              <a:t>nstallation</a:t>
            </a:r>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42</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394453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Planning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b="1" dirty="0" smtClean="0"/>
              <a:t>Identifying </a:t>
            </a:r>
            <a:r>
              <a:rPr lang="en-US" sz="3200" b="1" dirty="0">
                <a:solidFill>
                  <a:srgbClr val="FF0000"/>
                </a:solidFill>
              </a:rPr>
              <a:t>business value</a:t>
            </a:r>
          </a:p>
          <a:p>
            <a:pPr marL="901700" lvl="1" indent="-444500"/>
            <a:r>
              <a:rPr lang="en-US" sz="2800" b="1" dirty="0" smtClean="0"/>
              <a:t>Lower costs</a:t>
            </a:r>
            <a:r>
              <a:rPr lang="id-ID" sz="2800" b="1" dirty="0" smtClean="0"/>
              <a:t> </a:t>
            </a:r>
            <a:r>
              <a:rPr lang="id-ID" sz="2800" dirty="0" smtClean="0"/>
              <a:t>(biaya rendah)</a:t>
            </a:r>
            <a:endParaRPr lang="en-US" sz="2800" dirty="0"/>
          </a:p>
          <a:p>
            <a:pPr marL="901700" lvl="1" indent="-444500"/>
            <a:r>
              <a:rPr lang="en-US" sz="2800" b="1" dirty="0" smtClean="0"/>
              <a:t>Increase profits</a:t>
            </a:r>
            <a:r>
              <a:rPr lang="id-ID" sz="2800" b="1" dirty="0" smtClean="0"/>
              <a:t> </a:t>
            </a:r>
            <a:r>
              <a:rPr lang="id-ID" sz="2800" dirty="0" smtClean="0"/>
              <a:t>(keuntungan bertambah)</a:t>
            </a:r>
            <a:endParaRPr lang="en-US" sz="2800" dirty="0"/>
          </a:p>
          <a:p>
            <a:pPr marL="514350" indent="-514350">
              <a:buFont typeface="+mj-lt"/>
              <a:buAutoNum type="arabicPeriod"/>
            </a:pPr>
            <a:r>
              <a:rPr lang="en-US" sz="3200" b="1" dirty="0" smtClean="0"/>
              <a:t>Analyze</a:t>
            </a:r>
            <a:r>
              <a:rPr lang="en-US" sz="3200" b="1" dirty="0" smtClean="0">
                <a:solidFill>
                  <a:srgbClr val="FF0000"/>
                </a:solidFill>
              </a:rPr>
              <a:t> feasibility</a:t>
            </a:r>
            <a:r>
              <a:rPr lang="id-ID" sz="3200" b="1" dirty="0" smtClean="0">
                <a:solidFill>
                  <a:srgbClr val="FF0000"/>
                </a:solidFill>
              </a:rPr>
              <a:t> </a:t>
            </a:r>
            <a:r>
              <a:rPr lang="id-ID" sz="3200" dirty="0" smtClean="0"/>
              <a:t>(kelayakan)</a:t>
            </a:r>
            <a:endParaRPr lang="en-US" sz="3200" dirty="0"/>
          </a:p>
          <a:p>
            <a:pPr marL="901700" lvl="1" indent="-444500"/>
            <a:r>
              <a:rPr lang="en-US" sz="2800" b="1" dirty="0" smtClean="0"/>
              <a:t>Technical Feasibility </a:t>
            </a:r>
          </a:p>
          <a:p>
            <a:pPr marL="901700" lvl="1" indent="-444500"/>
            <a:r>
              <a:rPr lang="en-US" sz="2800" b="1" dirty="0" smtClean="0"/>
              <a:t>Economic Feasibility </a:t>
            </a:r>
          </a:p>
          <a:p>
            <a:pPr marL="901700" lvl="1" indent="-444500"/>
            <a:r>
              <a:rPr lang="en-US" sz="2800" b="1" dirty="0" smtClean="0"/>
              <a:t>Organizational Feasibility</a:t>
            </a:r>
            <a:endParaRPr lang="id-ID" sz="2800" b="1" dirty="0"/>
          </a:p>
        </p:txBody>
      </p:sp>
      <p:sp>
        <p:nvSpPr>
          <p:cNvPr id="4" name="TextBox 3"/>
          <p:cNvSpPr txBox="1"/>
          <p:nvPr/>
        </p:nvSpPr>
        <p:spPr>
          <a:xfrm>
            <a:off x="5553635" y="4827494"/>
            <a:ext cx="1753878" cy="369332"/>
          </a:xfrm>
          <a:prstGeom prst="rect">
            <a:avLst/>
          </a:prstGeom>
          <a:noFill/>
        </p:spPr>
        <p:txBody>
          <a:bodyPr wrap="none" rtlCol="0">
            <a:spAutoFit/>
          </a:bodyPr>
          <a:lstStyle/>
          <a:p>
            <a:r>
              <a:rPr lang="id-ID" b="1" dirty="0"/>
              <a:t>System Proposal</a:t>
            </a:r>
          </a:p>
        </p:txBody>
      </p:sp>
    </p:spTree>
    <p:extLst>
      <p:ext uri="{BB962C8B-B14F-4D97-AF65-F5344CB8AC3E}">
        <p14:creationId xmlns:p14="http://schemas.microsoft.com/office/powerpoint/2010/main" val="1751491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r>
              <a:rPr lang="id-ID" sz="3600" dirty="0" smtClean="0">
                <a:solidFill>
                  <a:srgbClr val="C00000"/>
                </a:solidFill>
              </a:rPr>
              <a:t>/kebutuhan</a:t>
            </a:r>
          </a:p>
          <a:p>
            <a:pPr lvl="1"/>
            <a:r>
              <a:rPr lang="en-US" sz="2400" dirty="0" smtClean="0">
                <a:solidFill>
                  <a:srgbClr val="0070C0"/>
                </a:solidFill>
              </a:rPr>
              <a:t>Reason</a:t>
            </a:r>
            <a:r>
              <a:rPr lang="id-ID" sz="2400" dirty="0" smtClean="0">
                <a:solidFill>
                  <a:srgbClr val="0070C0"/>
                </a:solidFill>
              </a:rPr>
              <a:t> (alasan)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r>
              <a:rPr lang="id-ID" sz="3600" dirty="0" smtClean="0">
                <a:solidFill>
                  <a:srgbClr val="C00000"/>
                </a:solidFill>
              </a:rPr>
              <a:t>/persyaratan/featurnya</a:t>
            </a:r>
          </a:p>
          <a:p>
            <a:pPr lvl="1"/>
            <a:r>
              <a:rPr lang="en-US" sz="2400" dirty="0" smtClean="0"/>
              <a:t>Business </a:t>
            </a:r>
            <a:r>
              <a:rPr lang="en-US" sz="2400" dirty="0" smtClean="0">
                <a:solidFill>
                  <a:srgbClr val="0070C0"/>
                </a:solidFill>
              </a:rPr>
              <a:t>capabilities</a:t>
            </a:r>
            <a:r>
              <a:rPr lang="en-US" sz="2400" dirty="0" smtClean="0"/>
              <a:t> the system will need to have</a:t>
            </a:r>
            <a:r>
              <a:rPr lang="id-ID" sz="2400" dirty="0" smtClean="0"/>
              <a:t> (kemanpuan sistem)</a:t>
            </a:r>
            <a:endParaRPr lang="en-US" sz="2400" dirty="0" smtClean="0"/>
          </a:p>
          <a:p>
            <a:pPr marL="514350" indent="-514350">
              <a:lnSpc>
                <a:spcPct val="90000"/>
              </a:lnSpc>
              <a:buFont typeface="+mj-lt"/>
              <a:buAutoNum type="arabicPeriod"/>
            </a:pPr>
            <a:r>
              <a:rPr lang="en-US" sz="3600" dirty="0" smtClean="0">
                <a:solidFill>
                  <a:srgbClr val="C00000"/>
                </a:solidFill>
              </a:rPr>
              <a:t>Business value</a:t>
            </a:r>
            <a:r>
              <a:rPr lang="id-ID" sz="3600" dirty="0" smtClean="0">
                <a:solidFill>
                  <a:srgbClr val="C00000"/>
                </a:solidFill>
              </a:rPr>
              <a:t>/nilai tambah</a:t>
            </a:r>
          </a:p>
          <a:p>
            <a:pPr lvl="1"/>
            <a:r>
              <a:rPr lang="en-US" sz="2400" dirty="0" smtClean="0">
                <a:solidFill>
                  <a:srgbClr val="0070C0"/>
                </a:solidFill>
              </a:rPr>
              <a:t>Benefits</a:t>
            </a:r>
            <a:r>
              <a:rPr lang="en-US" sz="2400" dirty="0" smtClean="0"/>
              <a:t> </a:t>
            </a:r>
            <a:r>
              <a:rPr lang="en-US" sz="2400" dirty="0"/>
              <a:t>the organization can expect from the </a:t>
            </a:r>
            <a:r>
              <a:rPr lang="en-US" sz="2400" dirty="0" smtClean="0"/>
              <a:t>project</a:t>
            </a:r>
            <a:r>
              <a:rPr lang="id-ID" sz="2400" dirty="0" smtClean="0"/>
              <a:t> (manfaat)</a:t>
            </a:r>
            <a:endParaRPr lang="en-US" sz="2400" dirty="0"/>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r>
              <a:rPr lang="id-ID" sz="2400" dirty="0" smtClean="0"/>
              <a:t>(hal2 yg jadi pertimbangan)</a:t>
            </a:r>
            <a:endParaRPr lang="en-US" sz="2400" dirty="0" smtClean="0"/>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56996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dirty="0"/>
              <a:t>Business </a:t>
            </a:r>
            <a:r>
              <a:rPr lang="en-US" dirty="0" smtClean="0"/>
              <a:t>Need</a:t>
            </a:r>
            <a:r>
              <a:rPr lang="id-ID" dirty="0" smtClean="0"/>
              <a:t>/Kebutuhan Bisnis</a:t>
            </a:r>
            <a:endParaRPr lang="en-US" dirty="0"/>
          </a:p>
        </p:txBody>
      </p:sp>
      <p:sp>
        <p:nvSpPr>
          <p:cNvPr id="153603" name="Rectangle 3" descr="Rectangle: Click to edit Master text styles&#10;Second level&#10;Third level&#10;Fourth level&#10;Fifth level"/>
          <p:cNvSpPr>
            <a:spLocks noGrp="1" noChangeArrowheads="1"/>
          </p:cNvSpPr>
          <p:nvPr>
            <p:ph idx="1"/>
          </p:nvPr>
        </p:nvSpPr>
        <p:spPr/>
        <p:txBody>
          <a:bodyPr/>
          <a:lstStyle/>
          <a:p>
            <a:r>
              <a:rPr lang="en-US" sz="3600" dirty="0"/>
              <a:t>Describes </a:t>
            </a:r>
            <a:r>
              <a:rPr lang="en-US" sz="3600" dirty="0">
                <a:solidFill>
                  <a:srgbClr val="C00000"/>
                </a:solidFill>
              </a:rPr>
              <a:t>why the system should be </a:t>
            </a:r>
            <a:r>
              <a:rPr lang="en-US" sz="3600" dirty="0" smtClean="0">
                <a:solidFill>
                  <a:srgbClr val="C00000"/>
                </a:solidFill>
              </a:rPr>
              <a:t>built</a:t>
            </a:r>
            <a:r>
              <a:rPr lang="id-ID" sz="3600" dirty="0" smtClean="0">
                <a:solidFill>
                  <a:srgbClr val="C00000"/>
                </a:solidFill>
              </a:rPr>
              <a:t> </a:t>
            </a:r>
            <a:r>
              <a:rPr lang="id-ID" sz="3600" dirty="0" smtClean="0"/>
              <a:t>(kenapa sistem dibangun)</a:t>
            </a:r>
            <a:endParaRPr lang="en-US" sz="3600" dirty="0"/>
          </a:p>
          <a:p>
            <a:r>
              <a:rPr lang="en-US" sz="3600" dirty="0">
                <a:solidFill>
                  <a:srgbClr val="C00000"/>
                </a:solidFill>
              </a:rPr>
              <a:t>Why</a:t>
            </a:r>
            <a:r>
              <a:rPr lang="en-US" sz="3600" dirty="0"/>
              <a:t> the project should </a:t>
            </a:r>
            <a:r>
              <a:rPr lang="en-US" sz="3600" dirty="0">
                <a:solidFill>
                  <a:srgbClr val="C00000"/>
                </a:solidFill>
              </a:rPr>
              <a:t>be </a:t>
            </a:r>
            <a:r>
              <a:rPr lang="en-US" sz="3600" dirty="0" smtClean="0">
                <a:solidFill>
                  <a:srgbClr val="C00000"/>
                </a:solidFill>
              </a:rPr>
              <a:t>funded</a:t>
            </a:r>
            <a:r>
              <a:rPr lang="id-ID" sz="3600" dirty="0" smtClean="0">
                <a:solidFill>
                  <a:srgbClr val="C00000"/>
                </a:solidFill>
              </a:rPr>
              <a:t>/ </a:t>
            </a:r>
            <a:r>
              <a:rPr lang="id-ID" sz="3600" dirty="0"/>
              <a:t>(kenapa sistem </a:t>
            </a:r>
            <a:r>
              <a:rPr lang="id-ID" sz="3600" dirty="0" smtClean="0"/>
              <a:t>didanai)</a:t>
            </a:r>
            <a:endParaRPr lang="en-US" sz="3600" dirty="0"/>
          </a:p>
          <a:p>
            <a:r>
              <a:rPr lang="en-US" sz="3600" dirty="0" smtClean="0">
                <a:solidFill>
                  <a:srgbClr val="C00000"/>
                </a:solidFill>
              </a:rPr>
              <a:t>Should </a:t>
            </a:r>
            <a:r>
              <a:rPr lang="en-US" sz="3600" dirty="0">
                <a:solidFill>
                  <a:srgbClr val="C00000"/>
                </a:solidFill>
              </a:rPr>
              <a:t>be clear </a:t>
            </a:r>
            <a:r>
              <a:rPr lang="en-US" sz="3600" dirty="0"/>
              <a:t>and </a:t>
            </a:r>
            <a:r>
              <a:rPr lang="en-US" sz="3600" dirty="0" smtClean="0"/>
              <a:t>concise</a:t>
            </a:r>
            <a:r>
              <a:rPr lang="id-ID" sz="3600" dirty="0" smtClean="0"/>
              <a:t> (jelas &amp; Ringkas)</a:t>
            </a:r>
            <a:endParaRPr lang="en-US" sz="3600" dirty="0"/>
          </a:p>
          <a:p>
            <a:r>
              <a:rPr lang="en-US" sz="3600" dirty="0"/>
              <a:t>Probably </a:t>
            </a:r>
            <a:r>
              <a:rPr lang="en-US" sz="3600" dirty="0" smtClean="0">
                <a:solidFill>
                  <a:srgbClr val="C00000"/>
                </a:solidFill>
              </a:rPr>
              <a:t>not </a:t>
            </a:r>
            <a:r>
              <a:rPr lang="en-US" sz="3600" dirty="0">
                <a:solidFill>
                  <a:srgbClr val="C00000"/>
                </a:solidFill>
              </a:rPr>
              <a:t>completely defined</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07023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fade">
                                      <p:cBhvr>
                                        <p:cTn id="7" dur="1000"/>
                                        <p:tgtEl>
                                          <p:spTgt spid="153603">
                                            <p:txEl>
                                              <p:pRg st="0" end="0"/>
                                            </p:txEl>
                                          </p:spTgt>
                                        </p:tgtEl>
                                      </p:cBhvr>
                                    </p:animEffect>
                                    <p:anim calcmode="lin" valueType="num">
                                      <p:cBhvr>
                                        <p:cTn id="8" dur="10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03">
                                            <p:txEl>
                                              <p:pRg st="1" end="1"/>
                                            </p:txEl>
                                          </p:spTgt>
                                        </p:tgtEl>
                                        <p:attrNameLst>
                                          <p:attrName>style.visibility</p:attrName>
                                        </p:attrNameLst>
                                      </p:cBhvr>
                                      <p:to>
                                        <p:strVal val="visible"/>
                                      </p:to>
                                    </p:set>
                                    <p:animEffect transition="in" filter="fade">
                                      <p:cBhvr>
                                        <p:cTn id="14" dur="1000"/>
                                        <p:tgtEl>
                                          <p:spTgt spid="153603">
                                            <p:txEl>
                                              <p:pRg st="1" end="1"/>
                                            </p:txEl>
                                          </p:spTgt>
                                        </p:tgtEl>
                                      </p:cBhvr>
                                    </p:animEffect>
                                    <p:anim calcmode="lin" valueType="num">
                                      <p:cBhvr>
                                        <p:cTn id="15" dur="10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03">
                                            <p:txEl>
                                              <p:pRg st="2" end="2"/>
                                            </p:txEl>
                                          </p:spTgt>
                                        </p:tgtEl>
                                        <p:attrNameLst>
                                          <p:attrName>style.visibility</p:attrName>
                                        </p:attrNameLst>
                                      </p:cBhvr>
                                      <p:to>
                                        <p:strVal val="visible"/>
                                      </p:to>
                                    </p:set>
                                    <p:animEffect transition="in" filter="fade">
                                      <p:cBhvr>
                                        <p:cTn id="21" dur="1000"/>
                                        <p:tgtEl>
                                          <p:spTgt spid="153603">
                                            <p:txEl>
                                              <p:pRg st="2" end="2"/>
                                            </p:txEl>
                                          </p:spTgt>
                                        </p:tgtEl>
                                      </p:cBhvr>
                                    </p:animEffect>
                                    <p:anim calcmode="lin" valueType="num">
                                      <p:cBhvr>
                                        <p:cTn id="22" dur="10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03">
                                            <p:txEl>
                                              <p:pRg st="3" end="3"/>
                                            </p:txEl>
                                          </p:spTgt>
                                        </p:tgtEl>
                                        <p:attrNameLst>
                                          <p:attrName>style.visibility</p:attrName>
                                        </p:attrNameLst>
                                      </p:cBhvr>
                                      <p:to>
                                        <p:strVal val="visible"/>
                                      </p:to>
                                    </p:set>
                                    <p:animEffect transition="in" filter="fade">
                                      <p:cBhvr>
                                        <p:cTn id="28" dur="1000"/>
                                        <p:tgtEl>
                                          <p:spTgt spid="153603">
                                            <p:txEl>
                                              <p:pRg st="3" end="3"/>
                                            </p:txEl>
                                          </p:spTgt>
                                        </p:tgtEl>
                                      </p:cBhvr>
                                    </p:animEffect>
                                    <p:anim calcmode="lin" valueType="num">
                                      <p:cBhvr>
                                        <p:cTn id="29" dur="10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id-ID" dirty="0" smtClean="0"/>
              <a:t>Business Requirements /</a:t>
            </a:r>
            <a:r>
              <a:rPr lang="id-ID" dirty="0"/>
              <a:t>  Mau nya apa</a:t>
            </a:r>
            <a:endParaRPr lang="en-US" dirty="0"/>
          </a:p>
        </p:txBody>
      </p:sp>
      <p:sp>
        <p:nvSpPr>
          <p:cNvPr id="154627"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What</a:t>
            </a:r>
            <a:r>
              <a:rPr lang="en-US" sz="3600" dirty="0"/>
              <a:t> the system </a:t>
            </a:r>
            <a:r>
              <a:rPr lang="en-US" sz="3600" dirty="0">
                <a:solidFill>
                  <a:srgbClr val="C00000"/>
                </a:solidFill>
              </a:rPr>
              <a:t>will </a:t>
            </a:r>
            <a:r>
              <a:rPr lang="en-US" sz="3600" dirty="0" smtClean="0">
                <a:solidFill>
                  <a:srgbClr val="C00000"/>
                </a:solidFill>
              </a:rPr>
              <a:t>do</a:t>
            </a:r>
            <a:r>
              <a:rPr lang="id-ID" sz="3600" dirty="0" smtClean="0">
                <a:solidFill>
                  <a:srgbClr val="C00000"/>
                </a:solidFill>
              </a:rPr>
              <a:t> </a:t>
            </a:r>
            <a:r>
              <a:rPr lang="id-ID" sz="3600" dirty="0" smtClean="0"/>
              <a:t>(sistem bisa apa?)</a:t>
            </a:r>
            <a:endParaRPr lang="en-US" sz="3600" dirty="0"/>
          </a:p>
          <a:p>
            <a:r>
              <a:rPr lang="en-US" sz="3600" dirty="0">
                <a:solidFill>
                  <a:srgbClr val="C00000"/>
                </a:solidFill>
              </a:rPr>
              <a:t>High level explanation </a:t>
            </a:r>
            <a:r>
              <a:rPr lang="en-US" sz="3600" dirty="0"/>
              <a:t>to the approval committee</a:t>
            </a:r>
          </a:p>
          <a:p>
            <a:r>
              <a:rPr lang="en-US" sz="3600" dirty="0"/>
              <a:t>Tell about the </a:t>
            </a:r>
            <a:r>
              <a:rPr lang="en-US" sz="3600" dirty="0">
                <a:solidFill>
                  <a:srgbClr val="C00000"/>
                </a:solidFill>
              </a:rPr>
              <a:t>features and </a:t>
            </a:r>
            <a:r>
              <a:rPr lang="en-US" sz="3600" dirty="0" smtClean="0">
                <a:solidFill>
                  <a:srgbClr val="C00000"/>
                </a:solidFill>
              </a:rPr>
              <a:t>capabilities</a:t>
            </a:r>
          </a:p>
          <a:p>
            <a:r>
              <a:rPr lang="en-US" sz="3600" dirty="0" smtClean="0"/>
              <a:t>Can be replaced by </a:t>
            </a:r>
            <a:r>
              <a:rPr lang="en-US" sz="3600" dirty="0" smtClean="0">
                <a:solidFill>
                  <a:srgbClr val="C00000"/>
                </a:solidFill>
              </a:rPr>
              <a:t>Use Case Diagram</a:t>
            </a:r>
            <a:endParaRPr lang="en-US" sz="3600" dirty="0">
              <a:solidFill>
                <a:srgbClr val="C00000"/>
              </a:solidFill>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412879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1000"/>
                                        <p:tgtEl>
                                          <p:spTgt spid="154627">
                                            <p:txEl>
                                              <p:pRg st="0" end="0"/>
                                            </p:txEl>
                                          </p:spTgt>
                                        </p:tgtEl>
                                      </p:cBhvr>
                                    </p:animEffect>
                                    <p:anim calcmode="lin" valueType="num">
                                      <p:cBhvr>
                                        <p:cTn id="8"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627">
                                            <p:txEl>
                                              <p:pRg st="1" end="1"/>
                                            </p:txEl>
                                          </p:spTgt>
                                        </p:tgtEl>
                                        <p:attrNameLst>
                                          <p:attrName>style.visibility</p:attrName>
                                        </p:attrNameLst>
                                      </p:cBhvr>
                                      <p:to>
                                        <p:strVal val="visible"/>
                                      </p:to>
                                    </p:set>
                                    <p:animEffect transition="in" filter="fade">
                                      <p:cBhvr>
                                        <p:cTn id="14" dur="1000"/>
                                        <p:tgtEl>
                                          <p:spTgt spid="154627">
                                            <p:txEl>
                                              <p:pRg st="1" end="1"/>
                                            </p:txEl>
                                          </p:spTgt>
                                        </p:tgtEl>
                                      </p:cBhvr>
                                    </p:animEffect>
                                    <p:anim calcmode="lin" valueType="num">
                                      <p:cBhvr>
                                        <p:cTn id="15"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4627">
                                            <p:txEl>
                                              <p:pRg st="2" end="2"/>
                                            </p:txEl>
                                          </p:spTgt>
                                        </p:tgtEl>
                                        <p:attrNameLst>
                                          <p:attrName>style.visibility</p:attrName>
                                        </p:attrNameLst>
                                      </p:cBhvr>
                                      <p:to>
                                        <p:strVal val="visible"/>
                                      </p:to>
                                    </p:set>
                                    <p:animEffect transition="in" filter="fade">
                                      <p:cBhvr>
                                        <p:cTn id="21" dur="1000"/>
                                        <p:tgtEl>
                                          <p:spTgt spid="154627">
                                            <p:txEl>
                                              <p:pRg st="2" end="2"/>
                                            </p:txEl>
                                          </p:spTgt>
                                        </p:tgtEl>
                                      </p:cBhvr>
                                    </p:animEffect>
                                    <p:anim calcmode="lin" valueType="num">
                                      <p:cBhvr>
                                        <p:cTn id="22"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1000"/>
                                        <p:tgtEl>
                                          <p:spTgt spid="154627">
                                            <p:txEl>
                                              <p:pRg st="3" end="3"/>
                                            </p:txEl>
                                          </p:spTgt>
                                        </p:tgtEl>
                                      </p:cBhvr>
                                    </p:animEffect>
                                    <p:anim calcmode="lin" valueType="num">
                                      <p:cBhvr>
                                        <p:cTn id="29" dur="10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id-ID" smtClean="0"/>
              <a:t>Business </a:t>
            </a:r>
            <a:r>
              <a:rPr lang="en-US" smtClean="0"/>
              <a:t>Value</a:t>
            </a:r>
            <a:endParaRPr lang="en-US" dirty="0"/>
          </a:p>
        </p:txBody>
      </p:sp>
      <p:sp>
        <p:nvSpPr>
          <p:cNvPr id="155651"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Tangible </a:t>
            </a:r>
            <a:r>
              <a:rPr lang="en-US" sz="3600" dirty="0" smtClean="0">
                <a:solidFill>
                  <a:srgbClr val="C00000"/>
                </a:solidFill>
              </a:rPr>
              <a:t>value</a:t>
            </a:r>
            <a:r>
              <a:rPr lang="id-ID" sz="3600" dirty="0" smtClean="0">
                <a:solidFill>
                  <a:srgbClr val="C00000"/>
                </a:solidFill>
              </a:rPr>
              <a:t> /nilai yang dapat di ukur</a:t>
            </a:r>
            <a:endParaRPr lang="en-US" sz="3600" dirty="0">
              <a:solidFill>
                <a:srgbClr val="C00000"/>
              </a:solidFill>
            </a:endParaRPr>
          </a:p>
          <a:p>
            <a:pPr lvl="1"/>
            <a:r>
              <a:rPr lang="en-US" dirty="0"/>
              <a:t>A </a:t>
            </a:r>
            <a:r>
              <a:rPr lang="en-US" dirty="0">
                <a:solidFill>
                  <a:srgbClr val="0070C0"/>
                </a:solidFill>
              </a:rPr>
              <a:t>quantifiable </a:t>
            </a:r>
            <a:r>
              <a:rPr lang="en-US" dirty="0" smtClean="0">
                <a:solidFill>
                  <a:srgbClr val="0070C0"/>
                </a:solidFill>
              </a:rPr>
              <a:t>value</a:t>
            </a:r>
          </a:p>
          <a:p>
            <a:pPr lvl="1"/>
            <a:r>
              <a:rPr lang="en-US" dirty="0" smtClean="0"/>
              <a:t>E.g.: 2 % reduction in operating cost</a:t>
            </a:r>
            <a:endParaRPr lang="en-US" dirty="0">
              <a:solidFill>
                <a:srgbClr val="0070C0"/>
              </a:solidFill>
            </a:endParaRPr>
          </a:p>
          <a:p>
            <a:r>
              <a:rPr lang="en-US" sz="3600" dirty="0">
                <a:solidFill>
                  <a:srgbClr val="C00000"/>
                </a:solidFill>
              </a:rPr>
              <a:t>Intangible </a:t>
            </a:r>
            <a:r>
              <a:rPr lang="en-US" sz="3600" dirty="0" smtClean="0">
                <a:solidFill>
                  <a:srgbClr val="C00000"/>
                </a:solidFill>
              </a:rPr>
              <a:t>value</a:t>
            </a:r>
            <a:r>
              <a:rPr lang="id-ID" sz="3600" dirty="0" smtClean="0">
                <a:solidFill>
                  <a:srgbClr val="C00000"/>
                </a:solidFill>
              </a:rPr>
              <a:t>/nilai tidak berwujud</a:t>
            </a:r>
            <a:endParaRPr lang="en-US" sz="3600" dirty="0">
              <a:solidFill>
                <a:srgbClr val="C00000"/>
              </a:solidFill>
            </a:endParaRPr>
          </a:p>
          <a:p>
            <a:pPr lvl="1"/>
            <a:r>
              <a:rPr lang="en-US" dirty="0">
                <a:solidFill>
                  <a:srgbClr val="0070C0"/>
                </a:solidFill>
              </a:rPr>
              <a:t>Intuitive believe </a:t>
            </a:r>
            <a:r>
              <a:rPr lang="en-US" dirty="0"/>
              <a:t>why the system will help the </a:t>
            </a:r>
            <a:r>
              <a:rPr lang="en-US" dirty="0" smtClean="0"/>
              <a:t>company</a:t>
            </a:r>
            <a:r>
              <a:rPr lang="id-ID" dirty="0" smtClean="0"/>
              <a:t> (membantu perusahaan)</a:t>
            </a:r>
            <a:endParaRPr lang="en-US" dirty="0" smtClean="0"/>
          </a:p>
          <a:p>
            <a:pPr lvl="1"/>
            <a:r>
              <a:rPr lang="en-US" dirty="0" smtClean="0"/>
              <a:t>E.g.: improved customer service, a better competitive position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95499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1000"/>
                                        <p:tgtEl>
                                          <p:spTgt spid="155651">
                                            <p:txEl>
                                              <p:pRg st="0" end="0"/>
                                            </p:txEl>
                                          </p:spTgt>
                                        </p:tgtEl>
                                      </p:cBhvr>
                                    </p:animEffect>
                                    <p:anim calcmode="lin" valueType="num">
                                      <p:cBhvr>
                                        <p:cTn id="8" dur="10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5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5651">
                                            <p:txEl>
                                              <p:pRg st="1" end="1"/>
                                            </p:txEl>
                                          </p:spTgt>
                                        </p:tgtEl>
                                        <p:attrNameLst>
                                          <p:attrName>style.visibility</p:attrName>
                                        </p:attrNameLst>
                                      </p:cBhvr>
                                      <p:to>
                                        <p:strVal val="visible"/>
                                      </p:to>
                                    </p:set>
                                    <p:animEffect transition="in" filter="fade">
                                      <p:cBhvr>
                                        <p:cTn id="14" dur="1000"/>
                                        <p:tgtEl>
                                          <p:spTgt spid="155651">
                                            <p:txEl>
                                              <p:pRg st="1" end="1"/>
                                            </p:txEl>
                                          </p:spTgt>
                                        </p:tgtEl>
                                      </p:cBhvr>
                                    </p:animEffect>
                                    <p:anim calcmode="lin" valueType="num">
                                      <p:cBhvr>
                                        <p:cTn id="15" dur="10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5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5651">
                                            <p:txEl>
                                              <p:pRg st="2" end="2"/>
                                            </p:txEl>
                                          </p:spTgt>
                                        </p:tgtEl>
                                        <p:attrNameLst>
                                          <p:attrName>style.visibility</p:attrName>
                                        </p:attrNameLst>
                                      </p:cBhvr>
                                      <p:to>
                                        <p:strVal val="visible"/>
                                      </p:to>
                                    </p:set>
                                    <p:animEffect transition="in" filter="fade">
                                      <p:cBhvr>
                                        <p:cTn id="21" dur="1000"/>
                                        <p:tgtEl>
                                          <p:spTgt spid="155651">
                                            <p:txEl>
                                              <p:pRg st="2" end="2"/>
                                            </p:txEl>
                                          </p:spTgt>
                                        </p:tgtEl>
                                      </p:cBhvr>
                                    </p:animEffect>
                                    <p:anim calcmode="lin" valueType="num">
                                      <p:cBhvr>
                                        <p:cTn id="22" dur="1000" fill="hold"/>
                                        <p:tgtEl>
                                          <p:spTgt spid="155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5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5651">
                                            <p:txEl>
                                              <p:pRg st="3" end="3"/>
                                            </p:txEl>
                                          </p:spTgt>
                                        </p:tgtEl>
                                        <p:attrNameLst>
                                          <p:attrName>style.visibility</p:attrName>
                                        </p:attrNameLst>
                                      </p:cBhvr>
                                      <p:to>
                                        <p:strVal val="visible"/>
                                      </p:to>
                                    </p:set>
                                    <p:animEffect transition="in" filter="fade">
                                      <p:cBhvr>
                                        <p:cTn id="28" dur="1000"/>
                                        <p:tgtEl>
                                          <p:spTgt spid="155651">
                                            <p:txEl>
                                              <p:pRg st="3" end="3"/>
                                            </p:txEl>
                                          </p:spTgt>
                                        </p:tgtEl>
                                      </p:cBhvr>
                                    </p:animEffect>
                                    <p:anim calcmode="lin" valueType="num">
                                      <p:cBhvr>
                                        <p:cTn id="29" dur="10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5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5651">
                                            <p:txEl>
                                              <p:pRg st="4" end="4"/>
                                            </p:txEl>
                                          </p:spTgt>
                                        </p:tgtEl>
                                        <p:attrNameLst>
                                          <p:attrName>style.visibility</p:attrName>
                                        </p:attrNameLst>
                                      </p:cBhvr>
                                      <p:to>
                                        <p:strVal val="visible"/>
                                      </p:to>
                                    </p:set>
                                    <p:animEffect transition="in" filter="fade">
                                      <p:cBhvr>
                                        <p:cTn id="35" dur="1000"/>
                                        <p:tgtEl>
                                          <p:spTgt spid="155651">
                                            <p:txEl>
                                              <p:pRg st="4" end="4"/>
                                            </p:txEl>
                                          </p:spTgt>
                                        </p:tgtEl>
                                      </p:cBhvr>
                                    </p:animEffect>
                                    <p:anim calcmode="lin" valueType="num">
                                      <p:cBhvr>
                                        <p:cTn id="36" dur="1000" fill="hold"/>
                                        <p:tgtEl>
                                          <p:spTgt spid="1556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5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5651">
                                            <p:txEl>
                                              <p:pRg st="5" end="5"/>
                                            </p:txEl>
                                          </p:spTgt>
                                        </p:tgtEl>
                                        <p:attrNameLst>
                                          <p:attrName>style.visibility</p:attrName>
                                        </p:attrNameLst>
                                      </p:cBhvr>
                                      <p:to>
                                        <p:strVal val="visible"/>
                                      </p:to>
                                    </p:set>
                                    <p:animEffect transition="in" filter="fade">
                                      <p:cBhvr>
                                        <p:cTn id="42" dur="1000"/>
                                        <p:tgtEl>
                                          <p:spTgt spid="155651">
                                            <p:txEl>
                                              <p:pRg st="5" end="5"/>
                                            </p:txEl>
                                          </p:spTgt>
                                        </p:tgtEl>
                                      </p:cBhvr>
                                    </p:animEffect>
                                    <p:anim calcmode="lin" valueType="num">
                                      <p:cBhvr>
                                        <p:cTn id="43" dur="10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5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Sofware</a:t>
            </a:r>
            <a:r>
              <a:rPr lang="en-US" dirty="0" smtClean="0"/>
              <a:t> Quality</a:t>
            </a:r>
            <a:endParaRPr lang="id-ID" dirty="0"/>
          </a:p>
        </p:txBody>
      </p:sp>
      <p:sp>
        <p:nvSpPr>
          <p:cNvPr id="3" name="Content Placeholder 2"/>
          <p:cNvSpPr>
            <a:spLocks noGrp="1"/>
          </p:cNvSpPr>
          <p:nvPr>
            <p:ph idx="1"/>
          </p:nvPr>
        </p:nvSpPr>
        <p:spPr>
          <a:xfrm>
            <a:off x="381000" y="1402501"/>
            <a:ext cx="4958074" cy="5024096"/>
          </a:xfrm>
        </p:spPr>
        <p:txBody>
          <a:bodyPr>
            <a:normAutofit fontScale="85000" lnSpcReduction="20000"/>
          </a:bodyPr>
          <a:lstStyle/>
          <a:p>
            <a:r>
              <a:rPr lang="en-US" dirty="0"/>
              <a:t>Software quality </a:t>
            </a:r>
            <a:r>
              <a:rPr lang="en-US" dirty="0" smtClean="0"/>
              <a:t>is </a:t>
            </a:r>
            <a:r>
              <a:rPr lang="en-US" sz="1900" i="1" dirty="0" smtClean="0"/>
              <a:t>(IEEE, 1991)</a:t>
            </a:r>
            <a:r>
              <a:rPr lang="en-US" dirty="0" smtClean="0"/>
              <a:t>: </a:t>
            </a:r>
          </a:p>
          <a:p>
            <a:pPr marL="914400" lvl="1" indent="-457200">
              <a:buFont typeface="+mj-lt"/>
              <a:buAutoNum type="arabicPeriod"/>
            </a:pPr>
            <a:r>
              <a:rPr lang="en-US" dirty="0" smtClean="0"/>
              <a:t>The degree</a:t>
            </a:r>
            <a:r>
              <a:rPr lang="id-ID" dirty="0" smtClean="0"/>
              <a:t> (sejauh mana)</a:t>
            </a:r>
            <a:r>
              <a:rPr lang="en-US" dirty="0" smtClean="0"/>
              <a:t> </a:t>
            </a:r>
            <a:r>
              <a:rPr lang="en-US" dirty="0"/>
              <a:t>to which a system, component, or process </a:t>
            </a:r>
            <a:r>
              <a:rPr lang="en-US" dirty="0">
                <a:solidFill>
                  <a:srgbClr val="C00000"/>
                </a:solidFill>
              </a:rPr>
              <a:t>meets specified </a:t>
            </a:r>
            <a:r>
              <a:rPr lang="en-US" dirty="0" smtClean="0">
                <a:solidFill>
                  <a:srgbClr val="C00000"/>
                </a:solidFill>
              </a:rPr>
              <a:t>requirements</a:t>
            </a:r>
          </a:p>
          <a:p>
            <a:pPr marL="914400" lvl="1" indent="-457200">
              <a:buFont typeface="+mj-lt"/>
              <a:buAutoNum type="arabicPeriod"/>
            </a:pPr>
            <a:r>
              <a:rPr lang="en-US" dirty="0" smtClean="0"/>
              <a:t>The </a:t>
            </a:r>
            <a:r>
              <a:rPr lang="en-US" dirty="0"/>
              <a:t>degree to which a system, component, or process </a:t>
            </a:r>
            <a:r>
              <a:rPr lang="en-US" dirty="0" smtClean="0">
                <a:solidFill>
                  <a:srgbClr val="C00000"/>
                </a:solidFill>
              </a:rPr>
              <a:t>meets customer </a:t>
            </a:r>
            <a:r>
              <a:rPr lang="en-US" dirty="0">
                <a:solidFill>
                  <a:srgbClr val="C00000"/>
                </a:solidFill>
              </a:rPr>
              <a:t>or user needs or </a:t>
            </a:r>
            <a:r>
              <a:rPr lang="en-US" dirty="0" smtClean="0">
                <a:solidFill>
                  <a:srgbClr val="C00000"/>
                </a:solidFill>
              </a:rPr>
              <a:t>expectations</a:t>
            </a:r>
          </a:p>
          <a:p>
            <a:endParaRPr lang="en-US" sz="1900" dirty="0" smtClean="0"/>
          </a:p>
          <a:p>
            <a:r>
              <a:rPr lang="en-US" dirty="0"/>
              <a:t>Software </a:t>
            </a:r>
            <a:r>
              <a:rPr lang="en-US" b="1" dirty="0"/>
              <a:t>quality</a:t>
            </a:r>
            <a:r>
              <a:rPr lang="en-US" dirty="0"/>
              <a:t> measures how well software is designed (</a:t>
            </a:r>
            <a:r>
              <a:rPr lang="en-US" dirty="0">
                <a:solidFill>
                  <a:srgbClr val="C00000"/>
                </a:solidFill>
              </a:rPr>
              <a:t>quality of design</a:t>
            </a:r>
            <a:r>
              <a:rPr lang="en-US" dirty="0"/>
              <a:t>), and how well the software conforms to that design (</a:t>
            </a:r>
            <a:r>
              <a:rPr lang="en-US" dirty="0">
                <a:solidFill>
                  <a:srgbClr val="C00000"/>
                </a:solidFill>
              </a:rPr>
              <a:t>quality of conformance</a:t>
            </a:r>
            <a:r>
              <a:rPr lang="en-US" dirty="0" smtClean="0"/>
              <a:t>)</a:t>
            </a:r>
            <a:r>
              <a:rPr lang="id-ID" dirty="0" smtClean="0"/>
              <a:t> (Seberapa baik perangkat lunak dirancang dan sesuai desain/kualitas) </a:t>
            </a:r>
            <a:r>
              <a:rPr lang="en-US" sz="1900" i="1" dirty="0"/>
              <a:t/>
            </a:r>
            <a:br>
              <a:rPr lang="en-US" sz="1900" i="1" dirty="0"/>
            </a:br>
            <a:r>
              <a:rPr lang="en-US" sz="1900" i="1" dirty="0" smtClean="0"/>
              <a:t>(Pressman</a:t>
            </a:r>
            <a:r>
              <a:rPr lang="en-US" sz="1900" i="1" dirty="0"/>
              <a:t>, </a:t>
            </a:r>
            <a:r>
              <a:rPr lang="en-US" sz="1900" i="1" dirty="0" smtClean="0"/>
              <a:t>2014) </a:t>
            </a:r>
            <a:endParaRPr lang="en-US" sz="1900" i="1" dirty="0"/>
          </a:p>
          <a:p>
            <a:r>
              <a:rPr lang="en-US" dirty="0" smtClean="0"/>
              <a:t>Quality means</a:t>
            </a:r>
            <a:r>
              <a:rPr lang="id-ID" dirty="0" smtClean="0"/>
              <a:t> (sesuai)</a:t>
            </a:r>
            <a:r>
              <a:rPr lang="en-US" dirty="0" smtClean="0"/>
              <a:t> </a:t>
            </a:r>
            <a:r>
              <a:rPr lang="en-US" dirty="0">
                <a:solidFill>
                  <a:srgbClr val="C00000"/>
                </a:solidFill>
              </a:rPr>
              <a:t>conformance to </a:t>
            </a:r>
            <a:r>
              <a:rPr lang="en-US" dirty="0" smtClean="0">
                <a:solidFill>
                  <a:srgbClr val="C00000"/>
                </a:solidFill>
              </a:rPr>
              <a:t>requirements </a:t>
            </a:r>
            <a:r>
              <a:rPr lang="en-US" sz="1900" i="1" dirty="0"/>
              <a:t>(Crosby, 1979)</a:t>
            </a:r>
            <a:endParaRPr lang="id-ID" i="1"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106" t="2796" r="2563" b="7689"/>
          <a:stretch/>
        </p:blipFill>
        <p:spPr>
          <a:xfrm>
            <a:off x="5339074" y="2913294"/>
            <a:ext cx="3780802" cy="3513303"/>
          </a:xfrm>
          <a:prstGeom prst="rect">
            <a:avLst/>
          </a:prstGeom>
        </p:spPr>
      </p:pic>
      <p:sp>
        <p:nvSpPr>
          <p:cNvPr id="5" name="Slide Number Placeholder 4"/>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48</a:t>
            </a:fld>
            <a:endParaRPr lang="en-US" dirty="0">
              <a:solidFill>
                <a:prstClr val="black">
                  <a:tint val="75000"/>
                </a:prstClr>
              </a:solidFill>
            </a:endParaRPr>
          </a:p>
        </p:txBody>
      </p:sp>
    </p:spTree>
    <p:extLst>
      <p:ext uri="{BB962C8B-B14F-4D97-AF65-F5344CB8AC3E}">
        <p14:creationId xmlns:p14="http://schemas.microsoft.com/office/powerpoint/2010/main" val="16407762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684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2" y="116943"/>
            <a:ext cx="8319407" cy="1325563"/>
          </a:xfrm>
        </p:spPr>
        <p:txBody>
          <a:bodyPr/>
          <a:lstStyle/>
          <a:p>
            <a:r>
              <a:rPr lang="en-US" dirty="0" smtClean="0"/>
              <a:t>Recap</a:t>
            </a:r>
            <a:endParaRPr lang="en-US" dirty="0"/>
          </a:p>
        </p:txBody>
      </p:sp>
      <p:sp>
        <p:nvSpPr>
          <p:cNvPr id="3" name="Content Placeholder 2"/>
          <p:cNvSpPr>
            <a:spLocks noGrp="1"/>
          </p:cNvSpPr>
          <p:nvPr>
            <p:ph idx="1"/>
          </p:nvPr>
        </p:nvSpPr>
        <p:spPr>
          <a:xfrm>
            <a:off x="476253" y="1321483"/>
            <a:ext cx="8319406" cy="4859675"/>
          </a:xfrm>
        </p:spPr>
        <p:txBody>
          <a:bodyPr>
            <a:noAutofit/>
          </a:bodyPr>
          <a:lstStyle/>
          <a:p>
            <a:pPr algn="just"/>
            <a:r>
              <a:rPr lang="en-US" sz="1800" dirty="0"/>
              <a:t>The </a:t>
            </a:r>
            <a:r>
              <a:rPr lang="en-US" sz="1800" dirty="0">
                <a:solidFill>
                  <a:srgbClr val="C00000"/>
                </a:solidFill>
              </a:rPr>
              <a:t>systems analyst </a:t>
            </a:r>
            <a:r>
              <a:rPr lang="en-US" sz="1800" dirty="0"/>
              <a:t>is a key person analyzing the business</a:t>
            </a:r>
            <a:r>
              <a:rPr lang="en-US" sz="1800" dirty="0">
                <a:solidFill>
                  <a:srgbClr val="0070C0"/>
                </a:solidFill>
              </a:rPr>
              <a:t>, identifying </a:t>
            </a:r>
            <a:r>
              <a:rPr lang="en-US" sz="1800" dirty="0" smtClean="0">
                <a:solidFill>
                  <a:srgbClr val="0070C0"/>
                </a:solidFill>
              </a:rPr>
              <a:t>opportunities</a:t>
            </a:r>
            <a:r>
              <a:rPr lang="id-ID" sz="1800" dirty="0" smtClean="0">
                <a:solidFill>
                  <a:srgbClr val="0070C0"/>
                </a:solidFill>
              </a:rPr>
              <a:t> (peluang)</a:t>
            </a:r>
            <a:r>
              <a:rPr lang="en-US" sz="1800" dirty="0" smtClean="0"/>
              <a:t> </a:t>
            </a:r>
            <a:r>
              <a:rPr lang="en-US" sz="1800" dirty="0"/>
              <a:t>for improvement, and </a:t>
            </a:r>
            <a:r>
              <a:rPr lang="en-US" sz="1800" dirty="0">
                <a:solidFill>
                  <a:srgbClr val="0070C0"/>
                </a:solidFill>
              </a:rPr>
              <a:t>designing information systems </a:t>
            </a:r>
            <a:r>
              <a:rPr lang="en-US" sz="1800" dirty="0"/>
              <a:t>to implement these ideas</a:t>
            </a:r>
          </a:p>
          <a:p>
            <a:pPr algn="just"/>
            <a:r>
              <a:rPr lang="en-US" sz="1800" dirty="0"/>
              <a:t>The </a:t>
            </a:r>
            <a:r>
              <a:rPr lang="en-US" sz="1800" dirty="0">
                <a:solidFill>
                  <a:srgbClr val="C00000"/>
                </a:solidFill>
              </a:rPr>
              <a:t>Systems Development Lifecycle </a:t>
            </a:r>
            <a:r>
              <a:rPr lang="en-US" sz="1800" dirty="0"/>
              <a:t>consists of four stages: </a:t>
            </a:r>
            <a:r>
              <a:rPr lang="en-US" sz="1800" dirty="0">
                <a:solidFill>
                  <a:srgbClr val="0070C0"/>
                </a:solidFill>
              </a:rPr>
              <a:t>Planning</a:t>
            </a:r>
            <a:r>
              <a:rPr lang="en-US" sz="1800" dirty="0"/>
              <a:t>, </a:t>
            </a:r>
            <a:r>
              <a:rPr lang="en-US" sz="1800" dirty="0">
                <a:solidFill>
                  <a:srgbClr val="0070C0"/>
                </a:solidFill>
              </a:rPr>
              <a:t>Analysis</a:t>
            </a:r>
            <a:r>
              <a:rPr lang="en-US" sz="1800" dirty="0"/>
              <a:t>, </a:t>
            </a:r>
            <a:r>
              <a:rPr lang="en-US" sz="1800" dirty="0">
                <a:solidFill>
                  <a:srgbClr val="0070C0"/>
                </a:solidFill>
              </a:rPr>
              <a:t>Design</a:t>
            </a:r>
            <a:r>
              <a:rPr lang="en-US" sz="1800" dirty="0"/>
              <a:t>, and </a:t>
            </a:r>
            <a:r>
              <a:rPr lang="en-US" sz="1800" dirty="0">
                <a:solidFill>
                  <a:srgbClr val="0070C0"/>
                </a:solidFill>
              </a:rPr>
              <a:t>Implementation</a:t>
            </a:r>
          </a:p>
          <a:p>
            <a:pPr algn="just"/>
            <a:r>
              <a:rPr lang="en-US" sz="1800" dirty="0"/>
              <a:t>The major </a:t>
            </a:r>
            <a:r>
              <a:rPr lang="en-US" sz="1800" dirty="0">
                <a:solidFill>
                  <a:srgbClr val="C00000"/>
                </a:solidFill>
              </a:rPr>
              <a:t>development methodologies</a:t>
            </a:r>
            <a:r>
              <a:rPr lang="en-US" sz="1800" dirty="0"/>
              <a:t>: </a:t>
            </a:r>
          </a:p>
          <a:p>
            <a:pPr marL="804862" lvl="1" indent="-342900" algn="just">
              <a:buFont typeface="+mj-lt"/>
              <a:buAutoNum type="arabicPeriod"/>
            </a:pPr>
            <a:r>
              <a:rPr lang="en-US" sz="1800" dirty="0">
                <a:solidFill>
                  <a:srgbClr val="0070C0"/>
                </a:solidFill>
              </a:rPr>
              <a:t>Structured </a:t>
            </a:r>
            <a:r>
              <a:rPr lang="en-US" sz="1800" dirty="0" smtClean="0">
                <a:solidFill>
                  <a:srgbClr val="0070C0"/>
                </a:solidFill>
              </a:rPr>
              <a:t>Design</a:t>
            </a:r>
            <a:r>
              <a:rPr lang="id-ID" sz="1800" dirty="0" smtClean="0">
                <a:solidFill>
                  <a:srgbClr val="0070C0"/>
                </a:solidFill>
              </a:rPr>
              <a:t> /</a:t>
            </a:r>
            <a:r>
              <a:rPr lang="id-ID" sz="1800" dirty="0"/>
              <a:t>penggambaran </a:t>
            </a:r>
            <a:r>
              <a:rPr lang="id-ID" sz="1800" dirty="0" smtClean="0"/>
              <a:t>model sistem/</a:t>
            </a:r>
            <a:r>
              <a:rPr lang="id-ID" sz="1800" dirty="0"/>
              <a:t>modeling</a:t>
            </a:r>
            <a:endParaRPr lang="en-US" sz="1800" dirty="0">
              <a:solidFill>
                <a:srgbClr val="0070C0"/>
              </a:solidFill>
            </a:endParaRPr>
          </a:p>
          <a:p>
            <a:pPr lvl="2" algn="just"/>
            <a:r>
              <a:rPr lang="en-US" sz="1800" dirty="0"/>
              <a:t>Waterfall method</a:t>
            </a:r>
          </a:p>
          <a:p>
            <a:pPr lvl="2" algn="just"/>
            <a:r>
              <a:rPr lang="en-US" sz="1800" dirty="0"/>
              <a:t>Parallel development</a:t>
            </a:r>
          </a:p>
          <a:p>
            <a:pPr marL="804862" lvl="1" indent="-342900" algn="just">
              <a:buFont typeface="+mj-lt"/>
              <a:buAutoNum type="arabicPeriod"/>
            </a:pPr>
            <a:r>
              <a:rPr lang="en-US" sz="1800" dirty="0" smtClean="0">
                <a:solidFill>
                  <a:srgbClr val="0070C0"/>
                </a:solidFill>
              </a:rPr>
              <a:t>Rapid Application Development</a:t>
            </a:r>
            <a:r>
              <a:rPr lang="id-ID" sz="1800" dirty="0" smtClean="0">
                <a:solidFill>
                  <a:srgbClr val="0070C0"/>
                </a:solidFill>
              </a:rPr>
              <a:t>/</a:t>
            </a:r>
            <a:r>
              <a:rPr lang="id-ID" sz="1800" dirty="0"/>
              <a:t> </a:t>
            </a:r>
            <a:r>
              <a:rPr lang="id-ID" sz="1800" dirty="0" smtClean="0"/>
              <a:t>proses pembuaan lebih cepat/singkat,bertingkat/framwork</a:t>
            </a:r>
            <a:endParaRPr lang="en-US" sz="1800" dirty="0">
              <a:solidFill>
                <a:srgbClr val="0070C0"/>
              </a:solidFill>
            </a:endParaRPr>
          </a:p>
          <a:p>
            <a:pPr lvl="2" algn="just"/>
            <a:r>
              <a:rPr lang="en-US" sz="1800" dirty="0"/>
              <a:t>Phased Development</a:t>
            </a:r>
          </a:p>
          <a:p>
            <a:pPr lvl="2" algn="just"/>
            <a:r>
              <a:rPr lang="en-US" sz="1800" dirty="0"/>
              <a:t>Prototyping</a:t>
            </a:r>
          </a:p>
          <a:p>
            <a:pPr lvl="2" algn="just"/>
            <a:r>
              <a:rPr lang="en-US" sz="1800" dirty="0"/>
              <a:t>Throw-away Prototyping</a:t>
            </a:r>
          </a:p>
          <a:p>
            <a:pPr marL="804862" lvl="1" indent="-342900" algn="just">
              <a:buFont typeface="+mj-lt"/>
              <a:buAutoNum type="arabicPeriod"/>
            </a:pPr>
            <a:r>
              <a:rPr lang="en-US" sz="1800" dirty="0">
                <a:solidFill>
                  <a:srgbClr val="0070C0"/>
                </a:solidFill>
              </a:rPr>
              <a:t>Agile </a:t>
            </a:r>
            <a:r>
              <a:rPr lang="en-US" sz="1800" dirty="0" smtClean="0">
                <a:solidFill>
                  <a:srgbClr val="0070C0"/>
                </a:solidFill>
              </a:rPr>
              <a:t>Development</a:t>
            </a:r>
            <a:r>
              <a:rPr lang="id-ID" sz="1800" dirty="0" smtClean="0">
                <a:solidFill>
                  <a:srgbClr val="0070C0"/>
                </a:solidFill>
              </a:rPr>
              <a:t> / </a:t>
            </a:r>
            <a:r>
              <a:rPr lang="id-ID" sz="1800" dirty="0"/>
              <a:t>memuaskan klien </a:t>
            </a:r>
            <a:r>
              <a:rPr lang="id-ID" sz="1800" dirty="0" smtClean="0"/>
              <a:t>proses </a:t>
            </a:r>
            <a:r>
              <a:rPr lang="nl-NL" sz="1800" dirty="0" smtClean="0"/>
              <a:t>cepat</a:t>
            </a:r>
            <a:r>
              <a:rPr lang="nl-NL" sz="1800" dirty="0"/>
              <a:t>, ringan, bebas </a:t>
            </a:r>
            <a:r>
              <a:rPr lang="nl-NL" sz="1800" dirty="0" smtClean="0"/>
              <a:t>bergerak</a:t>
            </a:r>
            <a:r>
              <a:rPr lang="id-ID" sz="1800" dirty="0" smtClean="0"/>
              <a:t>,tim work banyak</a:t>
            </a:r>
            <a:endParaRPr lang="en-US" sz="1800" dirty="0">
              <a:solidFill>
                <a:srgbClr val="0070C0"/>
              </a:solidFill>
            </a:endParaRPr>
          </a:p>
          <a:p>
            <a:pPr lvl="2" algn="just"/>
            <a:r>
              <a:rPr lang="en-US" sz="1800" dirty="0"/>
              <a:t>Extreme </a:t>
            </a:r>
            <a:r>
              <a:rPr lang="en-US" sz="1800" dirty="0" smtClean="0"/>
              <a:t>Programming</a:t>
            </a:r>
            <a:r>
              <a:rPr lang="id-ID" sz="1800" dirty="0" smtClean="0"/>
              <a:t> (menyederhanakan SDLC)</a:t>
            </a:r>
            <a:endParaRPr lang="en-US" sz="1800" dirty="0" smtClean="0"/>
          </a:p>
          <a:p>
            <a:pPr lvl="2" algn="just"/>
            <a:r>
              <a:rPr lang="en-US" sz="1800" dirty="0" smtClean="0"/>
              <a:t>Scrum</a:t>
            </a:r>
            <a:r>
              <a:rPr lang="id-ID" sz="1800" dirty="0" smtClean="0"/>
              <a:t> (</a:t>
            </a:r>
            <a:r>
              <a:rPr lang="es-ES" sz="1800" dirty="0" err="1"/>
              <a:t>kekuatan</a:t>
            </a:r>
            <a:r>
              <a:rPr lang="es-ES" sz="1800" dirty="0"/>
              <a:t> </a:t>
            </a:r>
            <a:r>
              <a:rPr lang="es-ES" sz="1800" dirty="0" err="1"/>
              <a:t>kolaborasi</a:t>
            </a:r>
            <a:r>
              <a:rPr lang="es-ES" sz="1800" dirty="0"/>
              <a:t> </a:t>
            </a:r>
            <a:r>
              <a:rPr lang="es-ES" sz="1800" dirty="0" err="1" smtClean="0"/>
              <a:t>tim</a:t>
            </a:r>
            <a:r>
              <a:rPr lang="id-ID" sz="1800" dirty="0" smtClean="0"/>
              <a:t>)</a:t>
            </a:r>
            <a:endParaRPr lang="en-US" sz="1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47485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a:t>
            </a:r>
            <a:r>
              <a:rPr lang="en-US" dirty="0" err="1"/>
              <a:t>untuk</a:t>
            </a:r>
            <a:r>
              <a:rPr lang="en-US" dirty="0"/>
              <a:t> </a:t>
            </a:r>
            <a:r>
              <a:rPr lang="en-US" dirty="0" err="1"/>
              <a:t>Pesan</a:t>
            </a:r>
            <a:r>
              <a:rPr lang="en-US" dirty="0"/>
              <a:t> </a:t>
            </a:r>
            <a:r>
              <a:rPr lang="en-US" dirty="0" smtClean="0"/>
              <a:t>Taxi</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352" y="1679575"/>
            <a:ext cx="2915602" cy="4859337"/>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50</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41561"/>
            <a:ext cx="3206987" cy="5344979"/>
          </a:xfrm>
          <a:prstGeom prst="rect">
            <a:avLst/>
          </a:prstGeom>
        </p:spPr>
      </p:pic>
    </p:spTree>
    <p:extLst>
      <p:ext uri="{BB962C8B-B14F-4D97-AF65-F5344CB8AC3E}">
        <p14:creationId xmlns:p14="http://schemas.microsoft.com/office/powerpoint/2010/main" val="598233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en-US" dirty="0" err="1" smtClean="0"/>
              <a:t>untuk</a:t>
            </a:r>
            <a:r>
              <a:rPr lang="en-US" dirty="0" smtClean="0"/>
              <a:t> </a:t>
            </a:r>
            <a:r>
              <a:rPr lang="en-US" dirty="0" err="1" smtClean="0"/>
              <a:t>Pesan</a:t>
            </a:r>
            <a:r>
              <a:rPr lang="en-US" dirty="0" smtClean="0"/>
              <a:t> </a:t>
            </a:r>
            <a:r>
              <a:rPr lang="en-US" dirty="0" err="1" smtClean="0"/>
              <a:t>Ojek</a:t>
            </a:r>
            <a:r>
              <a:rPr lang="en-US" dirty="0" smtClean="0"/>
              <a:t> (Go-</a:t>
            </a:r>
            <a:r>
              <a:rPr lang="en-US" dirty="0" err="1" smtClean="0"/>
              <a:t>Jek</a:t>
            </a:r>
            <a:r>
              <a:rPr lang="en-US" dirty="0" smtClean="0"/>
              <a:t>)</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81" y="1684710"/>
            <a:ext cx="8408951" cy="4671640"/>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51</a:t>
            </a:fld>
            <a:endParaRPr lang="en-US" dirty="0">
              <a:solidFill>
                <a:prstClr val="black">
                  <a:tint val="75000"/>
                </a:prstClr>
              </a:solidFill>
            </a:endParaRPr>
          </a:p>
        </p:txBody>
      </p:sp>
    </p:spTree>
    <p:extLst>
      <p:ext uri="{BB962C8B-B14F-4D97-AF65-F5344CB8AC3E}">
        <p14:creationId xmlns:p14="http://schemas.microsoft.com/office/powerpoint/2010/main" val="350691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52</a:t>
            </a:fld>
            <a:endParaRPr lang="en-US" dirty="0">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 y="210111"/>
            <a:ext cx="5688787" cy="3632599"/>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4600" y="2971800"/>
            <a:ext cx="6315075" cy="3588110"/>
          </a:xfrm>
        </p:spPr>
      </p:pic>
    </p:spTree>
    <p:extLst>
      <p:ext uri="{BB962C8B-B14F-4D97-AF65-F5344CB8AC3E}">
        <p14:creationId xmlns:p14="http://schemas.microsoft.com/office/powerpoint/2010/main" val="2751772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Planning – System Request</a:t>
            </a:r>
            <a:endParaRPr lang="id-ID" dirty="0"/>
          </a:p>
        </p:txBody>
      </p:sp>
      <p:graphicFrame>
        <p:nvGraphicFramePr>
          <p:cNvPr id="5" name="Content Placeholder 4"/>
          <p:cNvGraphicFramePr>
            <a:graphicFrameLocks noGrp="1"/>
          </p:cNvGraphicFramePr>
          <p:nvPr>
            <p:ph idx="1"/>
            <p:extLst/>
          </p:nvPr>
        </p:nvGraphicFramePr>
        <p:xfrm>
          <a:off x="475571" y="1442506"/>
          <a:ext cx="8320087" cy="5199308"/>
        </p:xfrm>
        <a:graphic>
          <a:graphicData uri="http://schemas.openxmlformats.org/drawingml/2006/table">
            <a:tbl>
              <a:tblPr firstRow="1" bandRow="1">
                <a:tableStyleId>{073A0DAA-6AF3-43AB-8588-CEC1D06C72B9}</a:tableStyleId>
              </a:tblPr>
              <a:tblGrid>
                <a:gridCol w="1422237"/>
                <a:gridCol w="2332846"/>
                <a:gridCol w="4565004"/>
              </a:tblGrid>
              <a:tr h="401086">
                <a:tc>
                  <a:txBody>
                    <a:bodyPr/>
                    <a:lstStyle/>
                    <a:p>
                      <a:r>
                        <a:rPr lang="en-US" sz="1600" dirty="0" err="1" smtClean="0"/>
                        <a:t>Elemen</a:t>
                      </a:r>
                      <a:endParaRPr lang="id-ID" sz="1600" dirty="0"/>
                    </a:p>
                  </a:txBody>
                  <a:tcPr marL="85334" marR="85334"/>
                </a:tc>
                <a:tc>
                  <a:txBody>
                    <a:bodyPr/>
                    <a:lstStyle/>
                    <a:p>
                      <a:r>
                        <a:rPr lang="en-US" sz="1600" dirty="0" err="1" smtClean="0"/>
                        <a:t>Deskripsi</a:t>
                      </a:r>
                      <a:endParaRPr lang="id-ID" sz="1600" dirty="0"/>
                    </a:p>
                  </a:txBody>
                  <a:tcPr marL="85334" marR="85334"/>
                </a:tc>
                <a:tc>
                  <a:txBody>
                    <a:bodyPr/>
                    <a:lstStyle/>
                    <a:p>
                      <a:r>
                        <a:rPr lang="en-US" sz="1600" dirty="0" err="1" smtClean="0"/>
                        <a:t>Contoh</a:t>
                      </a:r>
                      <a:endParaRPr lang="id-ID" sz="1600" dirty="0"/>
                    </a:p>
                  </a:txBody>
                  <a:tcPr marL="85334" marR="85334"/>
                </a:tc>
              </a:tr>
              <a:tr h="1780162">
                <a:tc>
                  <a:txBody>
                    <a:bodyPr/>
                    <a:lstStyle/>
                    <a:p>
                      <a:r>
                        <a:rPr lang="en-US" sz="1600" b="1" dirty="0" smtClean="0"/>
                        <a:t>Business Need</a:t>
                      </a:r>
                      <a:endParaRPr lang="id-ID" sz="1600" b="1" dirty="0" smtClean="0"/>
                    </a:p>
                    <a:p>
                      <a:r>
                        <a:rPr lang="id-ID" sz="1600" dirty="0" smtClean="0"/>
                        <a:t>Kebutuhan Bisnis</a:t>
                      </a:r>
                      <a:endParaRPr lang="id-ID" sz="1600" b="1" dirty="0"/>
                    </a:p>
                  </a:txBody>
                  <a:tcPr marL="85334" marR="85334"/>
                </a:tc>
                <a:tc>
                  <a:txBody>
                    <a:bodyPr/>
                    <a:lstStyle/>
                    <a:p>
                      <a:r>
                        <a:rPr lang="en-US" sz="1600" dirty="0" smtClean="0"/>
                        <a:t>The business-related reason for initiating</a:t>
                      </a:r>
                      <a:r>
                        <a:rPr lang="en-US" sz="1600" baseline="0" dirty="0" smtClean="0"/>
                        <a:t> the software development project</a:t>
                      </a:r>
                      <a:endParaRPr lang="id-ID" sz="1600" baseline="0" dirty="0" smtClean="0"/>
                    </a:p>
                    <a:p>
                      <a:r>
                        <a:rPr lang="id-ID" sz="1600" dirty="0" smtClean="0"/>
                        <a:t>Alasan</a:t>
                      </a:r>
                      <a:r>
                        <a:rPr lang="id-ID" sz="1600" baseline="0" dirty="0" smtClean="0"/>
                        <a:t> </a:t>
                      </a:r>
                      <a:r>
                        <a:rPr lang="id-ID" sz="1600" dirty="0" smtClean="0"/>
                        <a:t>memulai proyek</a:t>
                      </a:r>
                      <a:endParaRPr lang="id-ID" sz="1600" baseline="0" dirty="0" smtClean="0"/>
                    </a:p>
                  </a:txBody>
                  <a:tcPr marL="85334" marR="85334"/>
                </a:tc>
                <a:tc>
                  <a:txBody>
                    <a:bodyPr/>
                    <a:lstStyle/>
                    <a:p>
                      <a:r>
                        <a:rPr lang="en-US" sz="1600" dirty="0" smtClean="0"/>
                        <a:t>Increase sales</a:t>
                      </a:r>
                    </a:p>
                    <a:p>
                      <a:r>
                        <a:rPr lang="en-US" sz="1600" dirty="0" smtClean="0"/>
                        <a:t>Improve market share</a:t>
                      </a:r>
                    </a:p>
                    <a:p>
                      <a:r>
                        <a:rPr lang="en-US" sz="1600" dirty="0" smtClean="0"/>
                        <a:t>Improve access to information</a:t>
                      </a:r>
                    </a:p>
                    <a:p>
                      <a:r>
                        <a:rPr lang="en-US" sz="1600" dirty="0" smtClean="0"/>
                        <a:t>Improve customer service</a:t>
                      </a:r>
                    </a:p>
                    <a:p>
                      <a:r>
                        <a:rPr lang="en-US" sz="1600" dirty="0" smtClean="0"/>
                        <a:t>Decrease product defects</a:t>
                      </a:r>
                      <a:r>
                        <a:rPr lang="id-ID" sz="1600" dirty="0" smtClean="0"/>
                        <a:t> (Kurangi cacat produk)</a:t>
                      </a:r>
                      <a:endParaRPr lang="en-US" sz="1600" dirty="0" smtClean="0"/>
                    </a:p>
                    <a:p>
                      <a:r>
                        <a:rPr lang="en-US" sz="1600" dirty="0" smtClean="0"/>
                        <a:t>Streamline</a:t>
                      </a:r>
                      <a:r>
                        <a:rPr lang="id-ID" sz="1600" dirty="0" smtClean="0"/>
                        <a:t> (Merampingkan)</a:t>
                      </a:r>
                      <a:r>
                        <a:rPr lang="en-US" sz="1600" dirty="0" smtClean="0"/>
                        <a:t> supply acquisition processes</a:t>
                      </a:r>
                      <a:endParaRPr lang="id-ID" sz="1600" dirty="0"/>
                    </a:p>
                  </a:txBody>
                  <a:tcPr marL="85334" marR="85334"/>
                </a:tc>
              </a:tr>
              <a:tr h="1499951">
                <a:tc>
                  <a:txBody>
                    <a:bodyPr/>
                    <a:lstStyle/>
                    <a:p>
                      <a:r>
                        <a:rPr lang="en-US" sz="1600" b="1" dirty="0" smtClean="0"/>
                        <a:t>Business Requirements</a:t>
                      </a:r>
                      <a:endParaRPr lang="id-ID" sz="1600" b="1" dirty="0" smtClean="0"/>
                    </a:p>
                    <a:p>
                      <a:r>
                        <a:rPr lang="id-ID" sz="1600" dirty="0" smtClean="0"/>
                        <a:t>Persyaratan Bisnis</a:t>
                      </a:r>
                      <a:endParaRPr lang="id-ID" sz="1600" b="1" dirty="0"/>
                    </a:p>
                  </a:txBody>
                  <a:tcPr marL="85334" marR="85334"/>
                </a:tc>
                <a:tc>
                  <a:txBody>
                    <a:bodyPr/>
                    <a:lstStyle/>
                    <a:p>
                      <a:r>
                        <a:rPr lang="en-US" sz="1600" dirty="0" smtClean="0"/>
                        <a:t>The business capabilities that software will provide </a:t>
                      </a:r>
                      <a:endParaRPr lang="id-ID"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sz="1600" dirty="0" smtClean="0"/>
                        <a:t>Kemampuan disediakan oleh perangkat lunak</a:t>
                      </a:r>
                    </a:p>
                    <a:p>
                      <a:endParaRPr lang="id-ID" sz="1600" dirty="0"/>
                    </a:p>
                  </a:txBody>
                  <a:tcPr marL="85334" marR="85334"/>
                </a:tc>
                <a:tc>
                  <a:txBody>
                    <a:bodyPr/>
                    <a:lstStyle/>
                    <a:p>
                      <a:r>
                        <a:rPr lang="en-US" sz="1600" dirty="0" smtClean="0"/>
                        <a:t>Provide </a:t>
                      </a:r>
                      <a:r>
                        <a:rPr lang="en-US" sz="1600" dirty="0" err="1" smtClean="0"/>
                        <a:t>onIine</a:t>
                      </a:r>
                      <a:r>
                        <a:rPr lang="en-US" sz="1600" dirty="0" smtClean="0"/>
                        <a:t> access to information</a:t>
                      </a:r>
                    </a:p>
                    <a:p>
                      <a:r>
                        <a:rPr lang="en-US" sz="1600" dirty="0" smtClean="0"/>
                        <a:t>Capture customer demographic information</a:t>
                      </a:r>
                    </a:p>
                    <a:p>
                      <a:r>
                        <a:rPr lang="en-US" sz="1600" dirty="0" smtClean="0"/>
                        <a:t>Include product search capabilities</a:t>
                      </a:r>
                    </a:p>
                    <a:p>
                      <a:r>
                        <a:rPr lang="en-US" sz="1600" dirty="0" smtClean="0"/>
                        <a:t>Produce management reports</a:t>
                      </a:r>
                    </a:p>
                    <a:p>
                      <a:r>
                        <a:rPr lang="en-US" sz="1600" dirty="0" smtClean="0"/>
                        <a:t>Include online user support</a:t>
                      </a:r>
                      <a:endParaRPr lang="id-ID" sz="1600" dirty="0"/>
                    </a:p>
                  </a:txBody>
                  <a:tcPr marL="85334" marR="85334"/>
                </a:tc>
              </a:tr>
              <a:tr h="1499951">
                <a:tc>
                  <a:txBody>
                    <a:bodyPr/>
                    <a:lstStyle/>
                    <a:p>
                      <a:r>
                        <a:rPr lang="en-US" sz="1600" b="1" dirty="0" smtClean="0"/>
                        <a:t>Business Value</a:t>
                      </a:r>
                      <a:endParaRPr lang="id-ID" sz="1600" b="1" dirty="0" smtClean="0"/>
                    </a:p>
                    <a:p>
                      <a:r>
                        <a:rPr lang="id-ID" sz="1600" dirty="0" smtClean="0"/>
                        <a:t>Nilai bisnis</a:t>
                      </a:r>
                      <a:endParaRPr lang="id-ID" sz="1600" b="1" dirty="0"/>
                    </a:p>
                  </a:txBody>
                  <a:tcPr marL="85334" marR="85334"/>
                </a:tc>
                <a:tc>
                  <a:txBody>
                    <a:bodyPr/>
                    <a:lstStyle/>
                    <a:p>
                      <a:r>
                        <a:rPr lang="en-US" sz="1600" dirty="0" smtClean="0"/>
                        <a:t>The benefits that the software will create for the organization</a:t>
                      </a:r>
                      <a:endParaRPr lang="id-ID" sz="1600" dirty="0" smtClean="0"/>
                    </a:p>
                    <a:p>
                      <a:r>
                        <a:rPr lang="id-ID" sz="1600" dirty="0" smtClean="0"/>
                        <a:t>Manfaat dibuat perangkat lunak</a:t>
                      </a:r>
                      <a:endParaRPr lang="id-ID" sz="1600" dirty="0"/>
                    </a:p>
                  </a:txBody>
                  <a:tcPr marL="85334" marR="853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3% increase in sales</a:t>
                      </a:r>
                    </a:p>
                    <a:p>
                      <a:r>
                        <a:rPr lang="en-US" sz="1600" dirty="0" smtClean="0"/>
                        <a:t>% increase in market share</a:t>
                      </a:r>
                    </a:p>
                    <a:p>
                      <a:r>
                        <a:rPr lang="en-US" sz="1600" dirty="0" smtClean="0"/>
                        <a:t>10% operational cost</a:t>
                      </a:r>
                      <a:r>
                        <a:rPr lang="en-US" sz="1600" baseline="0" dirty="0" smtClean="0"/>
                        <a:t> r</a:t>
                      </a:r>
                      <a:r>
                        <a:rPr lang="en-US" sz="1600" dirty="0" smtClean="0"/>
                        <a:t>eduction</a:t>
                      </a:r>
                    </a:p>
                    <a:p>
                      <a:r>
                        <a:rPr lang="en-US" sz="1600" dirty="0" smtClean="0"/>
                        <a:t>$200,000 cost savings from decreased supply costs</a:t>
                      </a:r>
                    </a:p>
                    <a:p>
                      <a:r>
                        <a:rPr lang="en-US" sz="1600" dirty="0" smtClean="0"/>
                        <a:t>$150,000 savings from removal of existing system</a:t>
                      </a:r>
                      <a:endParaRPr lang="id-ID" sz="1600" dirty="0"/>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53</a:t>
            </a:fld>
            <a:endParaRPr lang="en-US" dirty="0">
              <a:solidFill>
                <a:prstClr val="black">
                  <a:tint val="75000"/>
                </a:prstClr>
              </a:solidFill>
            </a:endParaRPr>
          </a:p>
        </p:txBody>
      </p:sp>
    </p:spTree>
    <p:extLst>
      <p:ext uri="{BB962C8B-B14F-4D97-AF65-F5344CB8AC3E}">
        <p14:creationId xmlns:p14="http://schemas.microsoft.com/office/powerpoint/2010/main" val="181659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54</a:t>
            </a:fld>
            <a:endParaRPr lang="en-US" dirty="0">
              <a:solidFill>
                <a:prstClr val="black">
                  <a:tint val="75000"/>
                </a:prstClr>
              </a:solidFill>
            </a:endParaRPr>
          </a:p>
        </p:txBody>
      </p:sp>
      <p:pic>
        <p:nvPicPr>
          <p:cNvPr id="5" name="Picture 4"/>
          <p:cNvPicPr>
            <a:picLocks noChangeAspect="1"/>
          </p:cNvPicPr>
          <p:nvPr/>
        </p:nvPicPr>
        <p:blipFill rotWithShape="1">
          <a:blip r:embed="rId2"/>
          <a:srcRect l="43333" t="22592" r="18334" b="18148"/>
          <a:stretch/>
        </p:blipFill>
        <p:spPr>
          <a:xfrm>
            <a:off x="628650" y="-22412"/>
            <a:ext cx="7886700" cy="6858000"/>
          </a:xfrm>
          <a:prstGeom prst="rect">
            <a:avLst/>
          </a:prstGeom>
        </p:spPr>
      </p:pic>
    </p:spTree>
    <p:extLst>
      <p:ext uri="{BB962C8B-B14F-4D97-AF65-F5344CB8AC3E}">
        <p14:creationId xmlns:p14="http://schemas.microsoft.com/office/powerpoint/2010/main" val="2209370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Request – Case Study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55</a:t>
            </a:fld>
            <a:endParaRPr lang="en-US" dirty="0">
              <a:solidFill>
                <a:prstClr val="black">
                  <a:tint val="75000"/>
                </a:prstClr>
              </a:solidFill>
            </a:endParaRPr>
          </a:p>
        </p:txBody>
      </p:sp>
      <p:pic>
        <p:nvPicPr>
          <p:cNvPr id="5" name="Content Placeholder 3" descr="atm-02.gif"/>
          <p:cNvPicPr>
            <a:picLocks noChangeAspect="1"/>
          </p:cNvPicPr>
          <p:nvPr/>
        </p:nvPicPr>
        <p:blipFill>
          <a:blip r:embed="rId2" cstate="print"/>
          <a:stretch>
            <a:fillRect/>
          </a:stretch>
        </p:blipFill>
        <p:spPr>
          <a:xfrm>
            <a:off x="228600" y="2617583"/>
            <a:ext cx="4704672" cy="3652445"/>
          </a:xfrm>
          <a:prstGeom prst="rect">
            <a:avLst/>
          </a:prstGeom>
        </p:spPr>
      </p:pic>
      <p:grpSp>
        <p:nvGrpSpPr>
          <p:cNvPr id="11" name="Group 10"/>
          <p:cNvGrpSpPr/>
          <p:nvPr/>
        </p:nvGrpSpPr>
        <p:grpSpPr>
          <a:xfrm>
            <a:off x="4495800" y="1167206"/>
            <a:ext cx="4495800" cy="3023794"/>
            <a:chOff x="609600" y="533400"/>
            <a:chExt cx="8001000" cy="5562600"/>
          </a:xfrm>
        </p:grpSpPr>
        <p:sp>
          <p:nvSpPr>
            <p:cNvPr id="6" name="Rectangle 5"/>
            <p:cNvSpPr/>
            <p:nvPr/>
          </p:nvSpPr>
          <p:spPr>
            <a:xfrm>
              <a:off x="609600" y="533400"/>
              <a:ext cx="8001000" cy="556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kumimoji="0" lang="en-US" sz="1800">
                <a:solidFill>
                  <a:prstClr val="white"/>
                </a:solidFill>
                <a:effectLst/>
              </a:endParaRPr>
            </a:p>
          </p:txBody>
        </p:sp>
        <p:sp>
          <p:nvSpPr>
            <p:cNvPr id="7" name="Rectangle 6"/>
            <p:cNvSpPr/>
            <p:nvPr/>
          </p:nvSpPr>
          <p:spPr>
            <a:xfrm>
              <a:off x="1066800" y="838200"/>
              <a:ext cx="7162800" cy="2667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14350" indent="-514350" algn="l" fontAlgn="auto">
                <a:spcBef>
                  <a:spcPts val="0"/>
                </a:spcBef>
                <a:spcAft>
                  <a:spcPts val="0"/>
                </a:spcAft>
              </a:pPr>
              <a:endParaRPr kumimoji="0" lang="en-US" sz="2400" dirty="0" smtClean="0">
                <a:solidFill>
                  <a:prstClr val="black"/>
                </a:solidFill>
                <a:effectLst/>
              </a:endParaRPr>
            </a:p>
            <a:p>
              <a:pPr marL="514350" indent="-514350" algn="l" fontAlgn="auto">
                <a:spcBef>
                  <a:spcPts val="0"/>
                </a:spcBef>
                <a:spcAft>
                  <a:spcPts val="0"/>
                </a:spcAft>
              </a:pPr>
              <a:r>
                <a:rPr kumimoji="0" lang="en-US" sz="1400" dirty="0" smtClean="0">
                  <a:solidFill>
                    <a:srgbClr val="C00000"/>
                  </a:solidFill>
                  <a:effectLst/>
                </a:rPr>
                <a:t>Menu </a:t>
              </a:r>
              <a:r>
                <a:rPr kumimoji="0" lang="en-US" sz="1400" dirty="0" err="1" smtClean="0">
                  <a:solidFill>
                    <a:srgbClr val="C00000"/>
                  </a:solidFill>
                  <a:effectLst/>
                </a:rPr>
                <a:t>Utama</a:t>
              </a:r>
              <a:endParaRPr kumimoji="0" lang="en-US" sz="1400" dirty="0" smtClean="0">
                <a:solidFill>
                  <a:srgbClr val="C00000"/>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Melihat</a:t>
              </a:r>
              <a:r>
                <a:rPr kumimoji="0" lang="en-US" sz="1400" dirty="0" smtClean="0">
                  <a:solidFill>
                    <a:prstClr val="black"/>
                  </a:solidFill>
                  <a:effectLst/>
                </a:rPr>
                <a:t> </a:t>
              </a:r>
              <a:r>
                <a:rPr kumimoji="0" lang="en-US" sz="1400" dirty="0" err="1" smtClean="0">
                  <a:solidFill>
                    <a:prstClr val="black"/>
                  </a:solidFill>
                  <a:effectLst/>
                </a:rPr>
                <a:t>Saldo</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Mentransfer</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Mengambil</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smtClean="0">
                  <a:solidFill>
                    <a:prstClr val="black"/>
                  </a:solidFill>
                  <a:effectLst/>
                </a:rPr>
                <a:t>Logout</a:t>
              </a:r>
            </a:p>
            <a:p>
              <a:pPr marL="514350" indent="-514350" algn="l" fontAlgn="auto">
                <a:spcBef>
                  <a:spcPts val="0"/>
                </a:spcBef>
                <a:spcAft>
                  <a:spcPts val="0"/>
                </a:spcAft>
                <a:buFontTx/>
                <a:buAutoNum type="arabicPeriod"/>
              </a:pPr>
              <a:endParaRPr kumimoji="0" lang="en-US" sz="2400" dirty="0">
                <a:solidFill>
                  <a:prstClr val="black"/>
                </a:solidFill>
                <a:effectLst/>
              </a:endParaRPr>
            </a:p>
          </p:txBody>
        </p:sp>
        <p:sp>
          <p:nvSpPr>
            <p:cNvPr id="8" name="Rectangle 7"/>
            <p:cNvSpPr/>
            <p:nvPr/>
          </p:nvSpPr>
          <p:spPr>
            <a:xfrm>
              <a:off x="1066800" y="3962400"/>
              <a:ext cx="23622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Uang</a:t>
              </a:r>
              <a:endParaRPr kumimoji="0" lang="en-US" sz="1100" dirty="0">
                <a:solidFill>
                  <a:prstClr val="white"/>
                </a:solidFill>
                <a:effectLst/>
              </a:endParaRPr>
            </a:p>
          </p:txBody>
        </p:sp>
        <p:sp>
          <p:nvSpPr>
            <p:cNvPr id="9" name="Rectangle 8"/>
            <p:cNvSpPr/>
            <p:nvPr/>
          </p:nvSpPr>
          <p:spPr>
            <a:xfrm>
              <a:off x="6400800" y="39624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Kartu</a:t>
              </a:r>
              <a:endParaRPr kumimoji="0" lang="en-US" sz="1100" dirty="0">
                <a:solidFill>
                  <a:prstClr val="white"/>
                </a:solidFill>
                <a:effectLst/>
              </a:endParaRPr>
            </a:p>
          </p:txBody>
        </p:sp>
        <p:sp>
          <p:nvSpPr>
            <p:cNvPr id="10" name="Rectangle 9"/>
            <p:cNvSpPr/>
            <p:nvPr/>
          </p:nvSpPr>
          <p:spPr>
            <a:xfrm>
              <a:off x="6400800" y="45720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Kuitansi</a:t>
              </a:r>
              <a:endParaRPr kumimoji="0" lang="en-US" sz="1100" dirty="0">
                <a:solidFill>
                  <a:prstClr val="white"/>
                </a:solidFill>
                <a:effectLst/>
              </a:endParaRPr>
            </a:p>
          </p:txBody>
        </p:sp>
      </p:grpSp>
    </p:spTree>
    <p:extLst>
      <p:ext uri="{BB962C8B-B14F-4D97-AF65-F5344CB8AC3E}">
        <p14:creationId xmlns:p14="http://schemas.microsoft.com/office/powerpoint/2010/main" val="189564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Content Placeholder 3"/>
          <p:cNvGraphicFramePr>
            <a:graphicFrameLocks noGrp="1"/>
          </p:cNvGraphicFramePr>
          <p:nvPr>
            <p:ph idx="1"/>
            <p:extLst/>
          </p:nvPr>
        </p:nvGraphicFramePr>
        <p:xfrm>
          <a:off x="0" y="0"/>
          <a:ext cx="9144000" cy="6797040"/>
        </p:xfrm>
        <a:graphic>
          <a:graphicData uri="http://schemas.openxmlformats.org/drawingml/2006/table">
            <a:tbl>
              <a:tblPr firstRow="1">
                <a:tableStyleId>{5DA37D80-6434-44D0-A028-1B22A696006F}</a:tableStyleId>
              </a:tblPr>
              <a:tblGrid>
                <a:gridCol w="2057400"/>
                <a:gridCol w="7086600"/>
              </a:tblGrid>
              <a:tr h="183886">
                <a:tc gridSpan="2">
                  <a:txBody>
                    <a:bodyPr/>
                    <a:lstStyle/>
                    <a:p>
                      <a:pPr algn="ctr" fontAlgn="t"/>
                      <a:r>
                        <a:rPr lang="en-US" sz="2400" b="1" u="none" strike="noStrike" baseline="0" dirty="0" smtClean="0"/>
                        <a:t>System Request – </a:t>
                      </a:r>
                      <a:r>
                        <a:rPr lang="en-US" sz="2400" dirty="0" smtClean="0"/>
                        <a:t>Online</a:t>
                      </a:r>
                      <a:r>
                        <a:rPr lang="en-US" sz="2400" baseline="0" dirty="0" smtClean="0"/>
                        <a:t> ATM </a:t>
                      </a:r>
                      <a:r>
                        <a:rPr lang="en-US" sz="2400" dirty="0" smtClean="0"/>
                        <a:t>System</a:t>
                      </a:r>
                      <a:r>
                        <a:rPr lang="en-US" sz="2400" baseline="0" dirty="0" smtClean="0"/>
                        <a:t> </a:t>
                      </a:r>
                      <a:endParaRPr lang="en-US" sz="2400" b="1" u="none" strike="noStrike" baseline="0" dirty="0" smtClean="0"/>
                    </a:p>
                  </a:txBody>
                  <a:tcPr marL="4279" marR="4279" marT="4279" marB="0"/>
                </a:tc>
                <a:tc hMerge="1">
                  <a:txBody>
                    <a:bodyPr/>
                    <a:lstStyle/>
                    <a:p>
                      <a:endParaRPr lang="en-US"/>
                    </a:p>
                  </a:txBody>
                  <a:tcPr/>
                </a:tc>
              </a:tr>
              <a:tr h="227277">
                <a:tc>
                  <a:txBody>
                    <a:bodyPr/>
                    <a:lstStyle/>
                    <a:p>
                      <a:pPr algn="l" fontAlgn="t"/>
                      <a:r>
                        <a:rPr lang="en-US" sz="2000" b="1" u="none" strike="noStrike" dirty="0" smtClean="0"/>
                        <a:t> Project </a:t>
                      </a:r>
                      <a:r>
                        <a:rPr lang="en-US" sz="2000" b="1" u="none" strike="noStrike" dirty="0"/>
                        <a:t>S</a:t>
                      </a:r>
                      <a:r>
                        <a:rPr lang="en-US" sz="2000" b="1" u="none" strike="noStrike" dirty="0" smtClean="0"/>
                        <a:t>ponsor</a:t>
                      </a:r>
                      <a:r>
                        <a:rPr lang="en-US" sz="2000" b="1" u="none" strike="noStrike" dirty="0"/>
                        <a:t>:</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Margaret </a:t>
                      </a:r>
                      <a:r>
                        <a:rPr lang="en-US" sz="2000" u="none" strike="noStrike" dirty="0"/>
                        <a:t>Mooney, Vice President of Marketing</a:t>
                      </a:r>
                      <a:endParaRPr lang="en-US" sz="1800" b="0" i="0" u="none" strike="noStrike" dirty="0">
                        <a:solidFill>
                          <a:srgbClr val="000000"/>
                        </a:solidFill>
                        <a:latin typeface="Calibri"/>
                      </a:endParaRPr>
                    </a:p>
                  </a:txBody>
                  <a:tcPr marL="4279" marR="4279" marT="4279" marB="0"/>
                </a:tc>
              </a:tr>
              <a:tr h="454554">
                <a:tc>
                  <a:txBody>
                    <a:bodyPr/>
                    <a:lstStyle/>
                    <a:p>
                      <a:pPr algn="l" fontAlgn="t"/>
                      <a:r>
                        <a:rPr lang="en-US" sz="2000" b="1" u="none" strike="noStrike" dirty="0" smtClean="0"/>
                        <a:t> Business </a:t>
                      </a:r>
                      <a:r>
                        <a:rPr lang="en-US" sz="2000" b="1" u="none" strike="noStrike" dirty="0"/>
                        <a:t>Need:</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Project</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dibuat</a:t>
                      </a:r>
                      <a:r>
                        <a:rPr lang="en-US" sz="2000" u="none" strike="noStrike" baseline="0" dirty="0" smtClean="0"/>
                        <a:t> </a:t>
                      </a:r>
                      <a:r>
                        <a:rPr lang="en-US" sz="2000" u="none" strike="noStrike" baseline="0" dirty="0" err="1" smtClean="0"/>
                        <a:t>dengan</a:t>
                      </a:r>
                      <a:r>
                        <a:rPr lang="en-US" sz="2000" u="none" strike="noStrike" baseline="0" dirty="0" smtClean="0"/>
                        <a:t> </a:t>
                      </a:r>
                      <a:r>
                        <a:rPr lang="en-US" sz="2000" u="none" strike="noStrike" baseline="0" dirty="0" err="1" smtClean="0"/>
                        <a:t>tujuan</a:t>
                      </a:r>
                      <a:r>
                        <a:rPr lang="en-US" sz="2000" u="none" strike="noStrike" baseline="0" dirty="0" smtClean="0"/>
                        <a:t> </a:t>
                      </a:r>
                      <a:r>
                        <a:rPr lang="en-US" sz="2000" u="none" strike="noStrike" baseline="0" dirty="0" err="1" smtClean="0"/>
                        <a:t>untuk</a:t>
                      </a:r>
                      <a:r>
                        <a:rPr lang="en-US" sz="2000" u="none" strike="noStrike" baseline="0" dirty="0" smtClean="0"/>
                        <a:t> </a:t>
                      </a:r>
                      <a:r>
                        <a:rPr lang="en-US" sz="2000" u="none" strike="noStrike" baseline="0" dirty="0" err="1" smtClean="0">
                          <a:solidFill>
                            <a:srgbClr val="FF0000"/>
                          </a:solidFill>
                        </a:rPr>
                        <a:t>mendapatkan</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err="1" smtClean="0">
                          <a:solidFill>
                            <a:srgbClr val="FF0000"/>
                          </a:solidFill>
                        </a:rPr>
                        <a:t>baru</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menggunakan</a:t>
                      </a:r>
                      <a:r>
                        <a:rPr lang="en-US" sz="2000" u="none" strike="noStrike" baseline="0" dirty="0" smtClean="0"/>
                        <a:t> Internet dam </a:t>
                      </a:r>
                      <a:r>
                        <a:rPr lang="en-US" sz="2000" u="none" strike="noStrike" baseline="0" dirty="0" err="1" smtClean="0"/>
                        <a:t>memberikan</a:t>
                      </a:r>
                      <a:r>
                        <a:rPr lang="en-US" sz="2000" u="none" strike="noStrike" baseline="0" dirty="0" smtClean="0"/>
                        <a:t> </a:t>
                      </a:r>
                      <a:r>
                        <a:rPr lang="en-US" sz="2000" u="none" strike="noStrike" baseline="0" dirty="0" err="1" smtClean="0">
                          <a:solidFill>
                            <a:srgbClr val="FF0000"/>
                          </a:solidFill>
                        </a:rPr>
                        <a:t>layanan</a:t>
                      </a:r>
                      <a:r>
                        <a:rPr lang="en-US" sz="2000" u="none" strike="noStrike" baseline="0" dirty="0" smtClean="0">
                          <a:solidFill>
                            <a:srgbClr val="FF0000"/>
                          </a:solidFill>
                        </a:rPr>
                        <a:t> yang </a:t>
                      </a:r>
                      <a:r>
                        <a:rPr lang="en-US" sz="2000" u="none" strike="noStrike" baseline="0" dirty="0" err="1" smtClean="0">
                          <a:solidFill>
                            <a:srgbClr val="FF0000"/>
                          </a:solidFill>
                        </a:rPr>
                        <a:t>lebih</a:t>
                      </a:r>
                      <a:r>
                        <a:rPr lang="en-US" sz="2000" u="none" strike="noStrike" baseline="0" dirty="0" smtClean="0">
                          <a:solidFill>
                            <a:srgbClr val="FF0000"/>
                          </a:solidFill>
                        </a:rPr>
                        <a:t> </a:t>
                      </a:r>
                      <a:r>
                        <a:rPr lang="en-US" sz="2000" u="none" strike="noStrike" baseline="0" dirty="0" err="1" smtClean="0">
                          <a:solidFill>
                            <a:srgbClr val="FF0000"/>
                          </a:solidFill>
                        </a:rPr>
                        <a:t>baik</a:t>
                      </a:r>
                      <a:r>
                        <a:rPr lang="en-US" sz="2000" u="none" strike="noStrike" baseline="0" dirty="0" smtClean="0">
                          <a:solidFill>
                            <a:srgbClr val="FF0000"/>
                          </a:solidFill>
                        </a:rPr>
                        <a:t> </a:t>
                      </a:r>
                      <a:r>
                        <a:rPr lang="en-US" sz="2000" u="none" strike="noStrike" baseline="0" dirty="0" err="1" smtClean="0">
                          <a:solidFill>
                            <a:srgbClr val="FF0000"/>
                          </a:solidFill>
                        </a:rPr>
                        <a:t>ke</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ada</a:t>
                      </a:r>
                      <a:r>
                        <a:rPr lang="en-US" sz="2000" u="none" strike="noStrike" baseline="0" dirty="0" smtClean="0"/>
                        <a:t> </a:t>
                      </a:r>
                      <a:r>
                        <a:rPr lang="en-US" sz="2000" u="none" strike="noStrike" baseline="0" dirty="0" err="1" smtClean="0"/>
                        <a:t>melalui</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berbasis</a:t>
                      </a:r>
                      <a:r>
                        <a:rPr lang="en-US" sz="2000" u="none" strike="noStrike" baseline="0" dirty="0" smtClean="0"/>
                        <a:t> Internet</a:t>
                      </a:r>
                      <a:endParaRPr lang="en-US" sz="2000" u="none" strike="noStrike" dirty="0" smtClean="0"/>
                    </a:p>
                  </a:txBody>
                  <a:tcPr marL="4279" marR="4279" marT="4279" marB="0"/>
                </a:tc>
              </a:tr>
              <a:tr h="183886">
                <a:tc gridSpan="2">
                  <a:txBody>
                    <a:bodyPr/>
                    <a:lstStyle/>
                    <a:p>
                      <a:pPr algn="l" fontAlgn="t"/>
                      <a:r>
                        <a:rPr lang="en-US" sz="1800" b="1" u="none" strike="noStrike" dirty="0" smtClean="0"/>
                        <a:t> Business </a:t>
                      </a:r>
                      <a:r>
                        <a:rPr lang="en-US" sz="1800" b="1" u="none" strike="noStrike" dirty="0"/>
                        <a:t>Requirements:</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1610851">
                <a:tc gridSpan="2">
                  <a:txBody>
                    <a:bodyPr/>
                    <a:lstStyle/>
                    <a:p>
                      <a:pPr lvl="1" algn="l" fontAlgn="t"/>
                      <a:r>
                        <a:rPr lang="en-US" sz="2000" u="none" strike="noStrike" dirty="0" err="1" smtClean="0"/>
                        <a:t>Dengan</a:t>
                      </a:r>
                      <a:r>
                        <a:rPr lang="en-US" sz="2000" u="none" strike="noStrike" dirty="0" smtClean="0"/>
                        <a:t> </a:t>
                      </a:r>
                      <a:r>
                        <a:rPr lang="en-US" sz="2000" u="none" strike="noStrike" dirty="0" err="1" smtClean="0"/>
                        <a:t>menggunakan</a:t>
                      </a:r>
                      <a:r>
                        <a:rPr lang="en-US" sz="2000" u="none" strike="noStrike" dirty="0" smtClean="0"/>
                        <a:t> Online ATM System,</a:t>
                      </a:r>
                      <a:r>
                        <a:rPr lang="en-US" sz="2000" u="none" strike="noStrike" baseline="0" dirty="0" smtClean="0"/>
                        <a:t> </a:t>
                      </a:r>
                      <a:r>
                        <a:rPr lang="en-US" sz="2000" u="none" strike="noStrike" baseline="0" dirty="0" err="1" smtClean="0"/>
                        <a:t>pelanggan</a:t>
                      </a:r>
                      <a:r>
                        <a:rPr lang="en-US" sz="2000" u="none" strike="noStrike" baseline="0" dirty="0" smtClean="0"/>
                        <a:t> </a:t>
                      </a:r>
                      <a:r>
                        <a:rPr lang="en-US" sz="2000" u="none" strike="noStrike" baseline="0" dirty="0" err="1" smtClean="0"/>
                        <a:t>dapat</a:t>
                      </a:r>
                      <a:r>
                        <a:rPr lang="en-US" sz="2000" u="none" strike="noStrike" baseline="0" dirty="0" smtClean="0"/>
                        <a:t> </a:t>
                      </a:r>
                      <a:r>
                        <a:rPr lang="en-US" sz="2000" u="none" strike="noStrike" baseline="0" dirty="0" err="1" smtClean="0"/>
                        <a:t>melakukan</a:t>
                      </a:r>
                      <a:r>
                        <a:rPr lang="en-US" sz="2000" u="none" strike="noStrike" baseline="0" dirty="0" smtClean="0"/>
                        <a:t> </a:t>
                      </a:r>
                      <a:r>
                        <a:rPr lang="en-US" sz="2000" u="none" strike="noStrike" baseline="0" dirty="0" err="1" smtClean="0"/>
                        <a:t>seluruh</a:t>
                      </a:r>
                      <a:r>
                        <a:rPr lang="en-US" sz="2000" u="none" strike="noStrike" baseline="0" dirty="0" smtClean="0"/>
                        <a:t> </a:t>
                      </a:r>
                      <a:r>
                        <a:rPr lang="en-US" sz="2000" u="none" strike="noStrike" baseline="0" dirty="0" err="1" smtClean="0"/>
                        <a:t>transaksi</a:t>
                      </a:r>
                      <a:r>
                        <a:rPr lang="en-US" sz="2000" u="none" strike="noStrike" baseline="0" dirty="0" smtClean="0"/>
                        <a:t> </a:t>
                      </a:r>
                      <a:r>
                        <a:rPr lang="en-US" sz="2000" u="none" strike="noStrike" baseline="0" dirty="0" err="1" smtClean="0"/>
                        <a:t>perbankan</a:t>
                      </a:r>
                      <a:r>
                        <a:rPr lang="en-US" sz="2000" u="none" strike="noStrike" baseline="0" dirty="0" smtClean="0"/>
                        <a:t>. </a:t>
                      </a:r>
                      <a:r>
                        <a:rPr lang="en-US" sz="2000" u="none" strike="noStrike" dirty="0" err="1" smtClean="0"/>
                        <a:t>Fitur</a:t>
                      </a:r>
                      <a:r>
                        <a:rPr lang="en-US" sz="2000" u="none" strike="noStrike" baseline="0" dirty="0" smtClean="0"/>
                        <a:t> </a:t>
                      </a:r>
                      <a:r>
                        <a:rPr lang="en-US" sz="2000" u="none" strike="noStrike" baseline="0" dirty="0" err="1" smtClean="0"/>
                        <a:t>utama</a:t>
                      </a:r>
                      <a:r>
                        <a:rPr lang="en-US" sz="2000" u="none" strike="noStrike" baseline="0" dirty="0" smtClean="0"/>
                        <a:t> yang </a:t>
                      </a:r>
                      <a:r>
                        <a:rPr lang="en-US" sz="2000" u="none" strike="noStrike" baseline="0" dirty="0" err="1" smtClean="0"/>
                        <a:t>ada</a:t>
                      </a:r>
                      <a:r>
                        <a:rPr lang="en-US" sz="2000" u="none" strike="noStrike" baseline="0" dirty="0" smtClean="0"/>
                        <a:t> </a:t>
                      </a:r>
                      <a:r>
                        <a:rPr lang="en-US" sz="2000" u="none" strike="noStrike" baseline="0" dirty="0" err="1" smtClean="0"/>
                        <a:t>pada</a:t>
                      </a:r>
                      <a:r>
                        <a:rPr lang="en-US" sz="2000" u="none" strike="noStrike" baseline="0" dirty="0" smtClean="0"/>
                        <a:t> </a:t>
                      </a:r>
                      <a:r>
                        <a:rPr lang="en-US" sz="2000" u="none" strike="noStrike" baseline="0" dirty="0" err="1" smtClean="0"/>
                        <a:t>sistem</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adalah</a:t>
                      </a:r>
                      <a:r>
                        <a:rPr lang="en-US" sz="2000" u="none" strike="noStrike" baseline="0" dirty="0" smtClean="0"/>
                        <a:t>:</a:t>
                      </a:r>
                      <a:endParaRPr lang="en-US" sz="2000" u="none" strike="noStrike" dirty="0"/>
                    </a:p>
                    <a:p>
                      <a:pPr marL="685800" lvl="1" indent="-228600" algn="l" fontAlgn="t">
                        <a:buFont typeface="+mj-lt"/>
                        <a:buAutoNum type="arabicPeriod"/>
                      </a:pPr>
                      <a:r>
                        <a:rPr lang="en-US" sz="2000" u="none" strike="noStrike" dirty="0" err="1" smtClean="0"/>
                        <a:t>Pengecekan</a:t>
                      </a:r>
                      <a:r>
                        <a:rPr lang="en-US" sz="2000" u="none" strike="noStrike" dirty="0" smtClean="0"/>
                        <a:t> </a:t>
                      </a:r>
                      <a:r>
                        <a:rPr lang="en-US" sz="2000" u="none" strike="noStrike" dirty="0" err="1" smtClean="0"/>
                        <a:t>Saldo</a:t>
                      </a:r>
                      <a:endParaRPr lang="en-US" sz="2000" u="none" strike="noStrike" baseline="0" dirty="0" smtClean="0"/>
                    </a:p>
                    <a:p>
                      <a:pPr marL="685800" lvl="1" indent="-228600" algn="l" fontAlgn="t">
                        <a:buFont typeface="+mj-lt"/>
                        <a:buAutoNum type="arabicPeriod"/>
                      </a:pPr>
                      <a:r>
                        <a:rPr lang="en-US" sz="2000" u="none" strike="noStrike" dirty="0" err="1" smtClean="0"/>
                        <a:t>Pengiriman</a:t>
                      </a:r>
                      <a:r>
                        <a:rPr lang="en-US" sz="2000" u="none" strike="noStrike" dirty="0" smtClean="0"/>
                        <a:t> </a:t>
                      </a:r>
                      <a:r>
                        <a:rPr lang="en-US" sz="2000" u="none" strike="noStrike" dirty="0" err="1" smtClean="0"/>
                        <a:t>Uang</a:t>
                      </a:r>
                      <a:endParaRPr lang="en-US" sz="2000" u="none" strike="noStrike" dirty="0" smtClean="0"/>
                    </a:p>
                    <a:p>
                      <a:pPr marL="685800" lvl="1" indent="-228600" algn="l" fontAlgn="t">
                        <a:buFont typeface="+mj-lt"/>
                        <a:buAutoNum type="arabicPeriod"/>
                      </a:pPr>
                      <a:r>
                        <a:rPr lang="en-US" sz="2000" u="none" strike="noStrike" baseline="0" dirty="0" err="1" smtClean="0"/>
                        <a:t>Transaksi</a:t>
                      </a:r>
                      <a:r>
                        <a:rPr lang="en-US" sz="2000" u="none" strike="noStrike" baseline="0" dirty="0" smtClean="0"/>
                        <a:t> </a:t>
                      </a:r>
                      <a:r>
                        <a:rPr lang="en-US" sz="2000" u="none" strike="noStrike" baseline="0" dirty="0" err="1" smtClean="0"/>
                        <a:t>Pembayaran</a:t>
                      </a:r>
                      <a:r>
                        <a:rPr lang="en-US" sz="2000" u="none" strike="noStrike" baseline="0" dirty="0" smtClean="0"/>
                        <a:t> </a:t>
                      </a:r>
                      <a:r>
                        <a:rPr lang="en-US" sz="2000" u="none" strike="noStrike" baseline="0" dirty="0" err="1" smtClean="0"/>
                        <a:t>Tagihan</a:t>
                      </a:r>
                      <a:endParaRPr lang="en-US" sz="2000" u="none" strike="noStrike" baseline="0" dirty="0" smtClean="0"/>
                    </a:p>
                    <a:p>
                      <a:pPr marL="457200" lvl="1" indent="0" algn="l" fontAlgn="t">
                        <a:buFont typeface="+mj-lt"/>
                        <a:buNone/>
                      </a:pPr>
                      <a:endParaRPr lang="en-US" sz="2000" u="none" strike="noStrike" baseline="0" dirty="0" smtClean="0"/>
                    </a:p>
                  </a:txBody>
                  <a:tcPr marL="4279" marR="4279" marT="4279" marB="0"/>
                </a:tc>
                <a:tc hMerge="1">
                  <a:txBody>
                    <a:bodyPr/>
                    <a:lstStyle/>
                    <a:p>
                      <a:endParaRPr lang="en-US"/>
                    </a:p>
                  </a:txBody>
                  <a:tcPr/>
                </a:tc>
              </a:tr>
              <a:tr h="183886">
                <a:tc gridSpan="2">
                  <a:txBody>
                    <a:bodyPr/>
                    <a:lstStyle/>
                    <a:p>
                      <a:pPr algn="l" fontAlgn="t"/>
                      <a:r>
                        <a:rPr lang="en-US" sz="1800" b="1" u="none" strike="noStrike" dirty="0" smtClean="0"/>
                        <a:t> Business </a:t>
                      </a:r>
                      <a:r>
                        <a:rPr lang="en-US" sz="1800" b="1" u="none" strike="noStrike" dirty="0"/>
                        <a:t>Value:</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2808966">
                <a:tc gridSpan="2">
                  <a:txBody>
                    <a:bodyPr/>
                    <a:lstStyle/>
                    <a:p>
                      <a:pPr lvl="1" algn="l" fontAlgn="t"/>
                      <a:r>
                        <a:rPr lang="en-US" sz="2000" u="none" strike="noStrike" dirty="0" err="1" smtClean="0"/>
                        <a:t>Keuntungan</a:t>
                      </a:r>
                      <a:r>
                        <a:rPr lang="en-US" sz="2000" u="none" strike="noStrike" dirty="0" smtClean="0"/>
                        <a:t> Intangible:</a:t>
                      </a:r>
                    </a:p>
                    <a:p>
                      <a:pPr marL="457200" lvl="1" indent="0" algn="l" fontAlgn="t">
                        <a:buFontTx/>
                        <a:buNone/>
                      </a:pPr>
                      <a:r>
                        <a:rPr lang="en-US" sz="2000" u="none" strike="noStrike" baseline="0" dirty="0" smtClean="0"/>
                        <a:t>- </a:t>
                      </a:r>
                      <a:r>
                        <a:rPr lang="en-US" sz="2000" u="none" strike="noStrike" baseline="0" dirty="0" err="1" smtClean="0"/>
                        <a:t>Meningkatkan</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ke</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r>
                        <a:rPr lang="en-US" sz="2000" u="none" strike="noStrike" baseline="0" dirty="0" smtClean="0"/>
                        <a:t>- </a:t>
                      </a:r>
                      <a:r>
                        <a:rPr lang="en-US" sz="2000" u="none" strike="noStrike" baseline="0" dirty="0" err="1" smtClean="0"/>
                        <a:t>Mengurangi</a:t>
                      </a:r>
                      <a:r>
                        <a:rPr lang="en-US" sz="2000" u="none" strike="noStrike" baseline="0" dirty="0" smtClean="0"/>
                        <a:t> </a:t>
                      </a:r>
                      <a:r>
                        <a:rPr lang="en-US" sz="2000" u="none" strike="noStrike" baseline="0" dirty="0" err="1" smtClean="0"/>
                        <a:t>komplen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endParaRPr lang="en-US" sz="2000" u="none" strike="noStrike" dirty="0" smtClean="0"/>
                    </a:p>
                    <a:p>
                      <a:pPr marL="457200" lvl="1" indent="0" algn="l" fontAlgn="t">
                        <a:buFontTx/>
                        <a:buNone/>
                      </a:pPr>
                      <a:r>
                        <a:rPr lang="en-US" sz="2000" u="none" strike="noStrike" dirty="0" err="1" smtClean="0"/>
                        <a:t>Keuntungan</a:t>
                      </a:r>
                      <a:r>
                        <a:rPr lang="en-US" sz="2000" u="none" strike="noStrike" dirty="0" smtClean="0"/>
                        <a:t> Tangible:</a:t>
                      </a:r>
                    </a:p>
                    <a:p>
                      <a:pPr marL="457200" lvl="1" indent="0" algn="l" fontAlgn="t">
                        <a:buFontTx/>
                        <a:buNone/>
                      </a:pPr>
                      <a:r>
                        <a:rPr lang="en-US" sz="2000" u="none" strike="noStrike" dirty="0" smtClean="0"/>
                        <a:t>-</a:t>
                      </a:r>
                      <a:r>
                        <a:rPr lang="en-US" sz="2000" u="none" strike="noStrike" baseline="0" dirty="0" smtClean="0"/>
                        <a:t> </a:t>
                      </a:r>
                      <a:r>
                        <a:rPr lang="en-US" sz="2000" u="none" strike="noStrike" dirty="0" smtClean="0"/>
                        <a:t>$</a:t>
                      </a:r>
                      <a:r>
                        <a:rPr lang="en-US" sz="2000" u="none" strike="noStrike" dirty="0"/>
                        <a:t>750,000 </a:t>
                      </a:r>
                      <a:r>
                        <a:rPr lang="en-US" sz="2000" u="none" strike="noStrike" dirty="0" err="1" smtClean="0"/>
                        <a:t>transaksi</a:t>
                      </a:r>
                      <a:r>
                        <a:rPr lang="en-US" sz="2000" u="none" strike="noStrike" dirty="0" smtClean="0"/>
                        <a:t> </a:t>
                      </a:r>
                      <a:r>
                        <a:rPr lang="en-US" sz="2000" u="none" strike="noStrike" dirty="0" err="1" smtClean="0"/>
                        <a:t>keuangan</a:t>
                      </a:r>
                      <a:r>
                        <a:rPr lang="en-US" sz="2000" u="none" strike="noStrike" dirty="0" smtClean="0"/>
                        <a:t> </a:t>
                      </a:r>
                      <a:r>
                        <a:rPr lang="en-US" sz="2000" u="none" strike="noStrike" dirty="0" err="1" smtClean="0"/>
                        <a:t>dari</a:t>
                      </a:r>
                      <a:r>
                        <a:rPr lang="en-US" sz="2000" u="none" strike="noStrike" dirty="0" smtClean="0"/>
                        <a:t> </a:t>
                      </a:r>
                      <a:r>
                        <a:rPr lang="en-US" sz="2000" u="none" strike="noStrike" dirty="0" err="1" smtClean="0"/>
                        <a:t>pelangan</a:t>
                      </a:r>
                      <a:r>
                        <a:rPr lang="en-US" sz="2000" u="none" strike="noStrike" dirty="0" smtClean="0"/>
                        <a:t> </a:t>
                      </a:r>
                      <a:r>
                        <a:rPr lang="en-US" sz="2000" u="none" strike="noStrike" dirty="0" err="1" smtClean="0"/>
                        <a:t>baru</a:t>
                      </a:r>
                      <a:endParaRPr lang="en-US" sz="2000" u="none" strike="noStrike" dirty="0"/>
                    </a:p>
                    <a:p>
                      <a:pPr marL="457200" lvl="1" indent="0" algn="l" fontAlgn="t">
                        <a:buFont typeface="+mj-lt"/>
                        <a:buNone/>
                      </a:pPr>
                      <a:r>
                        <a:rPr lang="en-US" sz="2000" u="none" strike="noStrike" dirty="0" smtClean="0"/>
                        <a:t>- $</a:t>
                      </a:r>
                      <a:r>
                        <a:rPr lang="en-US" sz="2000" u="none" strike="noStrike" dirty="0"/>
                        <a:t>1,875,000 </a:t>
                      </a:r>
                      <a:r>
                        <a:rPr lang="en-US" sz="2000" u="none" strike="noStrike" dirty="0" err="1" smtClean="0"/>
                        <a:t>transaksi</a:t>
                      </a:r>
                      <a:r>
                        <a:rPr lang="en-US" sz="2000" u="none" strike="noStrike" baseline="0" dirty="0" smtClean="0"/>
                        <a:t> </a:t>
                      </a:r>
                      <a:r>
                        <a:rPr lang="en-US" sz="2000" u="none" strike="noStrike" baseline="0" dirty="0" err="1" smtClean="0"/>
                        <a:t>keuangan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r>
                        <a:rPr lang="en-US" sz="2000" u="none" strike="noStrike" baseline="0" dirty="0" smtClean="0"/>
                        <a:t> lama</a:t>
                      </a:r>
                      <a:endParaRPr lang="en-US" sz="2000" u="none" strike="noStrike" dirty="0"/>
                    </a:p>
                    <a:p>
                      <a:pPr marL="457200" lvl="1" indent="0" algn="l" fontAlgn="t">
                        <a:buFont typeface="+mj-lt"/>
                        <a:buNone/>
                      </a:pPr>
                      <a:r>
                        <a:rPr lang="en-US" sz="2000" u="none" strike="noStrike" dirty="0" smtClean="0"/>
                        <a:t>- $</a:t>
                      </a:r>
                      <a:r>
                        <a:rPr lang="en-US" sz="2000" u="none" strike="noStrike" dirty="0"/>
                        <a:t>50,000 </a:t>
                      </a:r>
                      <a:r>
                        <a:rPr lang="en-US" sz="2000" u="none" strike="noStrike" dirty="0" err="1" smtClean="0"/>
                        <a:t>pengurangan</a:t>
                      </a:r>
                      <a:r>
                        <a:rPr lang="en-US" sz="2000" u="none" strike="noStrike" dirty="0" smtClean="0"/>
                        <a:t> </a:t>
                      </a:r>
                      <a:r>
                        <a:rPr lang="en-US" sz="2000" u="none" strike="noStrike" dirty="0" err="1" smtClean="0"/>
                        <a:t>biaya</a:t>
                      </a:r>
                      <a:r>
                        <a:rPr lang="en-US" sz="2000" u="none" strike="noStrike" dirty="0" smtClean="0"/>
                        <a:t> </a:t>
                      </a:r>
                      <a:r>
                        <a:rPr lang="en-US" sz="2000" u="none" strike="noStrike" dirty="0" err="1" smtClean="0"/>
                        <a:t>telepon</a:t>
                      </a:r>
                      <a:r>
                        <a:rPr lang="en-US" sz="2000" u="none" strike="noStrike" dirty="0" smtClean="0"/>
                        <a:t> </a:t>
                      </a:r>
                      <a:r>
                        <a:rPr lang="en-US" sz="2000" u="none" strike="noStrike" dirty="0" err="1" smtClean="0"/>
                        <a:t>untuk</a:t>
                      </a:r>
                      <a:r>
                        <a:rPr lang="en-US" sz="2000" u="none" strike="noStrike" dirty="0" smtClean="0"/>
                        <a:t> </a:t>
                      </a:r>
                      <a:r>
                        <a:rPr lang="en-US" sz="2000" u="none" strike="noStrike" dirty="0" err="1" smtClean="0"/>
                        <a:t>melayani</a:t>
                      </a:r>
                      <a:r>
                        <a:rPr lang="en-US" sz="2000" u="none" strike="noStrike" baseline="0" dirty="0" smtClean="0"/>
                        <a:t> </a:t>
                      </a:r>
                      <a:r>
                        <a:rPr lang="en-US" sz="2000" u="none" strike="noStrike" baseline="0" dirty="0" err="1" smtClean="0"/>
                        <a:t>pelanggan</a:t>
                      </a:r>
                      <a:endParaRPr lang="en-US" sz="2000" b="0" i="0" u="none" strike="noStrike" dirty="0">
                        <a:solidFill>
                          <a:srgbClr val="000000"/>
                        </a:solidFill>
                        <a:latin typeface="Calibri"/>
                      </a:endParaRPr>
                    </a:p>
                  </a:txBody>
                  <a:tcPr marL="4279" marR="4279" marT="4279" marB="0"/>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7103956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6200" y="1"/>
          <a:ext cx="8991600" cy="6841672"/>
        </p:xfrm>
        <a:graphic>
          <a:graphicData uri="http://schemas.openxmlformats.org/drawingml/2006/table">
            <a:tbl>
              <a:tblPr/>
              <a:tblGrid>
                <a:gridCol w="1640305"/>
                <a:gridCol w="7351295"/>
              </a:tblGrid>
              <a:tr h="284598">
                <a:tc gridSpan="2">
                  <a:txBody>
                    <a:bodyPr/>
                    <a:lstStyle/>
                    <a:p>
                      <a:pPr algn="l" fontAlgn="t"/>
                      <a:r>
                        <a:rPr lang="en-US" sz="1800" b="1" i="0" u="none" strike="noStrike" dirty="0">
                          <a:solidFill>
                            <a:srgbClr val="000000"/>
                          </a:solidFill>
                          <a:latin typeface="+mn-lt"/>
                        </a:rPr>
                        <a:t>System </a:t>
                      </a:r>
                      <a:r>
                        <a:rPr lang="en-US" sz="1800" b="1" i="0" u="none" strike="noStrike" dirty="0" smtClean="0">
                          <a:solidFill>
                            <a:srgbClr val="000000"/>
                          </a:solidFill>
                          <a:latin typeface="+mn-lt"/>
                        </a:rPr>
                        <a:t>Request</a:t>
                      </a:r>
                      <a:r>
                        <a:rPr lang="en-US" sz="1800" b="1" i="0" u="none" strike="noStrike" baseline="0" dirty="0" smtClean="0">
                          <a:solidFill>
                            <a:srgbClr val="000000"/>
                          </a:solidFill>
                          <a:latin typeface="+mn-lt"/>
                        </a:rPr>
                        <a:t>: </a:t>
                      </a:r>
                      <a:r>
                        <a:rPr lang="en-US" sz="1800" b="1" i="0" u="none" strike="noStrike" dirty="0" smtClean="0">
                          <a:solidFill>
                            <a:srgbClr val="000000"/>
                          </a:solidFill>
                          <a:latin typeface="+mn-lt"/>
                        </a:rPr>
                        <a:t>CD Selection Project</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284598">
                <a:tc>
                  <a:txBody>
                    <a:bodyPr/>
                    <a:lstStyle/>
                    <a:p>
                      <a:pPr algn="l" fontAlgn="t"/>
                      <a:r>
                        <a:rPr lang="en-US" sz="1800" b="1" i="0" u="none" strike="noStrike" dirty="0">
                          <a:solidFill>
                            <a:srgbClr val="000000"/>
                          </a:solidFill>
                          <a:latin typeface="+mn-lt"/>
                        </a:rPr>
                        <a:t>Project </a:t>
                      </a:r>
                      <a:r>
                        <a:rPr lang="en-US" sz="1800" b="1" i="0" u="none" strike="noStrike" dirty="0" smtClean="0">
                          <a:solidFill>
                            <a:srgbClr val="000000"/>
                          </a:solidFill>
                          <a:latin typeface="+mn-lt"/>
                        </a:rPr>
                        <a:t>Sponsor</a:t>
                      </a:r>
                      <a:r>
                        <a:rPr lang="en-US" sz="18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666018">
                <a:tc>
                  <a:txBody>
                    <a:bodyPr/>
                    <a:lstStyle/>
                    <a:p>
                      <a:pPr algn="l" fontAlgn="t"/>
                      <a:r>
                        <a:rPr lang="en-US" sz="1800" b="1" i="0" u="none" strike="noStrike" dirty="0">
                          <a:solidFill>
                            <a:srgbClr val="000000"/>
                          </a:solidFill>
                          <a:latin typeface="+mn-lt"/>
                        </a:rPr>
                        <a:t>Business </a:t>
                      </a:r>
                      <a:r>
                        <a:rPr lang="en-US" sz="1800" b="1" i="0" u="none" strike="noStrike" dirty="0" smtClean="0">
                          <a:solidFill>
                            <a:srgbClr val="000000"/>
                          </a:solidFill>
                          <a:latin typeface="+mn-lt"/>
                        </a:rPr>
                        <a:t>Needs:</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dirty="0">
                          <a:solidFill>
                            <a:srgbClr val="000000"/>
                          </a:solidFill>
                          <a:latin typeface="+mn-lt"/>
                        </a:rPr>
                        <a:t>This project has been initiated </a:t>
                      </a:r>
                      <a:r>
                        <a:rPr lang="en-US" sz="1600" b="0" i="0" u="none" strike="noStrike" dirty="0">
                          <a:solidFill>
                            <a:srgbClr val="C00000"/>
                          </a:solidFill>
                          <a:latin typeface="+mn-lt"/>
                        </a:rPr>
                        <a:t>to reach new Internet customers </a:t>
                      </a:r>
                      <a:r>
                        <a:rPr lang="en-US" sz="1600" b="0" i="0" u="none" strike="noStrike" dirty="0">
                          <a:solidFill>
                            <a:srgbClr val="000000"/>
                          </a:solidFill>
                          <a:latin typeface="+mn-lt"/>
                        </a:rPr>
                        <a:t>and </a:t>
                      </a:r>
                      <a:r>
                        <a:rPr lang="en-US" sz="1600" b="0" i="0" u="none" strike="noStrike" dirty="0">
                          <a:solidFill>
                            <a:srgbClr val="C00000"/>
                          </a:solidFill>
                          <a:latin typeface="+mn-lt"/>
                        </a:rPr>
                        <a:t>to better serve existing customers using Internet sales </a:t>
                      </a:r>
                      <a:r>
                        <a:rPr lang="en-US" sz="1600" b="0" i="0" u="none" strike="noStrike" dirty="0" smtClean="0">
                          <a:solidFill>
                            <a:srgbClr val="C00000"/>
                          </a:solidFill>
                          <a:latin typeface="+mn-lt"/>
                        </a:rPr>
                        <a:t>support</a:t>
                      </a:r>
                      <a:endParaRPr lang="en-US" sz="1600" b="0" i="0" u="none" strike="noStrike" dirty="0" smtClean="0">
                        <a:solidFill>
                          <a:srgbClr val="000000"/>
                        </a:solidFill>
                        <a:latin typeface="+mn-lt"/>
                      </a:endParaRPr>
                    </a:p>
                    <a:p>
                      <a:pPr algn="l" fontAlgn="t"/>
                      <a:endParaRPr lang="en-US" sz="105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84598">
                <a:tc gridSpan="2">
                  <a:txBody>
                    <a:bodyPr/>
                    <a:lstStyle/>
                    <a:p>
                      <a:pPr algn="l" fontAlgn="t"/>
                      <a:r>
                        <a:rPr lang="en-US" sz="18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152779">
                <a:tc gridSpan="2">
                  <a:txBody>
                    <a:bodyPr/>
                    <a:lstStyle/>
                    <a:p>
                      <a:pPr algn="l" fontAlgn="t"/>
                      <a:r>
                        <a:rPr lang="en-US" sz="16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600" b="0" i="0" u="none" strike="noStrike" dirty="0">
                          <a:solidFill>
                            <a:srgbClr val="C00000"/>
                          </a:solidFill>
                          <a:latin typeface="+mn-lt"/>
                        </a:rPr>
                        <a:t>Search</a:t>
                      </a:r>
                      <a:r>
                        <a:rPr lang="en-US" sz="16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600" b="0" i="0" u="none" strike="noStrike" dirty="0">
                          <a:solidFill>
                            <a:srgbClr val="C00000"/>
                          </a:solidFill>
                          <a:latin typeface="+mn-lt"/>
                        </a:rPr>
                        <a:t>Identify</a:t>
                      </a:r>
                      <a:r>
                        <a:rPr lang="en-US" sz="1600" b="0" i="0" u="none" strike="noStrike" dirty="0">
                          <a:solidFill>
                            <a:srgbClr val="000000"/>
                          </a:solidFill>
                          <a:latin typeface="+mn-lt"/>
                        </a:rPr>
                        <a:t> the retail stores that have the </a:t>
                      </a:r>
                      <a:r>
                        <a:rPr lang="en-US" sz="1600" b="0" i="0" u="none" strike="noStrike" dirty="0">
                          <a:solidFill>
                            <a:srgbClr val="C00000"/>
                          </a:solidFill>
                          <a:latin typeface="+mn-lt"/>
                        </a:rPr>
                        <a:t>product in stock</a:t>
                      </a:r>
                    </a:p>
                    <a:p>
                      <a:pPr marL="228600" indent="-228600" algn="l" fontAlgn="t">
                        <a:buFont typeface="+mj-lt"/>
                        <a:buAutoNum type="arabicPeriod"/>
                      </a:pPr>
                      <a:r>
                        <a:rPr lang="en-US" sz="1600" b="0" i="0" u="none" strike="noStrike" dirty="0">
                          <a:solidFill>
                            <a:srgbClr val="C00000"/>
                          </a:solidFill>
                          <a:latin typeface="+mn-lt"/>
                        </a:rPr>
                        <a:t>Put a product on hold </a:t>
                      </a:r>
                      <a:r>
                        <a:rPr lang="en-US" sz="1600" b="0" i="0" u="none" strike="noStrike" dirty="0">
                          <a:solidFill>
                            <a:srgbClr val="000000"/>
                          </a:solidFill>
                          <a:latin typeface="+mn-lt"/>
                        </a:rPr>
                        <a:t>at a retail store and </a:t>
                      </a:r>
                      <a:r>
                        <a:rPr lang="en-US" sz="1600" b="0" i="0" u="none" strike="noStrike" dirty="0">
                          <a:solidFill>
                            <a:srgbClr val="C00000"/>
                          </a:solidFill>
                          <a:latin typeface="+mn-lt"/>
                        </a:rPr>
                        <a:t>schedule a time to pick up</a:t>
                      </a:r>
                      <a:r>
                        <a:rPr lang="en-US" sz="1600" b="0" i="0" u="none" strike="noStrike" dirty="0">
                          <a:solidFill>
                            <a:srgbClr val="000000"/>
                          </a:solidFill>
                          <a:latin typeface="+mn-lt"/>
                        </a:rPr>
                        <a:t> the product</a:t>
                      </a:r>
                    </a:p>
                    <a:p>
                      <a:pPr marL="228600" indent="-228600" algn="l" fontAlgn="t">
                        <a:buFont typeface="+mj-lt"/>
                        <a:buAutoNum type="arabicPeriod"/>
                      </a:pPr>
                      <a:r>
                        <a:rPr lang="en-US" sz="1600" b="0" i="0" u="none" strike="noStrike" dirty="0">
                          <a:solidFill>
                            <a:srgbClr val="C00000"/>
                          </a:solidFill>
                          <a:latin typeface="+mn-lt"/>
                        </a:rPr>
                        <a:t>Place an order</a:t>
                      </a:r>
                      <a:r>
                        <a:rPr lang="en-US" sz="16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600" b="0" i="0" u="none" strike="noStrike" dirty="0">
                          <a:solidFill>
                            <a:srgbClr val="C00000"/>
                          </a:solidFill>
                          <a:latin typeface="+mn-lt"/>
                        </a:rPr>
                        <a:t>Receive confirmation </a:t>
                      </a:r>
                      <a:r>
                        <a:rPr lang="en-US" sz="1600" b="0" i="0" u="none" strike="noStrike" dirty="0">
                          <a:solidFill>
                            <a:srgbClr val="000000"/>
                          </a:solidFill>
                          <a:latin typeface="+mn-lt"/>
                        </a:rPr>
                        <a:t>that an order can be placed and when it will be in </a:t>
                      </a:r>
                      <a:r>
                        <a:rPr lang="en-US" sz="1600" b="0" i="0" u="none" strike="noStrike" dirty="0" smtClean="0">
                          <a:solidFill>
                            <a:srgbClr val="000000"/>
                          </a:solidFill>
                          <a:latin typeface="+mn-lt"/>
                        </a:rPr>
                        <a:t>stock</a:t>
                      </a:r>
                    </a:p>
                    <a:p>
                      <a:pPr marL="0" indent="0" algn="l" fontAlgn="t">
                        <a:buFont typeface="+mj-lt"/>
                        <a:buNone/>
                      </a:pPr>
                      <a:endParaRPr lang="en-US" sz="1000" b="0" i="0" u="none" strike="noStrike" dirty="0">
                        <a:solidFill>
                          <a:schemeClr val="tx1"/>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4598">
                <a:tc gridSpan="2">
                  <a:txBody>
                    <a:bodyPr/>
                    <a:lstStyle/>
                    <a:p>
                      <a:pPr algn="l" fontAlgn="t"/>
                      <a:r>
                        <a:rPr lang="en-US" sz="1800" b="1" i="0" u="none" strike="noStrike" dirty="0">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84483">
                <a:tc gridSpan="2">
                  <a:txBody>
                    <a:bodyPr/>
                    <a:lstStyle/>
                    <a:p>
                      <a:pPr algn="l" fontAlgn="t"/>
                      <a:r>
                        <a:rPr lang="en-US" sz="1600" b="0" i="1" u="none" strike="noStrike" dirty="0" smtClean="0">
                          <a:solidFill>
                            <a:srgbClr val="000000"/>
                          </a:solidFill>
                          <a:latin typeface="+mn-lt"/>
                        </a:rPr>
                        <a:t>Intangible Value:</a:t>
                      </a:r>
                    </a:p>
                    <a:p>
                      <a:pPr marL="742950" lvl="1" indent="-285750" algn="l" fontAlgn="t">
                        <a:buFont typeface="Wingdings" panose="05000000000000000000" pitchFamily="2" charset="2"/>
                        <a:buChar char="§"/>
                      </a:pPr>
                      <a:r>
                        <a:rPr lang="en-US" sz="1600" b="0" i="0" u="none" strike="noStrike" dirty="0" smtClean="0">
                          <a:solidFill>
                            <a:srgbClr val="000000"/>
                          </a:solidFill>
                          <a:latin typeface="+mn-lt"/>
                        </a:rPr>
                        <a:t>Improve customer satisfaction</a:t>
                      </a:r>
                    </a:p>
                    <a:p>
                      <a:pPr marL="742950" lvl="1" indent="-285750" algn="l" fontAlgn="t">
                        <a:buFont typeface="Wingdings" panose="05000000000000000000" pitchFamily="2" charset="2"/>
                        <a:buChar char="§"/>
                      </a:pPr>
                      <a:r>
                        <a:rPr lang="en-US" sz="1600" b="0" i="0" u="none" strike="noStrike" baseline="0" dirty="0" smtClean="0">
                          <a:solidFill>
                            <a:srgbClr val="000000"/>
                          </a:solidFill>
                          <a:latin typeface="+mn-lt"/>
                        </a:rPr>
                        <a:t>I</a:t>
                      </a:r>
                      <a:r>
                        <a:rPr lang="en-US" sz="1600" b="0" i="0" u="none" strike="noStrike" dirty="0" smtClean="0">
                          <a:solidFill>
                            <a:srgbClr val="000000"/>
                          </a:solidFill>
                          <a:latin typeface="+mn-lt"/>
                        </a:rPr>
                        <a:t>ncrease brand recognition due to its Internet presence</a:t>
                      </a:r>
                    </a:p>
                    <a:p>
                      <a:pPr algn="l" fontAlgn="t"/>
                      <a:endParaRPr lang="en-US" sz="900" b="0" i="0" u="none" strike="noStrike" dirty="0" smtClean="0">
                        <a:solidFill>
                          <a:srgbClr val="000000"/>
                        </a:solidFill>
                        <a:latin typeface="+mn-lt"/>
                      </a:endParaRPr>
                    </a:p>
                    <a:p>
                      <a:pPr algn="l" fontAlgn="t"/>
                      <a:r>
                        <a:rPr lang="en-US" sz="1600" b="0" i="1" u="none" strike="noStrike" dirty="0" smtClean="0">
                          <a:solidFill>
                            <a:srgbClr val="000000"/>
                          </a:solidFill>
                          <a:latin typeface="+mn-lt"/>
                        </a:rPr>
                        <a:t>Tangible Value: </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Increase </a:t>
                      </a:r>
                      <a:r>
                        <a:rPr lang="en-US" sz="1600" b="0" i="0" u="none" strike="noStrike" dirty="0">
                          <a:solidFill>
                            <a:srgbClr val="C00000"/>
                          </a:solidFill>
                          <a:latin typeface="+mn-lt"/>
                        </a:rPr>
                        <a:t>sales by reducing lost sales due to out-of-stock </a:t>
                      </a:r>
                      <a:r>
                        <a:rPr lang="en-US" sz="1600" b="0" i="0" u="none" strike="noStrike" dirty="0">
                          <a:solidFill>
                            <a:srgbClr val="000000"/>
                          </a:solidFill>
                          <a:latin typeface="+mn-lt"/>
                        </a:rPr>
                        <a:t>or </a:t>
                      </a:r>
                      <a:r>
                        <a:rPr lang="en-US" sz="1600" b="0" i="0" u="none" strike="noStrike" dirty="0" err="1">
                          <a:solidFill>
                            <a:srgbClr val="000000"/>
                          </a:solidFill>
                          <a:latin typeface="+mn-lt"/>
                        </a:rPr>
                        <a:t>nonstocked</a:t>
                      </a:r>
                      <a:r>
                        <a:rPr lang="en-US" sz="1600" b="0" i="0" u="none" strike="noStrike" dirty="0">
                          <a:solidFill>
                            <a:srgbClr val="000000"/>
                          </a:solidFill>
                          <a:latin typeface="+mn-lt"/>
                        </a:rPr>
                        <a:t> items and </a:t>
                      </a:r>
                      <a:r>
                        <a:rPr lang="en-US" sz="1600" b="0" i="0" u="none" strike="noStrike" dirty="0">
                          <a:solidFill>
                            <a:srgbClr val="C00000"/>
                          </a:solidFill>
                          <a:latin typeface="+mn-lt"/>
                        </a:rPr>
                        <a:t>by reaching out to new customers </a:t>
                      </a:r>
                      <a:r>
                        <a:rPr lang="en-US" sz="1600" b="0" i="0" u="none" strike="noStrike" dirty="0">
                          <a:solidFill>
                            <a:srgbClr val="000000"/>
                          </a:solidFill>
                          <a:latin typeface="+mn-lt"/>
                        </a:rPr>
                        <a:t>through its Internet </a:t>
                      </a:r>
                      <a:r>
                        <a:rPr lang="en-US" sz="1600" b="0" i="0" u="none" strike="noStrike" dirty="0" smtClean="0">
                          <a:solidFill>
                            <a:srgbClr val="000000"/>
                          </a:solidFill>
                          <a:latin typeface="+mn-lt"/>
                        </a:rPr>
                        <a:t>presence</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$750,000 in increased</a:t>
                      </a:r>
                      <a:r>
                        <a:rPr lang="en-US" sz="1600" b="0" i="0" u="none" strike="noStrike" baseline="0" dirty="0" smtClean="0">
                          <a:solidFill>
                            <a:srgbClr val="000000"/>
                          </a:solidFill>
                          <a:latin typeface="+mn-lt"/>
                        </a:rPr>
                        <a:t> </a:t>
                      </a:r>
                      <a:r>
                        <a:rPr lang="en-US" sz="1600" b="0" i="0" u="none" strike="noStrike" dirty="0" smtClean="0">
                          <a:solidFill>
                            <a:srgbClr val="000000"/>
                          </a:solidFill>
                          <a:latin typeface="+mn-lt"/>
                        </a:rPr>
                        <a:t>sales from new customers</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$1,875,000 in increased sales from existing customers</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Reduce </a:t>
                      </a:r>
                      <a:r>
                        <a:rPr lang="en-US" sz="1600" b="0" i="0" u="none" strike="noStrike" dirty="0">
                          <a:solidFill>
                            <a:srgbClr val="C00000"/>
                          </a:solidFill>
                          <a:latin typeface="+mn-lt"/>
                        </a:rPr>
                        <a:t>customer complaints</a:t>
                      </a:r>
                      <a:r>
                        <a:rPr lang="en-US" sz="1600" b="0" i="0" u="none" strike="noStrike" dirty="0">
                          <a:solidFill>
                            <a:srgbClr val="000000"/>
                          </a:solidFill>
                          <a:latin typeface="+mn-lt"/>
                        </a:rPr>
                        <a:t>, primarily </a:t>
                      </a:r>
                      <a:r>
                        <a:rPr lang="en-US" sz="1600" b="0" i="0" u="none" strike="noStrike" dirty="0">
                          <a:solidFill>
                            <a:srgbClr val="C00000"/>
                          </a:solidFill>
                          <a:latin typeface="+mn-lt"/>
                        </a:rPr>
                        <a:t>because 50 percent of all customer complaints stem from out of stocks or </a:t>
                      </a:r>
                      <a:r>
                        <a:rPr lang="en-US" sz="1600" b="0" i="0" u="none" strike="noStrike" dirty="0" err="1">
                          <a:solidFill>
                            <a:srgbClr val="C00000"/>
                          </a:solidFill>
                          <a:latin typeface="+mn-lt"/>
                        </a:rPr>
                        <a:t>nonstocked</a:t>
                      </a:r>
                      <a:r>
                        <a:rPr lang="en-US" sz="1600" b="0" i="0" u="none" strike="noStrike" dirty="0">
                          <a:solidFill>
                            <a:srgbClr val="C00000"/>
                          </a:solidFill>
                          <a:latin typeface="+mn-lt"/>
                        </a:rPr>
                        <a:t> </a:t>
                      </a:r>
                      <a:r>
                        <a:rPr lang="en-US" sz="1600" b="0" i="0" u="none" strike="noStrike" dirty="0" smtClean="0">
                          <a:solidFill>
                            <a:srgbClr val="C00000"/>
                          </a:solidFill>
                          <a:latin typeface="+mn-lt"/>
                        </a:rPr>
                        <a:t>items</a:t>
                      </a:r>
                      <a:endParaRPr lang="en-US" sz="1600" b="0" i="0" u="none" strike="noStrike" dirty="0" smtClean="0">
                        <a:solidFill>
                          <a:srgbClr val="000000"/>
                        </a:solidFill>
                        <a:latin typeface="+mn-lt"/>
                      </a:endParaRP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a:t>
                      </a:r>
                      <a:r>
                        <a:rPr lang="en-US" sz="16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3812720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 y="1"/>
          <a:ext cx="8991600" cy="6863106"/>
        </p:xfrm>
        <a:graphic>
          <a:graphicData uri="http://schemas.openxmlformats.org/drawingml/2006/table">
            <a:tbl>
              <a:tblPr/>
              <a:tblGrid>
                <a:gridCol w="1640305"/>
                <a:gridCol w="7351295"/>
              </a:tblGrid>
              <a:tr h="149475">
                <a:tc gridSpan="2">
                  <a:txBody>
                    <a:bodyPr/>
                    <a:lstStyle/>
                    <a:p>
                      <a:pPr algn="l" fontAlgn="t"/>
                      <a:r>
                        <a:rPr lang="en-US" sz="1500" b="1" i="0" u="none" strike="noStrike" dirty="0">
                          <a:solidFill>
                            <a:srgbClr val="000000"/>
                          </a:solidFill>
                          <a:latin typeface="+mn-lt"/>
                        </a:rPr>
                        <a:t>System </a:t>
                      </a:r>
                      <a:r>
                        <a:rPr lang="en-US" sz="1500" b="1" i="0" u="none" strike="noStrike" dirty="0" smtClean="0">
                          <a:solidFill>
                            <a:srgbClr val="000000"/>
                          </a:solidFill>
                          <a:latin typeface="+mn-lt"/>
                        </a:rPr>
                        <a:t>Request</a:t>
                      </a:r>
                      <a:r>
                        <a:rPr lang="en-US" sz="1500" b="1" i="0" u="none" strike="noStrike" baseline="0" dirty="0" smtClean="0">
                          <a:solidFill>
                            <a:srgbClr val="000000"/>
                          </a:solidFill>
                          <a:latin typeface="+mn-lt"/>
                        </a:rPr>
                        <a:t>: </a:t>
                      </a:r>
                      <a:r>
                        <a:rPr lang="en-US" sz="1500" b="1" i="0" u="none" strike="noStrike" dirty="0" smtClean="0">
                          <a:solidFill>
                            <a:srgbClr val="000000"/>
                          </a:solidFill>
                          <a:latin typeface="+mn-lt"/>
                        </a:rPr>
                        <a:t>CD Selection Project</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149475">
                <a:tc>
                  <a:txBody>
                    <a:bodyPr/>
                    <a:lstStyle/>
                    <a:p>
                      <a:pPr algn="l" fontAlgn="t"/>
                      <a:r>
                        <a:rPr lang="en-US" sz="1500" b="1" i="0" u="none" strike="noStrike" dirty="0">
                          <a:solidFill>
                            <a:srgbClr val="000000"/>
                          </a:solidFill>
                          <a:latin typeface="+mn-lt"/>
                        </a:rPr>
                        <a:t>Project </a:t>
                      </a:r>
                      <a:r>
                        <a:rPr lang="en-US" sz="1500" b="1" i="0" u="none" strike="noStrike" dirty="0" smtClean="0">
                          <a:solidFill>
                            <a:srgbClr val="000000"/>
                          </a:solidFill>
                          <a:latin typeface="+mn-lt"/>
                        </a:rPr>
                        <a:t>Sponsor</a:t>
                      </a:r>
                      <a:r>
                        <a:rPr lang="en-US" sz="15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6010">
                <a:tc>
                  <a:txBody>
                    <a:bodyPr/>
                    <a:lstStyle/>
                    <a:p>
                      <a:pPr algn="l" fontAlgn="t"/>
                      <a:r>
                        <a:rPr lang="en-US" sz="1500" b="1" i="0" u="none" strike="noStrike" dirty="0">
                          <a:solidFill>
                            <a:srgbClr val="000000"/>
                          </a:solidFill>
                          <a:latin typeface="+mn-lt"/>
                        </a:rPr>
                        <a:t>Business </a:t>
                      </a:r>
                      <a:r>
                        <a:rPr lang="en-US" sz="1500" b="1" i="0" u="none" strike="noStrike" dirty="0" smtClean="0">
                          <a:solidFill>
                            <a:srgbClr val="000000"/>
                          </a:solidFill>
                          <a:latin typeface="+mn-lt"/>
                        </a:rPr>
                        <a:t>Needs:</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dirty="0">
                          <a:solidFill>
                            <a:srgbClr val="000000"/>
                          </a:solidFill>
                          <a:latin typeface="+mn-lt"/>
                        </a:rPr>
                        <a:t>This project has been initiated </a:t>
                      </a:r>
                      <a:r>
                        <a:rPr lang="en-US" sz="1500" b="0" i="0" u="none" strike="noStrike" dirty="0">
                          <a:solidFill>
                            <a:srgbClr val="C00000"/>
                          </a:solidFill>
                          <a:latin typeface="+mn-lt"/>
                        </a:rPr>
                        <a:t>to reach new Internet customers </a:t>
                      </a:r>
                      <a:r>
                        <a:rPr lang="en-US" sz="1500" b="0" i="0" u="none" strike="noStrike" dirty="0">
                          <a:solidFill>
                            <a:srgbClr val="000000"/>
                          </a:solidFill>
                          <a:latin typeface="+mn-lt"/>
                        </a:rPr>
                        <a:t>and </a:t>
                      </a:r>
                      <a:r>
                        <a:rPr lang="en-US" sz="1500" b="0" i="0" u="none" strike="noStrike" dirty="0">
                          <a:solidFill>
                            <a:srgbClr val="C00000"/>
                          </a:solidFill>
                          <a:latin typeface="+mn-lt"/>
                        </a:rPr>
                        <a:t>to better serve existing customers using Internet sales support</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49475">
                <a:tc gridSpan="2">
                  <a:txBody>
                    <a:bodyPr/>
                    <a:lstStyle/>
                    <a:p>
                      <a:pPr algn="l" fontAlgn="t"/>
                      <a:r>
                        <a:rPr lang="en-US" sz="15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321761">
                <a:tc gridSpan="2">
                  <a:txBody>
                    <a:bodyPr/>
                    <a:lstStyle/>
                    <a:p>
                      <a:pPr algn="l" fontAlgn="t"/>
                      <a:r>
                        <a:rPr lang="en-US" sz="15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500" b="0" i="0" u="none" strike="noStrike" dirty="0">
                          <a:solidFill>
                            <a:srgbClr val="C00000"/>
                          </a:solidFill>
                          <a:latin typeface="+mn-lt"/>
                        </a:rPr>
                        <a:t>Search</a:t>
                      </a:r>
                      <a:r>
                        <a:rPr lang="en-US" sz="15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500" b="0" i="0" u="none" strike="noStrike" dirty="0">
                          <a:solidFill>
                            <a:srgbClr val="C00000"/>
                          </a:solidFill>
                          <a:latin typeface="+mn-lt"/>
                        </a:rPr>
                        <a:t>Identify</a:t>
                      </a:r>
                      <a:r>
                        <a:rPr lang="en-US" sz="1500" b="0" i="0" u="none" strike="noStrike" dirty="0">
                          <a:solidFill>
                            <a:srgbClr val="000000"/>
                          </a:solidFill>
                          <a:latin typeface="+mn-lt"/>
                        </a:rPr>
                        <a:t> the retail stores that have the </a:t>
                      </a:r>
                      <a:r>
                        <a:rPr lang="en-US" sz="1500" b="0" i="0" u="none" strike="noStrike" dirty="0">
                          <a:solidFill>
                            <a:srgbClr val="C00000"/>
                          </a:solidFill>
                          <a:latin typeface="+mn-lt"/>
                        </a:rPr>
                        <a:t>product in stock</a:t>
                      </a:r>
                    </a:p>
                    <a:p>
                      <a:pPr marL="228600" indent="-228600" algn="l" fontAlgn="t">
                        <a:buFont typeface="+mj-lt"/>
                        <a:buAutoNum type="arabicPeriod"/>
                      </a:pPr>
                      <a:r>
                        <a:rPr lang="en-US" sz="1500" b="0" i="0" u="none" strike="noStrike" dirty="0">
                          <a:solidFill>
                            <a:srgbClr val="C00000"/>
                          </a:solidFill>
                          <a:latin typeface="+mn-lt"/>
                        </a:rPr>
                        <a:t>Put a product on hold </a:t>
                      </a:r>
                      <a:r>
                        <a:rPr lang="en-US" sz="1500" b="0" i="0" u="none" strike="noStrike" dirty="0">
                          <a:solidFill>
                            <a:srgbClr val="000000"/>
                          </a:solidFill>
                          <a:latin typeface="+mn-lt"/>
                        </a:rPr>
                        <a:t>at a retail store and </a:t>
                      </a:r>
                      <a:r>
                        <a:rPr lang="en-US" sz="1500" b="0" i="0" u="none" strike="noStrike" dirty="0">
                          <a:solidFill>
                            <a:srgbClr val="C00000"/>
                          </a:solidFill>
                          <a:latin typeface="+mn-lt"/>
                        </a:rPr>
                        <a:t>schedule a time to pick up</a:t>
                      </a:r>
                      <a:r>
                        <a:rPr lang="en-US" sz="1500" b="0" i="0" u="none" strike="noStrike" dirty="0">
                          <a:solidFill>
                            <a:srgbClr val="000000"/>
                          </a:solidFill>
                          <a:latin typeface="+mn-lt"/>
                        </a:rPr>
                        <a:t> the product</a:t>
                      </a:r>
                    </a:p>
                    <a:p>
                      <a:pPr marL="228600" indent="-228600" algn="l" fontAlgn="t">
                        <a:buFont typeface="+mj-lt"/>
                        <a:buAutoNum type="arabicPeriod"/>
                      </a:pPr>
                      <a:r>
                        <a:rPr lang="en-US" sz="1500" b="0" i="0" u="none" strike="noStrike" dirty="0">
                          <a:solidFill>
                            <a:srgbClr val="C00000"/>
                          </a:solidFill>
                          <a:latin typeface="+mn-lt"/>
                        </a:rPr>
                        <a:t>Place an order</a:t>
                      </a:r>
                      <a:r>
                        <a:rPr lang="en-US" sz="15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500" b="0" i="0" u="none" strike="noStrike" dirty="0">
                          <a:solidFill>
                            <a:srgbClr val="C00000"/>
                          </a:solidFill>
                          <a:latin typeface="+mn-lt"/>
                        </a:rPr>
                        <a:t>Receive confirmation </a:t>
                      </a:r>
                      <a:r>
                        <a:rPr lang="en-US" sz="1500" b="0" i="0" u="none" strike="noStrike" dirty="0">
                          <a:solidFill>
                            <a:srgbClr val="000000"/>
                          </a:solidFill>
                          <a:latin typeface="+mn-lt"/>
                        </a:rPr>
                        <a:t>that an order can be placed and when it will be in </a:t>
                      </a:r>
                      <a:r>
                        <a:rPr lang="en-US" sz="1500" b="0" i="0" u="none" strike="noStrike" dirty="0" smtClean="0">
                          <a:solidFill>
                            <a:srgbClr val="000000"/>
                          </a:solidFill>
                          <a:latin typeface="+mn-lt"/>
                        </a:rPr>
                        <a:t>stock</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614833">
                <a:tc gridSpan="2">
                  <a:txBody>
                    <a:bodyPr/>
                    <a:lstStyle/>
                    <a:p>
                      <a:pPr algn="l" fontAlgn="t"/>
                      <a:r>
                        <a:rPr lang="en-US" sz="1500" b="0" i="1" u="none" strike="noStrike" dirty="0" smtClean="0">
                          <a:solidFill>
                            <a:srgbClr val="000000"/>
                          </a:solidFill>
                          <a:latin typeface="+mn-lt"/>
                        </a:rPr>
                        <a:t>Intangible Value:</a:t>
                      </a:r>
                    </a:p>
                    <a:p>
                      <a:pPr algn="l" fontAlgn="t"/>
                      <a:r>
                        <a:rPr lang="en-US" sz="1500" b="0" i="0" u="none" strike="noStrike" dirty="0" smtClean="0">
                          <a:solidFill>
                            <a:srgbClr val="000000"/>
                          </a:solidFill>
                          <a:latin typeface="+mn-lt"/>
                        </a:rPr>
                        <a:t>CD Selections should benefit from improved customer satisfaction and increased brand recognition due to its Internet presence.</a:t>
                      </a:r>
                    </a:p>
                    <a:p>
                      <a:pPr algn="l" fontAlgn="t"/>
                      <a:endParaRPr lang="en-US" sz="300" b="0" i="0" u="none" strike="noStrike" dirty="0" smtClean="0">
                        <a:solidFill>
                          <a:srgbClr val="000000"/>
                        </a:solidFill>
                        <a:latin typeface="+mn-lt"/>
                      </a:endParaRPr>
                    </a:p>
                    <a:p>
                      <a:pPr algn="l" fontAlgn="t"/>
                      <a:r>
                        <a:rPr lang="en-US" sz="1500" b="0" i="1" u="none" strike="noStrike" dirty="0" smtClean="0">
                          <a:solidFill>
                            <a:srgbClr val="000000"/>
                          </a:solidFill>
                          <a:latin typeface="+mn-lt"/>
                        </a:rPr>
                        <a:t>Tangible Value: </a:t>
                      </a:r>
                    </a:p>
                    <a:p>
                      <a:pPr algn="l" fontAlgn="t"/>
                      <a:r>
                        <a:rPr lang="en-US" sz="1500" b="0" i="0" u="none" strike="noStrike" dirty="0" smtClean="0">
                          <a:solidFill>
                            <a:srgbClr val="000000"/>
                          </a:solidFill>
                          <a:latin typeface="+mn-lt"/>
                        </a:rPr>
                        <a:t>CD </a:t>
                      </a:r>
                      <a:r>
                        <a:rPr lang="en-US" sz="1500" b="0" i="0" u="none" strike="noStrike" dirty="0">
                          <a:solidFill>
                            <a:srgbClr val="000000"/>
                          </a:solidFill>
                          <a:latin typeface="+mn-lt"/>
                        </a:rPr>
                        <a:t>Selections will </a:t>
                      </a:r>
                      <a:r>
                        <a:rPr lang="en-US" sz="1500" b="0" i="0" u="none" strike="noStrike" dirty="0">
                          <a:solidFill>
                            <a:srgbClr val="C00000"/>
                          </a:solidFill>
                          <a:latin typeface="+mn-lt"/>
                        </a:rPr>
                        <a:t>increase sales by reducing lost sales due to out-of-stock </a:t>
                      </a:r>
                      <a:r>
                        <a:rPr lang="en-US" sz="1500" b="0" i="0" u="none" strike="noStrike" dirty="0">
                          <a:solidFill>
                            <a:srgbClr val="000000"/>
                          </a:solidFill>
                          <a:latin typeface="+mn-lt"/>
                        </a:rPr>
                        <a:t>or </a:t>
                      </a:r>
                      <a:r>
                        <a:rPr lang="en-US" sz="1500" b="0" i="0" u="none" strike="noStrike" dirty="0" err="1">
                          <a:solidFill>
                            <a:srgbClr val="000000"/>
                          </a:solidFill>
                          <a:latin typeface="+mn-lt"/>
                        </a:rPr>
                        <a:t>nonstocked</a:t>
                      </a:r>
                      <a:r>
                        <a:rPr lang="en-US" sz="1500" b="0" i="0" u="none" strike="noStrike" dirty="0">
                          <a:solidFill>
                            <a:srgbClr val="000000"/>
                          </a:solidFill>
                          <a:latin typeface="+mn-lt"/>
                        </a:rPr>
                        <a:t> items and </a:t>
                      </a:r>
                      <a:r>
                        <a:rPr lang="en-US" sz="1500" b="0" i="0" u="none" strike="noStrike" dirty="0">
                          <a:solidFill>
                            <a:srgbClr val="C00000"/>
                          </a:solidFill>
                          <a:latin typeface="+mn-lt"/>
                        </a:rPr>
                        <a:t>by reaching out to new customers </a:t>
                      </a:r>
                      <a:r>
                        <a:rPr lang="en-US" sz="1500" b="0" i="0" u="none" strike="noStrike" dirty="0">
                          <a:solidFill>
                            <a:srgbClr val="000000"/>
                          </a:solidFill>
                          <a:latin typeface="+mn-lt"/>
                        </a:rPr>
                        <a:t>through its Internet </a:t>
                      </a:r>
                      <a:r>
                        <a:rPr lang="en-US" sz="1500" b="0" i="0" u="none" strike="noStrike" dirty="0" smtClean="0">
                          <a:solidFill>
                            <a:srgbClr val="000000"/>
                          </a:solidFill>
                          <a:latin typeface="+mn-lt"/>
                        </a:rPr>
                        <a:t>presence.</a:t>
                      </a:r>
                      <a:r>
                        <a:rPr lang="en-US" sz="1500" b="0" i="0" u="none" strike="noStrike" baseline="0" dirty="0" smtClean="0">
                          <a:solidFill>
                            <a:srgbClr val="000000"/>
                          </a:solidFill>
                          <a:latin typeface="+mn-lt"/>
                        </a:rPr>
                        <a:t> Then t</a:t>
                      </a:r>
                      <a:r>
                        <a:rPr lang="en-US" sz="1500" b="0" i="0" u="none" strike="noStrike" dirty="0" smtClean="0">
                          <a:solidFill>
                            <a:srgbClr val="000000"/>
                          </a:solidFill>
                          <a:latin typeface="+mn-lt"/>
                        </a:rPr>
                        <a:t>he </a:t>
                      </a:r>
                      <a:r>
                        <a:rPr lang="en-US" sz="1500" b="0" i="0" u="none" strike="noStrike" dirty="0">
                          <a:solidFill>
                            <a:srgbClr val="000000"/>
                          </a:solidFill>
                          <a:latin typeface="+mn-lt"/>
                        </a:rPr>
                        <a:t>improved services will </a:t>
                      </a:r>
                      <a:r>
                        <a:rPr lang="en-US" sz="1500" b="0" i="0" u="none" strike="noStrike" dirty="0">
                          <a:solidFill>
                            <a:srgbClr val="C00000"/>
                          </a:solidFill>
                          <a:latin typeface="+mn-lt"/>
                        </a:rPr>
                        <a:t>reduce customer complaints</a:t>
                      </a:r>
                      <a:r>
                        <a:rPr lang="en-US" sz="1500" b="0" i="0" u="none" strike="noStrike" dirty="0">
                          <a:solidFill>
                            <a:srgbClr val="000000"/>
                          </a:solidFill>
                          <a:latin typeface="+mn-lt"/>
                        </a:rPr>
                        <a:t>, primarily </a:t>
                      </a:r>
                      <a:r>
                        <a:rPr lang="en-US" sz="1500" b="0" i="0" u="none" strike="noStrike" dirty="0">
                          <a:solidFill>
                            <a:srgbClr val="C00000"/>
                          </a:solidFill>
                          <a:latin typeface="+mn-lt"/>
                        </a:rPr>
                        <a:t>because 50 percent of all customer complaints stem from out of stocks or </a:t>
                      </a:r>
                      <a:r>
                        <a:rPr lang="en-US" sz="1500" b="0" i="0" u="none" strike="noStrike" dirty="0" err="1">
                          <a:solidFill>
                            <a:srgbClr val="C00000"/>
                          </a:solidFill>
                          <a:latin typeface="+mn-lt"/>
                        </a:rPr>
                        <a:t>nonstocked</a:t>
                      </a:r>
                      <a:r>
                        <a:rPr lang="en-US" sz="1500" b="0" i="0" u="none" strike="noStrike" dirty="0">
                          <a:solidFill>
                            <a:srgbClr val="C00000"/>
                          </a:solidFill>
                          <a:latin typeface="+mn-lt"/>
                        </a:rPr>
                        <a:t> items</a:t>
                      </a:r>
                      <a:r>
                        <a:rPr lang="en-US" sz="1500" b="0" i="0" u="none" strike="noStrike" dirty="0">
                          <a:solidFill>
                            <a:srgbClr val="000000"/>
                          </a:solidFill>
                          <a:latin typeface="+mn-lt"/>
                        </a:rPr>
                        <a:t>. </a:t>
                      </a:r>
                      <a:r>
                        <a:rPr lang="en-US" sz="1500" b="0" i="0" u="none" strike="noStrike" dirty="0" smtClean="0">
                          <a:solidFill>
                            <a:schemeClr val="tx1"/>
                          </a:solidFill>
                          <a:latin typeface="+mn-lt"/>
                        </a:rPr>
                        <a:t>Tangible </a:t>
                      </a:r>
                      <a:r>
                        <a:rPr lang="en-US" sz="1500" b="0" i="0" u="none" strike="noStrike" dirty="0">
                          <a:solidFill>
                            <a:schemeClr val="tx1"/>
                          </a:solidFill>
                          <a:latin typeface="+mn-lt"/>
                        </a:rPr>
                        <a:t>value </a:t>
                      </a:r>
                      <a:r>
                        <a:rPr lang="en-US" sz="1500" b="0" i="0" u="none" strike="noStrike" dirty="0" smtClean="0">
                          <a:solidFill>
                            <a:srgbClr val="C00000"/>
                          </a:solidFill>
                          <a:latin typeface="+mn-lt"/>
                        </a:rPr>
                        <a:t>estimation</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p>
                      <a:pPr marL="228600" indent="-228600" algn="l" fontAlgn="t">
                        <a:buFont typeface="+mj-lt"/>
                        <a:buAutoNum type="arabicPeriod"/>
                      </a:pPr>
                      <a:r>
                        <a:rPr lang="en-US" sz="1500" b="0" i="0" u="none" strike="noStrike" dirty="0">
                          <a:solidFill>
                            <a:srgbClr val="000000"/>
                          </a:solidFill>
                          <a:latin typeface="+mn-lt"/>
                        </a:rPr>
                        <a:t>$750,000 in </a:t>
                      </a:r>
                      <a:r>
                        <a:rPr lang="en-US" sz="1500" b="0" i="0" u="none" strike="noStrike" dirty="0" smtClean="0">
                          <a:solidFill>
                            <a:srgbClr val="000000"/>
                          </a:solidFill>
                          <a:latin typeface="+mn-lt"/>
                        </a:rPr>
                        <a:t>increased</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sales </a:t>
                      </a:r>
                      <a:r>
                        <a:rPr lang="en-US" sz="1500" b="0" i="0" u="none" strike="noStrike" dirty="0">
                          <a:solidFill>
                            <a:srgbClr val="000000"/>
                          </a:solidFill>
                          <a:latin typeface="+mn-lt"/>
                        </a:rPr>
                        <a:t>from new customers</a:t>
                      </a:r>
                    </a:p>
                    <a:p>
                      <a:pPr marL="228600" indent="-228600" algn="l" fontAlgn="t">
                        <a:buFont typeface="+mj-lt"/>
                        <a:buAutoNum type="arabicPeriod"/>
                      </a:pPr>
                      <a:r>
                        <a:rPr lang="en-US" sz="1500" b="0" i="0" u="none" strike="noStrike" dirty="0">
                          <a:solidFill>
                            <a:srgbClr val="000000"/>
                          </a:solidFill>
                          <a:latin typeface="+mn-lt"/>
                        </a:rPr>
                        <a:t>$1,875,000 in </a:t>
                      </a:r>
                      <a:r>
                        <a:rPr lang="en-US" sz="1500" b="0" i="0" u="none" strike="noStrike" dirty="0" smtClean="0">
                          <a:solidFill>
                            <a:srgbClr val="000000"/>
                          </a:solidFill>
                          <a:latin typeface="+mn-lt"/>
                        </a:rPr>
                        <a:t>increased sales </a:t>
                      </a:r>
                      <a:r>
                        <a:rPr lang="en-US" sz="1500" b="0" i="0" u="none" strike="noStrike" dirty="0">
                          <a:solidFill>
                            <a:srgbClr val="000000"/>
                          </a:solidFill>
                          <a:latin typeface="+mn-lt"/>
                        </a:rPr>
                        <a:t>from existing customers</a:t>
                      </a:r>
                    </a:p>
                    <a:p>
                      <a:pPr marL="228600" indent="-228600" algn="l" fontAlgn="t">
                        <a:buFont typeface="+mj-lt"/>
                        <a:buAutoNum type="arabicPeriod"/>
                      </a:pPr>
                      <a:r>
                        <a:rPr lang="en-US" sz="15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800" b="0" i="0" u="none" strike="noStrike" dirty="0">
                          <a:solidFill>
                            <a:srgbClr val="000000"/>
                          </a:solidFill>
                          <a:latin typeface="+mn-lt"/>
                        </a:rPr>
                        <a:t> </a:t>
                      </a:r>
                      <a:endParaRPr lang="en-US" sz="3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dirty="0">
                          <a:solidFill>
                            <a:srgbClr val="000000"/>
                          </a:solidFill>
                          <a:latin typeface="+mn-lt"/>
                        </a:rPr>
                        <a:t>Special Issues or Constraints: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442546">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latin typeface="+mn-lt"/>
                        </a:rPr>
                        <a:t>The Marketing Department </a:t>
                      </a:r>
                      <a:r>
                        <a:rPr lang="en-US" sz="1500" b="0" i="0" u="none" strike="noStrike" dirty="0">
                          <a:solidFill>
                            <a:srgbClr val="C00000"/>
                          </a:solidFill>
                          <a:latin typeface="+mn-lt"/>
                        </a:rPr>
                        <a:t>views this as a strategic system</a:t>
                      </a:r>
                      <a:r>
                        <a:rPr lang="en-US" sz="1500" b="0" i="0" u="none" strike="noStrike" dirty="0">
                          <a:solidFill>
                            <a:srgbClr val="000000"/>
                          </a:solidFill>
                          <a:latin typeface="+mn-lt"/>
                        </a:rPr>
                        <a:t>. This Internet system will add value to our current business </a:t>
                      </a:r>
                      <a:r>
                        <a:rPr lang="en-US" sz="1500" b="0" i="0" u="none" strike="noStrike" dirty="0" smtClean="0">
                          <a:solidFill>
                            <a:srgbClr val="000000"/>
                          </a:solidFill>
                          <a:latin typeface="+mn-lt"/>
                        </a:rPr>
                        <a:t>model. In</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the </a:t>
                      </a:r>
                      <a:r>
                        <a:rPr lang="en-US" sz="1500" b="0" i="0" u="none" strike="noStrike" dirty="0">
                          <a:solidFill>
                            <a:srgbClr val="000000"/>
                          </a:solidFill>
                          <a:latin typeface="+mn-lt"/>
                        </a:rPr>
                        <a:t>future, CD Selections may want to sell products directly over the Internet</a:t>
                      </a:r>
                      <a:r>
                        <a:rPr lang="en-US" sz="1500" b="0" i="0" u="none" strike="noStrike" dirty="0" smtClean="0">
                          <a:solidFill>
                            <a:srgbClr val="000000"/>
                          </a:solidFill>
                          <a:latin typeface="+mn-lt"/>
                        </a:rPr>
                        <a:t>. The system should be in place for the </a:t>
                      </a:r>
                      <a:r>
                        <a:rPr lang="en-US" sz="1500" b="0" i="0" u="none" strike="noStrike" dirty="0" smtClean="0">
                          <a:solidFill>
                            <a:srgbClr val="C00000"/>
                          </a:solidFill>
                          <a:latin typeface="+mn-lt"/>
                        </a:rPr>
                        <a:t>holiday shopping season next year</a:t>
                      </a:r>
                      <a:r>
                        <a:rPr lang="en-US" sz="1500" b="0" i="0" u="none" strike="noStrike" dirty="0" smtClean="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8839293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System Request</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System Request  </a:t>
            </a:r>
            <a:r>
              <a:rPr lang="id-ID" sz="3600" dirty="0" smtClean="0"/>
              <a:t>pada slide sebelumnya.</a:t>
            </a:r>
            <a:endParaRPr lang="en-US" sz="3600" dirty="0" smtClean="0">
              <a:solidFill>
                <a:srgbClr val="0070C0"/>
              </a:solidFill>
            </a:endParaRPr>
          </a:p>
          <a:p>
            <a:pPr marL="514350" indent="-514350">
              <a:buFont typeface="+mj-lt"/>
              <a:buAutoNum type="arabicPeriod"/>
            </a:pPr>
            <a:r>
              <a:rPr lang="en-US" sz="3600" dirty="0" err="1" smtClean="0">
                <a:solidFill>
                  <a:srgbClr val="C00000"/>
                </a:solidFill>
              </a:rPr>
              <a:t>Pikirkan</a:t>
            </a:r>
            <a:r>
              <a:rPr lang="en-US" sz="3600" dirty="0" smtClean="0">
                <a:solidFill>
                  <a:srgbClr val="C00000"/>
                </a:solidFill>
              </a:rPr>
              <a:t> </a:t>
            </a:r>
            <a:r>
              <a:rPr lang="en-US" sz="3600" dirty="0" err="1" smtClean="0">
                <a:solidFill>
                  <a:srgbClr val="C00000"/>
                </a:solidFill>
              </a:rPr>
              <a:t>suatu</a:t>
            </a:r>
            <a:r>
              <a:rPr lang="en-US" sz="3600" dirty="0" smtClean="0">
                <a:solidFill>
                  <a:srgbClr val="C00000"/>
                </a:solidFill>
              </a:rPr>
              <a:t> </a:t>
            </a:r>
            <a:r>
              <a:rPr lang="en-US" sz="3600" dirty="0" err="1" smtClean="0">
                <a:solidFill>
                  <a:srgbClr val="C00000"/>
                </a:solidFill>
              </a:rPr>
              <a:t>sistem</a:t>
            </a:r>
            <a:r>
              <a:rPr lang="en-US" sz="3600" dirty="0" smtClean="0"/>
              <a:t>* yang </a:t>
            </a:r>
            <a:r>
              <a:rPr lang="en-US" sz="3600" dirty="0" err="1" smtClean="0"/>
              <a:t>saat</a:t>
            </a:r>
            <a:r>
              <a:rPr lang="en-US" sz="3600" dirty="0" smtClean="0"/>
              <a:t> </a:t>
            </a:r>
            <a:r>
              <a:rPr lang="en-US" sz="3600" dirty="0" err="1" smtClean="0"/>
              <a:t>ini</a:t>
            </a:r>
            <a:r>
              <a:rPr lang="en-US" sz="3600" dirty="0" smtClean="0"/>
              <a:t> </a:t>
            </a:r>
            <a:r>
              <a:rPr lang="en-US" sz="3600" dirty="0" err="1" smtClean="0"/>
              <a:t>dibutuhkan</a:t>
            </a:r>
            <a:r>
              <a:rPr lang="en-US" sz="3600" dirty="0" smtClean="0"/>
              <a:t> </a:t>
            </a:r>
            <a:r>
              <a:rPr lang="en-US" sz="3600" dirty="0" err="1" smtClean="0"/>
              <a:t>oleh</a:t>
            </a:r>
            <a:r>
              <a:rPr lang="en-US" sz="3600" dirty="0" smtClean="0"/>
              <a:t> </a:t>
            </a:r>
            <a:r>
              <a:rPr lang="en-US" sz="3600" dirty="0" err="1" smtClean="0"/>
              <a:t>perusahaan</a:t>
            </a:r>
            <a:r>
              <a:rPr lang="en-US" sz="3600" dirty="0" smtClean="0"/>
              <a:t> </a:t>
            </a:r>
            <a:r>
              <a:rPr lang="en-US" sz="3600" dirty="0" err="1" smtClean="0"/>
              <a:t>atau</a:t>
            </a:r>
            <a:r>
              <a:rPr lang="en-US" sz="3600" dirty="0" smtClean="0"/>
              <a:t> </a:t>
            </a:r>
            <a:r>
              <a:rPr lang="en-US" sz="3600" dirty="0" err="1" smtClean="0"/>
              <a:t>organisasi</a:t>
            </a:r>
            <a:r>
              <a:rPr lang="en-US" sz="3600" dirty="0" smtClean="0"/>
              <a:t> </a:t>
            </a:r>
            <a:r>
              <a:rPr lang="en-US" sz="3600" dirty="0" err="1" smtClean="0"/>
              <a:t>anda</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System Request </a:t>
            </a:r>
            <a:r>
              <a:rPr lang="en-US" sz="3600" dirty="0" err="1" smtClean="0"/>
              <a:t>dari</a:t>
            </a:r>
            <a:r>
              <a:rPr lang="en-US" sz="3600" dirty="0" smtClean="0"/>
              <a:t> </a:t>
            </a:r>
            <a:r>
              <a:rPr lang="en-US" sz="3600" dirty="0" err="1" smtClean="0"/>
              <a:t>sistem</a:t>
            </a:r>
            <a:r>
              <a:rPr lang="en-US" sz="3600" dirty="0" smtClean="0"/>
              <a:t> </a:t>
            </a:r>
            <a:r>
              <a:rPr lang="en-US" sz="3600" dirty="0" err="1" smtClean="0"/>
              <a:t>tersebut</a:t>
            </a:r>
            <a:endParaRPr lang="id-ID" sz="3600" dirty="0" smtClean="0"/>
          </a:p>
          <a:p>
            <a:pPr marL="514350" indent="-514350">
              <a:buFont typeface="+mj-lt"/>
              <a:buAutoNum type="arabicPeriod"/>
            </a:pPr>
            <a:r>
              <a:rPr lang="en-US" sz="3600" dirty="0" err="1"/>
              <a:t>Pikirkan</a:t>
            </a:r>
            <a:r>
              <a:rPr lang="en-US" sz="3600" dirty="0"/>
              <a:t> </a:t>
            </a:r>
            <a:r>
              <a:rPr lang="en-US" sz="3600" dirty="0" err="1"/>
              <a:t>baik-baik</a:t>
            </a:r>
            <a:r>
              <a:rPr lang="en-US" sz="3600" dirty="0"/>
              <a:t>, </a:t>
            </a:r>
            <a:r>
              <a:rPr lang="en-US" sz="3600" dirty="0" err="1"/>
              <a:t>keuntungan</a:t>
            </a:r>
            <a:r>
              <a:rPr lang="en-US" sz="3600" dirty="0"/>
              <a:t> yang </a:t>
            </a:r>
            <a:r>
              <a:rPr lang="en-US" sz="3600" dirty="0" err="1"/>
              <a:t>didapat</a:t>
            </a:r>
            <a:r>
              <a:rPr lang="en-US" sz="3600" dirty="0"/>
              <a:t> (</a:t>
            </a:r>
            <a:r>
              <a:rPr lang="en-US" sz="3600" dirty="0">
                <a:solidFill>
                  <a:srgbClr val="C00000"/>
                </a:solidFill>
              </a:rPr>
              <a:t>business value</a:t>
            </a:r>
            <a:r>
              <a:rPr lang="en-US" sz="3600" dirty="0"/>
              <a:t>) </a:t>
            </a:r>
            <a:r>
              <a:rPr lang="en-US" sz="3600" dirty="0" err="1"/>
              <a:t>dari</a:t>
            </a:r>
            <a:r>
              <a:rPr lang="en-US" sz="3600" dirty="0"/>
              <a:t> </a:t>
            </a:r>
            <a:r>
              <a:rPr lang="en-US" sz="3600" dirty="0" err="1"/>
              <a:t>penerapan</a:t>
            </a:r>
            <a:r>
              <a:rPr lang="en-US" sz="3600" dirty="0"/>
              <a:t> system </a:t>
            </a:r>
            <a:r>
              <a:rPr lang="en-US" sz="3600" dirty="0" err="1"/>
              <a:t>tersebut</a:t>
            </a:r>
            <a:r>
              <a:rPr lang="en-US" sz="3600" dirty="0"/>
              <a:t> di </a:t>
            </a:r>
            <a:r>
              <a:rPr lang="en-US" sz="3600" dirty="0" err="1" smtClean="0"/>
              <a:t>organisasi</a:t>
            </a:r>
            <a:endParaRPr lang="en-US" sz="3600" dirty="0" smtClean="0"/>
          </a:p>
          <a:p>
            <a:pPr marL="514350" indent="-514350" algn="r">
              <a:buNone/>
            </a:pPr>
            <a:r>
              <a:rPr lang="en-US" sz="2800" dirty="0" smtClean="0"/>
              <a:t>	</a:t>
            </a:r>
            <a:endParaRPr lang="id-ID" sz="2800" dirty="0" smtClean="0"/>
          </a:p>
          <a:p>
            <a:pPr marL="514350" indent="-514350" algn="r">
              <a:buNone/>
            </a:pPr>
            <a:r>
              <a:rPr lang="en-US" sz="2800" i="1" dirty="0" smtClean="0"/>
              <a:t>*</a:t>
            </a:r>
            <a:r>
              <a:rPr lang="en-US" sz="2400" i="1" dirty="0" smtClean="0"/>
              <a:t> System </a:t>
            </a:r>
            <a:r>
              <a:rPr lang="id-ID" sz="2400" i="1" dirty="0" smtClean="0"/>
              <a:t>request yang anda buat </a:t>
            </a:r>
            <a:r>
              <a:rPr lang="en-US" sz="2400" i="1" dirty="0" err="1" smtClean="0"/>
              <a:t>akan</a:t>
            </a:r>
            <a:r>
              <a:rPr lang="en-US" sz="2400" i="1" dirty="0" smtClean="0"/>
              <a:t> </a:t>
            </a:r>
            <a:r>
              <a:rPr lang="en-US" sz="2400" i="1" dirty="0" err="1" smtClean="0"/>
              <a:t>menjadi</a:t>
            </a:r>
            <a:r>
              <a:rPr lang="en-US" sz="2400" i="1" dirty="0" smtClean="0"/>
              <a:t/>
            </a:r>
            <a:br>
              <a:rPr lang="en-US" sz="2400" i="1" dirty="0" smtClean="0"/>
            </a:br>
            <a:r>
              <a:rPr lang="en-US" sz="2400" i="1" dirty="0" err="1" smtClean="0"/>
              <a:t>studi</a:t>
            </a:r>
            <a:r>
              <a:rPr lang="en-US" sz="2400" i="1" dirty="0" smtClean="0"/>
              <a:t> </a:t>
            </a:r>
            <a:r>
              <a:rPr lang="en-US" sz="2400" i="1" dirty="0" err="1" smtClean="0"/>
              <a:t>kasus</a:t>
            </a:r>
            <a:r>
              <a:rPr lang="en-US" sz="2400" i="1" dirty="0" smtClean="0"/>
              <a:t> </a:t>
            </a:r>
            <a:r>
              <a:rPr lang="en-US" sz="2400" i="1" dirty="0" err="1" smtClean="0"/>
              <a:t>dari</a:t>
            </a:r>
            <a:r>
              <a:rPr lang="en-US" sz="2400" i="1" dirty="0" smtClean="0"/>
              <a:t> </a:t>
            </a:r>
            <a:r>
              <a:rPr lang="en-US" sz="2400" i="1" dirty="0" err="1" smtClean="0"/>
              <a:t>pembelajaran</a:t>
            </a:r>
            <a:r>
              <a:rPr lang="en-US" sz="2400" i="1" dirty="0" smtClean="0"/>
              <a:t> </a:t>
            </a:r>
            <a:r>
              <a:rPr lang="en-US" sz="2400" i="1" dirty="0" err="1" smtClean="0"/>
              <a:t>kita</a:t>
            </a:r>
            <a:r>
              <a:rPr lang="en-US" sz="2400" i="1" dirty="0" smtClean="0"/>
              <a:t> </a:t>
            </a:r>
            <a:r>
              <a:rPr lang="id-ID" sz="2400" i="1" dirty="0" smtClean="0"/>
              <a:t>selama </a:t>
            </a:r>
            <a:r>
              <a:rPr lang="id-ID" sz="2400" i="1" dirty="0" err="1" smtClean="0"/>
              <a:t>course</a:t>
            </a:r>
            <a:r>
              <a:rPr lang="id-ID" sz="2400" i="1" dirty="0" smtClean="0"/>
              <a:t> berlangsung</a:t>
            </a:r>
            <a:endParaRPr lang="en-US" sz="24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854402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 (SDLC)</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siklus </a:t>
            </a:r>
            <a:r>
              <a:rPr lang="id-ID" dirty="0" smtClean="0"/>
              <a:t>pengembangan  sistem</a:t>
            </a:r>
          </a:p>
          <a:p>
            <a:pPr algn="just"/>
            <a:r>
              <a:rPr lang="id-ID" dirty="0"/>
              <a:t>berfungsi untuk </a:t>
            </a:r>
            <a:r>
              <a:rPr lang="id-ID" b="1" dirty="0"/>
              <a:t>menggambarkan tahapan-tahapan utama </a:t>
            </a:r>
            <a:r>
              <a:rPr lang="id-ID" b="1" dirty="0" smtClean="0"/>
              <a:t>dan </a:t>
            </a:r>
            <a:r>
              <a:rPr lang="id-ID" b="1" dirty="0"/>
              <a:t>langkah-langkah</a:t>
            </a:r>
            <a:r>
              <a:rPr lang="id-ID" dirty="0"/>
              <a:t> dari </a:t>
            </a:r>
            <a:r>
              <a:rPr lang="id-ID" b="1" dirty="0"/>
              <a:t>setiap tahapan</a:t>
            </a:r>
            <a:r>
              <a:rPr lang="id-ID" dirty="0"/>
              <a:t> yang </a:t>
            </a:r>
            <a:r>
              <a:rPr lang="id-ID" b="1" dirty="0"/>
              <a:t>secara garis besar </a:t>
            </a:r>
            <a:r>
              <a:rPr lang="id-ID" dirty="0"/>
              <a:t>terbagi </a:t>
            </a:r>
            <a:r>
              <a:rPr lang="id-ID" dirty="0" smtClean="0"/>
              <a:t>dalam </a:t>
            </a:r>
            <a:r>
              <a:rPr lang="id-ID" b="1" dirty="0" smtClean="0"/>
              <a:t>empat </a:t>
            </a:r>
            <a:r>
              <a:rPr lang="id-ID" b="1" dirty="0"/>
              <a:t>kegiatan utama</a:t>
            </a:r>
            <a:r>
              <a:rPr lang="id-ID" dirty="0"/>
              <a:t>, yaitu </a:t>
            </a:r>
            <a:r>
              <a:rPr lang="id-ID" dirty="0">
                <a:solidFill>
                  <a:srgbClr val="FF0000"/>
                </a:solidFill>
              </a:rPr>
              <a:t>initiation, analysis, design </a:t>
            </a:r>
            <a:r>
              <a:rPr lang="id-ID" dirty="0"/>
              <a:t>dan </a:t>
            </a:r>
            <a:r>
              <a:rPr lang="id-ID" dirty="0" smtClean="0">
                <a:solidFill>
                  <a:srgbClr val="FF0000"/>
                </a:solidFill>
              </a:rPr>
              <a:t>implementation</a:t>
            </a:r>
          </a:p>
          <a:p>
            <a:pPr algn="just"/>
            <a:r>
              <a:rPr lang="nn-NO" b="1" dirty="0"/>
              <a:t>SDLC</a:t>
            </a:r>
            <a:r>
              <a:rPr lang="nn-NO" dirty="0"/>
              <a:t>  didefinisikan  oleh  </a:t>
            </a:r>
            <a:r>
              <a:rPr lang="nn-NO" b="1" dirty="0"/>
              <a:t>Departemen </a:t>
            </a:r>
            <a:r>
              <a:rPr lang="nn-NO" b="1" dirty="0" smtClean="0"/>
              <a:t>Kehakiman </a:t>
            </a:r>
            <a:r>
              <a:rPr lang="nn-NO" b="1" dirty="0"/>
              <a:t>AS </a:t>
            </a:r>
            <a:r>
              <a:rPr lang="id-ID" b="1" dirty="0" smtClean="0"/>
              <a:t> proses </a:t>
            </a:r>
            <a:r>
              <a:rPr lang="id-ID" b="1" dirty="0"/>
              <a:t>pengembangan  software</a:t>
            </a:r>
            <a:r>
              <a:rPr lang="id-ID" dirty="0"/>
              <a:t>  yang </a:t>
            </a:r>
            <a:r>
              <a:rPr lang="id-ID" b="1" dirty="0"/>
              <a:t>digunakan</a:t>
            </a:r>
            <a:r>
              <a:rPr lang="id-ID" dirty="0"/>
              <a:t> </a:t>
            </a:r>
            <a:r>
              <a:rPr lang="id-ID" b="1" dirty="0" smtClean="0"/>
              <a:t>oleh  </a:t>
            </a:r>
            <a:r>
              <a:rPr lang="id-ID" b="1" dirty="0"/>
              <a:t>analyst  system</a:t>
            </a:r>
            <a:r>
              <a:rPr lang="id-ID" dirty="0"/>
              <a:t>,  untuk  </a:t>
            </a:r>
            <a:r>
              <a:rPr lang="id-ID" b="1" dirty="0"/>
              <a:t>mengembangkan  sebuah  sistem  informasi</a:t>
            </a:r>
            <a:r>
              <a:rPr lang="id-ID" dirty="0"/>
              <a:t>.  </a:t>
            </a:r>
            <a:endParaRPr lang="id-ID" dirty="0" smtClean="0"/>
          </a:p>
          <a:p>
            <a:pPr algn="just"/>
            <a:r>
              <a:rPr lang="id-ID" b="1" dirty="0" smtClean="0"/>
              <a:t>SDLC </a:t>
            </a:r>
            <a:r>
              <a:rPr lang="id-ID" dirty="0" smtClean="0"/>
              <a:t>mencakup  </a:t>
            </a:r>
            <a:r>
              <a:rPr lang="id-ID" b="1" dirty="0"/>
              <a:t>kebutuhan  (requirement),  validasi,  pelatihan,  kepemilikan  (user </a:t>
            </a:r>
            <a:r>
              <a:rPr lang="id-ID" b="1" dirty="0" smtClean="0"/>
              <a:t>ownership</a:t>
            </a:r>
            <a:r>
              <a:rPr lang="id-ID" b="1" dirty="0"/>
              <a:t>) </a:t>
            </a:r>
            <a:r>
              <a:rPr lang="id-ID" dirty="0"/>
              <a:t>sebuah </a:t>
            </a:r>
            <a:r>
              <a:rPr lang="id-ID" b="1" dirty="0"/>
              <a:t>sistem informasi</a:t>
            </a:r>
            <a:r>
              <a:rPr lang="id-ID" dirty="0"/>
              <a:t> yang diperoleh </a:t>
            </a:r>
            <a:r>
              <a:rPr lang="id-ID" b="1" dirty="0"/>
              <a:t>melalui investigasi, analisis, </a:t>
            </a:r>
            <a:r>
              <a:rPr lang="id-ID" b="1" dirty="0" smtClean="0"/>
              <a:t>desain</a:t>
            </a:r>
            <a:r>
              <a:rPr lang="id-ID" b="1" dirty="0"/>
              <a:t>,  implementasi,  dan  perawatan  software. </a:t>
            </a:r>
          </a:p>
        </p:txBody>
      </p:sp>
    </p:spTree>
    <p:extLst>
      <p:ext uri="{BB962C8B-B14F-4D97-AF65-F5344CB8AC3E}">
        <p14:creationId xmlns:p14="http://schemas.microsoft.com/office/powerpoint/2010/main" val="18295783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Planning - Feasibility Analysis</a:t>
            </a:r>
            <a:r>
              <a:rPr lang="id-ID" dirty="0"/>
              <a:t> (Analisis </a:t>
            </a:r>
            <a:r>
              <a:rPr lang="id-ID" dirty="0" smtClean="0"/>
              <a:t>Kelayakan)</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solidFill>
                  <a:srgbClr val="C00000"/>
                </a:solidFill>
              </a:rPr>
              <a:t>Technical </a:t>
            </a:r>
            <a:r>
              <a:rPr lang="en-US" sz="3200" dirty="0" smtClean="0">
                <a:solidFill>
                  <a:srgbClr val="C00000"/>
                </a:solidFill>
              </a:rPr>
              <a:t>feasibility</a:t>
            </a:r>
            <a:r>
              <a:rPr lang="en-US" sz="3200" dirty="0" smtClean="0"/>
              <a:t>: </a:t>
            </a:r>
            <a:r>
              <a:rPr lang="en-US" sz="3200" b="1" i="1" dirty="0" smtClean="0"/>
              <a:t>Can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Bisakah kita membangunnya?</a:t>
            </a:r>
          </a:p>
          <a:p>
            <a:pPr marL="514350" indent="-514350">
              <a:buFont typeface="+mj-lt"/>
              <a:buAutoNum type="arabicPeriod"/>
            </a:pPr>
            <a:r>
              <a:rPr lang="en-US" sz="3200" dirty="0" smtClean="0">
                <a:solidFill>
                  <a:srgbClr val="C00000"/>
                </a:solidFill>
              </a:rPr>
              <a:t>Economic feasibility</a:t>
            </a:r>
            <a:r>
              <a:rPr lang="en-US" sz="3200" dirty="0" smtClean="0"/>
              <a:t>: </a:t>
            </a:r>
            <a:r>
              <a:rPr lang="en-US" sz="3200" b="1" i="1" dirty="0" smtClean="0"/>
              <a:t>Should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Haruskah kita membangunnya?</a:t>
            </a:r>
          </a:p>
          <a:p>
            <a:pPr marL="514350" indent="-514350">
              <a:buFont typeface="+mj-lt"/>
              <a:buAutoNum type="arabicPeriod"/>
            </a:pPr>
            <a:r>
              <a:rPr lang="en-US" sz="3200" dirty="0" smtClean="0">
                <a:solidFill>
                  <a:srgbClr val="C00000"/>
                </a:solidFill>
              </a:rPr>
              <a:t>Organizational feasibility</a:t>
            </a:r>
            <a:r>
              <a:rPr lang="en-US" sz="3200" dirty="0" smtClean="0"/>
              <a:t>: </a:t>
            </a:r>
            <a:r>
              <a:rPr lang="en-US" sz="3200" b="1" i="1" dirty="0" smtClean="0"/>
              <a:t>If </a:t>
            </a:r>
            <a:r>
              <a:rPr lang="en-US" sz="3200" b="1" i="1" dirty="0"/>
              <a:t>we build it</a:t>
            </a:r>
            <a:r>
              <a:rPr lang="en-US" sz="3200" dirty="0"/>
              <a:t>, </a:t>
            </a:r>
            <a:r>
              <a:rPr lang="en-US" sz="3200" b="1" i="1" dirty="0"/>
              <a:t>will they come</a:t>
            </a:r>
            <a:r>
              <a:rPr lang="en-US" sz="3200" dirty="0"/>
              <a:t>?</a:t>
            </a:r>
          </a:p>
          <a:p>
            <a:pPr marL="742938" lvl="1" indent="-514350">
              <a:buFont typeface="Wingdings" panose="05000000000000000000" pitchFamily="2" charset="2"/>
              <a:buChar char="§"/>
            </a:pPr>
            <a:r>
              <a:rPr lang="id-ID" dirty="0" smtClean="0">
                <a:solidFill>
                  <a:schemeClr val="bg1">
                    <a:lumMod val="50000"/>
                  </a:schemeClr>
                </a:solidFill>
              </a:rPr>
              <a:t>Jika </a:t>
            </a:r>
            <a:r>
              <a:rPr lang="id-ID" dirty="0">
                <a:solidFill>
                  <a:schemeClr val="bg1">
                    <a:lumMod val="50000"/>
                  </a:schemeClr>
                </a:solidFill>
              </a:rPr>
              <a:t>kita membangunnya, akankah mereka </a:t>
            </a:r>
            <a:r>
              <a:rPr lang="id-ID" dirty="0" smtClean="0">
                <a:solidFill>
                  <a:schemeClr val="bg1">
                    <a:lumMod val="50000"/>
                  </a:schemeClr>
                </a:solidFill>
              </a:rPr>
              <a:t>datang/menggunakan?</a:t>
            </a:r>
            <a:endParaRPr lang="id-ID" dirty="0">
              <a:solidFill>
                <a:schemeClr val="bg1">
                  <a:lumMod val="50000"/>
                </a:schemeClr>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60</a:t>
            </a:fld>
            <a:endParaRPr lang="en-US" dirty="0">
              <a:solidFill>
                <a:prstClr val="black">
                  <a:tint val="75000"/>
                </a:prstClr>
              </a:solidFill>
            </a:endParaRPr>
          </a:p>
        </p:txBody>
      </p:sp>
    </p:spTree>
    <p:extLst>
      <p:ext uri="{BB962C8B-B14F-4D97-AF65-F5344CB8AC3E}">
        <p14:creationId xmlns:p14="http://schemas.microsoft.com/office/powerpoint/2010/main" val="136377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Planning - Feasibility Analysis</a:t>
            </a:r>
            <a:endParaRPr lang="id-ID" dirty="0"/>
          </a:p>
        </p:txBody>
      </p:sp>
      <p:graphicFrame>
        <p:nvGraphicFramePr>
          <p:cNvPr id="5" name="Content Placeholder 4"/>
          <p:cNvGraphicFramePr>
            <a:graphicFrameLocks noGrp="1"/>
          </p:cNvGraphicFramePr>
          <p:nvPr>
            <p:ph idx="1"/>
            <p:extLst/>
          </p:nvPr>
        </p:nvGraphicFramePr>
        <p:xfrm>
          <a:off x="476250" y="1658938"/>
          <a:ext cx="8320088" cy="4389120"/>
        </p:xfrm>
        <a:graphic>
          <a:graphicData uri="http://schemas.openxmlformats.org/drawingml/2006/table">
            <a:tbl>
              <a:tblPr firstCol="1" bandRow="1">
                <a:tableStyleId>{073A0DAA-6AF3-43AB-8588-CEC1D06C72B9}</a:tableStyleId>
              </a:tblPr>
              <a:tblGrid>
                <a:gridCol w="289394"/>
                <a:gridCol w="1664018"/>
                <a:gridCol w="6366676"/>
              </a:tblGrid>
              <a:tr h="370840">
                <a:tc>
                  <a:txBody>
                    <a:bodyPr/>
                    <a:lstStyle/>
                    <a:p>
                      <a:r>
                        <a:rPr lang="en-US" sz="1600" b="1" dirty="0" smtClean="0"/>
                        <a:t>1</a:t>
                      </a:r>
                      <a:endParaRPr lang="id-ID" sz="1600" b="1" dirty="0"/>
                    </a:p>
                  </a:txBody>
                  <a:tcPr marL="86818" marR="86818"/>
                </a:tc>
                <a:tc>
                  <a:txBody>
                    <a:bodyPr/>
                    <a:lstStyle/>
                    <a:p>
                      <a:r>
                        <a:rPr lang="en-US" sz="2000" b="1" dirty="0" smtClean="0"/>
                        <a:t>Technical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solidFill>
                            <a:srgbClr val="C00000"/>
                          </a:solidFill>
                        </a:rPr>
                        <a:t>Familiarity with application</a:t>
                      </a:r>
                      <a:r>
                        <a:rPr lang="en-US" sz="2000" dirty="0" smtClean="0"/>
                        <a:t>: </a:t>
                      </a:r>
                      <a:r>
                        <a:rPr lang="en-US" sz="1800" dirty="0" smtClean="0"/>
                        <a:t>Less familiarity generates more risk</a:t>
                      </a:r>
                      <a:r>
                        <a:rPr lang="id-ID" sz="1800" dirty="0" smtClean="0"/>
                        <a:t> (</a:t>
                      </a:r>
                      <a:r>
                        <a:rPr lang="id-ID" dirty="0" smtClean="0"/>
                        <a:t>Kurang keakraban lebih banyak risiko)</a:t>
                      </a:r>
                      <a:endParaRPr lang="en-US" sz="1800" dirty="0" smtClean="0"/>
                    </a:p>
                    <a:p>
                      <a:pPr marL="285750" indent="-285750">
                        <a:buFont typeface="Arial" panose="020B0604020202020204" pitchFamily="34" charset="0"/>
                        <a:buChar char="•"/>
                      </a:pPr>
                      <a:r>
                        <a:rPr lang="en-US" sz="2000" dirty="0" smtClean="0">
                          <a:solidFill>
                            <a:srgbClr val="C00000"/>
                          </a:solidFill>
                        </a:rPr>
                        <a:t>Familiarity with technology</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Project size</a:t>
                      </a:r>
                      <a:r>
                        <a:rPr lang="en-US" sz="2000" dirty="0" smtClean="0"/>
                        <a:t>: </a:t>
                      </a:r>
                      <a:r>
                        <a:rPr lang="en-US" sz="1800" dirty="0" smtClean="0"/>
                        <a:t>Large projects have more risk</a:t>
                      </a:r>
                      <a:endParaRPr lang="en-US" sz="2000" dirty="0" smtClean="0"/>
                    </a:p>
                    <a:p>
                      <a:pPr marL="285750" indent="-285750">
                        <a:buFont typeface="Arial" panose="020B0604020202020204" pitchFamily="34" charset="0"/>
                        <a:buChar char="•"/>
                      </a:pPr>
                      <a:r>
                        <a:rPr lang="en-US" sz="2000" dirty="0" smtClean="0">
                          <a:solidFill>
                            <a:srgbClr val="C00000"/>
                          </a:solidFill>
                        </a:rPr>
                        <a:t>Compatibility</a:t>
                      </a:r>
                      <a:r>
                        <a:rPr lang="en-US" sz="2000" dirty="0" smtClean="0"/>
                        <a:t>: </a:t>
                      </a:r>
                      <a:r>
                        <a:rPr lang="en-US" sz="1800" dirty="0" smtClean="0"/>
                        <a:t>The harder it is to </a:t>
                      </a:r>
                      <a:r>
                        <a:rPr lang="en-US" sz="1800" b="1" dirty="0" smtClean="0"/>
                        <a:t>integrate</a:t>
                      </a:r>
                      <a:r>
                        <a:rPr lang="en-US" sz="1800" dirty="0" smtClean="0"/>
                        <a:t> the </a:t>
                      </a:r>
                      <a:r>
                        <a:rPr lang="en-US" sz="1800" b="1" dirty="0" smtClean="0"/>
                        <a:t>system</a:t>
                      </a:r>
                      <a:r>
                        <a:rPr lang="en-US" sz="1800" dirty="0" smtClean="0"/>
                        <a:t> with the </a:t>
                      </a:r>
                      <a:r>
                        <a:rPr lang="en-US" sz="1800" b="1" dirty="0" smtClean="0"/>
                        <a:t>company’s existing technology</a:t>
                      </a:r>
                      <a:r>
                        <a:rPr lang="en-US" sz="1800" dirty="0" smtClean="0"/>
                        <a:t>, the </a:t>
                      </a:r>
                      <a:r>
                        <a:rPr lang="en-US" sz="1800" b="1" dirty="0" smtClean="0"/>
                        <a:t>higher the risk </a:t>
                      </a:r>
                      <a:r>
                        <a:rPr lang="en-US" sz="1800" dirty="0" smtClean="0"/>
                        <a:t>will be</a:t>
                      </a:r>
                      <a:r>
                        <a:rPr lang="id-ID" sz="1800" baseline="0" dirty="0" smtClean="0"/>
                        <a:t> (kesulitan mengintegrasikan sistem ke teknologi)</a:t>
                      </a:r>
                      <a:endParaRPr lang="id-ID" sz="1800" dirty="0" smtClean="0"/>
                    </a:p>
                  </a:txBody>
                  <a:tcPr marL="86818" marR="86818"/>
                </a:tc>
              </a:tr>
              <a:tr h="370840">
                <a:tc>
                  <a:txBody>
                    <a:bodyPr/>
                    <a:lstStyle/>
                    <a:p>
                      <a:r>
                        <a:rPr lang="en-US" sz="1600" b="1" dirty="0" smtClean="0"/>
                        <a:t>2</a:t>
                      </a:r>
                      <a:endParaRPr lang="id-ID" sz="1600" b="1" dirty="0"/>
                    </a:p>
                  </a:txBody>
                  <a:tcPr marL="86818" marR="86818"/>
                </a:tc>
                <a:tc>
                  <a:txBody>
                    <a:bodyPr/>
                    <a:lstStyle/>
                    <a:p>
                      <a:r>
                        <a:rPr lang="en-US" sz="2000" b="1" dirty="0" smtClean="0"/>
                        <a:t>Economic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Return on Investment (</a:t>
                      </a:r>
                      <a:r>
                        <a:rPr lang="en-US" sz="2000" dirty="0" smtClean="0">
                          <a:solidFill>
                            <a:srgbClr val="C00000"/>
                          </a:solidFill>
                        </a:rPr>
                        <a:t>ROI</a:t>
                      </a:r>
                      <a:r>
                        <a:rPr lang="en-US" sz="2000" dirty="0" smtClean="0"/>
                        <a:t>)</a:t>
                      </a:r>
                    </a:p>
                    <a:p>
                      <a:pPr marL="285750" indent="-285750">
                        <a:buFont typeface="Arial" panose="020B0604020202020204" pitchFamily="34" charset="0"/>
                        <a:buChar char="•"/>
                      </a:pPr>
                      <a:r>
                        <a:rPr lang="en-US" sz="2000" dirty="0" smtClean="0"/>
                        <a:t>Break</a:t>
                      </a:r>
                      <a:r>
                        <a:rPr lang="en-US" sz="2000" baseline="0" dirty="0" smtClean="0"/>
                        <a:t> Even Point (</a:t>
                      </a:r>
                      <a:r>
                        <a:rPr lang="en-US" sz="2000" baseline="0" dirty="0" smtClean="0">
                          <a:solidFill>
                            <a:srgbClr val="C00000"/>
                          </a:solidFill>
                        </a:rPr>
                        <a:t>BEP</a:t>
                      </a:r>
                      <a:r>
                        <a:rPr lang="en-US" sz="2000" baseline="0" dirty="0" smtClean="0"/>
                        <a:t>)</a:t>
                      </a:r>
                      <a:r>
                        <a:rPr lang="id-ID" sz="2000" baseline="0" dirty="0" smtClean="0"/>
                        <a:t> - </a:t>
                      </a:r>
                      <a:r>
                        <a:rPr lang="id-ID" sz="1800" b="0" i="0" kern="1200" dirty="0" smtClean="0">
                          <a:solidFill>
                            <a:schemeClr val="dk1"/>
                          </a:solidFill>
                          <a:effectLst/>
                          <a:latin typeface="+mn-lt"/>
                          <a:ea typeface="+mn-ea"/>
                          <a:cs typeface="+mn-cs"/>
                        </a:rPr>
                        <a:t>titik impas jumlah pendapatan dan biaya sama atau seimbang  </a:t>
                      </a:r>
                      <a:endParaRPr lang="en-US" sz="2000" baseline="0" dirty="0" smtClean="0"/>
                    </a:p>
                    <a:p>
                      <a:pPr marL="285750" indent="-285750">
                        <a:buFont typeface="Arial" panose="020B0604020202020204" pitchFamily="34" charset="0"/>
                        <a:buChar char="•"/>
                      </a:pPr>
                      <a:r>
                        <a:rPr lang="en-US" sz="2000" dirty="0" smtClean="0"/>
                        <a:t>Intangible Benefit</a:t>
                      </a:r>
                      <a:endParaRPr lang="id-ID" sz="2000" dirty="0"/>
                    </a:p>
                  </a:txBody>
                  <a:tcPr marL="86818" marR="86818"/>
                </a:tc>
              </a:tr>
              <a:tr h="370840">
                <a:tc>
                  <a:txBody>
                    <a:bodyPr/>
                    <a:lstStyle/>
                    <a:p>
                      <a:r>
                        <a:rPr lang="en-US" sz="1600" b="1" dirty="0" smtClean="0"/>
                        <a:t>3</a:t>
                      </a:r>
                      <a:endParaRPr lang="id-ID" sz="1600" b="1" dirty="0"/>
                    </a:p>
                  </a:txBody>
                  <a:tcPr marL="86818" marR="86818"/>
                </a:tc>
                <a:tc>
                  <a:txBody>
                    <a:bodyPr/>
                    <a:lstStyle/>
                    <a:p>
                      <a:r>
                        <a:rPr lang="id-ID" sz="2000" b="1" dirty="0" smtClean="0"/>
                        <a:t>Organizational </a:t>
                      </a:r>
                      <a:r>
                        <a:rPr lang="en-US" sz="2000" b="1" dirty="0" smtClean="0"/>
                        <a:t>F</a:t>
                      </a:r>
                      <a:r>
                        <a:rPr lang="id-ID" sz="2000" b="1" dirty="0" err="1" smtClean="0"/>
                        <a:t>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Is the software project </a:t>
                      </a:r>
                      <a:r>
                        <a:rPr lang="en-US" sz="2000" dirty="0" smtClean="0">
                          <a:solidFill>
                            <a:srgbClr val="C00000"/>
                          </a:solidFill>
                        </a:rPr>
                        <a:t>strategically aligned with the business</a:t>
                      </a:r>
                      <a:r>
                        <a:rPr lang="en-US" sz="2000" dirty="0" smtClean="0"/>
                        <a:t>?</a:t>
                      </a:r>
                      <a:r>
                        <a:rPr lang="id-ID" sz="2000" dirty="0" smtClean="0"/>
                        <a:t> (Apakah proyek sesuai dg strategis bisnis)</a:t>
                      </a:r>
                      <a:endParaRPr lang="id-ID" sz="2000" dirty="0"/>
                    </a:p>
                  </a:txBody>
                  <a:tcPr marL="86818" marR="86818"/>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61</a:t>
            </a:fld>
            <a:endParaRPr lang="en-US" dirty="0">
              <a:solidFill>
                <a:prstClr val="black">
                  <a:tint val="75000"/>
                </a:prstClr>
              </a:solidFill>
            </a:endParaRPr>
          </a:p>
        </p:txBody>
      </p:sp>
    </p:spTree>
    <p:extLst>
      <p:ext uri="{BB962C8B-B14F-4D97-AF65-F5344CB8AC3E}">
        <p14:creationId xmlns:p14="http://schemas.microsoft.com/office/powerpoint/2010/main" val="3398534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Technical Feasibility</a:t>
            </a:r>
            <a:endParaRPr lang="id-ID" dirty="0"/>
          </a:p>
        </p:txBody>
      </p:sp>
      <p:graphicFrame>
        <p:nvGraphicFramePr>
          <p:cNvPr id="5" name="Content Placeholder 4"/>
          <p:cNvGraphicFramePr>
            <a:graphicFrameLocks noGrp="1"/>
          </p:cNvGraphicFramePr>
          <p:nvPr>
            <p:ph idx="1"/>
            <p:extLst/>
          </p:nvPr>
        </p:nvGraphicFramePr>
        <p:xfrm>
          <a:off x="476251" y="1587388"/>
          <a:ext cx="8316000" cy="4896000"/>
        </p:xfrm>
        <a:graphic>
          <a:graphicData uri="http://schemas.openxmlformats.org/drawingml/2006/table">
            <a:tbl>
              <a:tblPr firstCol="1" bandRow="1">
                <a:tableStyleId>{073A0DAA-6AF3-43AB-8588-CEC1D06C72B9}</a:tableStyleId>
              </a:tblPr>
              <a:tblGrid>
                <a:gridCol w="2061231"/>
                <a:gridCol w="6254769"/>
              </a:tblGrid>
              <a:tr h="2172169">
                <a:tc>
                  <a:txBody>
                    <a:bodyPr/>
                    <a:lstStyle/>
                    <a:p>
                      <a:r>
                        <a:rPr lang="en-US" sz="2000" b="1" dirty="0" smtClean="0"/>
                        <a:t>Familiarity with application</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solidFill>
                            <a:schemeClr val="tx1"/>
                          </a:solidFill>
                        </a:rPr>
                        <a:t>Knowledge</a:t>
                      </a:r>
                      <a:r>
                        <a:rPr lang="en-US" sz="2000" dirty="0" smtClean="0">
                          <a:solidFill>
                            <a:schemeClr val="tx1"/>
                          </a:solidFill>
                        </a:rPr>
                        <a:t> of </a:t>
                      </a:r>
                      <a:r>
                        <a:rPr lang="en-US" sz="2000" b="1" dirty="0" smtClean="0">
                          <a:solidFill>
                            <a:schemeClr val="tx1"/>
                          </a:solidFill>
                        </a:rPr>
                        <a:t>business domain</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understand improvements</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recognize pitfalls and bad ideas</a:t>
                      </a:r>
                      <a:endParaRPr lang="id-ID" sz="2000" b="1" dirty="0" smtClean="0">
                        <a:solidFill>
                          <a:schemeClr val="tx1"/>
                        </a:solidFill>
                      </a:endParaRPr>
                    </a:p>
                    <a:p>
                      <a:pPr marL="285750" indent="-285750">
                        <a:buFont typeface="Arial" panose="020B0604020202020204" pitchFamily="34" charset="0"/>
                        <a:buChar char="•"/>
                      </a:pPr>
                      <a:r>
                        <a:rPr lang="en-US" sz="2000" b="1" dirty="0" smtClean="0">
                          <a:solidFill>
                            <a:schemeClr val="tx1"/>
                          </a:solidFill>
                        </a:rPr>
                        <a:t>Pitfalls</a:t>
                      </a:r>
                      <a:r>
                        <a:rPr lang="id-ID" sz="2000" b="1" dirty="0" smtClean="0">
                          <a:solidFill>
                            <a:schemeClr val="tx1"/>
                          </a:solidFill>
                        </a:rPr>
                        <a:t> : </a:t>
                      </a:r>
                      <a:r>
                        <a:rPr lang="id-ID" sz="2000" b="0" i="0" kern="1200" dirty="0" smtClean="0">
                          <a:solidFill>
                            <a:schemeClr val="dk1"/>
                          </a:solidFill>
                          <a:effectLst/>
                          <a:latin typeface="+mn-lt"/>
                          <a:ea typeface="+mn-ea"/>
                          <a:cs typeface="+mn-cs"/>
                        </a:rPr>
                        <a:t>kejadian yang lazim tidak disangka—karena dianggap remeh, terlupakan, atau ketidaktahuan, yang berpotensi menjadi masalah</a:t>
                      </a:r>
                      <a:endParaRPr lang="en-US" sz="2000" b="1" dirty="0" smtClean="0">
                        <a:solidFill>
                          <a:schemeClr val="tx1"/>
                        </a:solidFill>
                      </a:endParaRPr>
                    </a:p>
                  </a:txBody>
                  <a:tcPr marL="85334" marR="85334"/>
                </a:tc>
              </a:tr>
              <a:tr h="1482592">
                <a:tc>
                  <a:txBody>
                    <a:bodyPr/>
                    <a:lstStyle/>
                    <a:p>
                      <a:r>
                        <a:rPr lang="en-US" sz="2000" b="1" dirty="0" smtClean="0"/>
                        <a:t>Familiarity with technology</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Is </a:t>
                      </a:r>
                      <a:r>
                        <a:rPr lang="en-US" sz="2000" b="1" dirty="0" smtClean="0"/>
                        <a:t>technology new </a:t>
                      </a:r>
                      <a:r>
                        <a:rPr lang="en-US" sz="2000" dirty="0" smtClean="0"/>
                        <a:t>to this </a:t>
                      </a:r>
                      <a:r>
                        <a:rPr lang="en-US" sz="2000" b="1" dirty="0" smtClean="0"/>
                        <a:t>organization</a:t>
                      </a:r>
                      <a:r>
                        <a:rPr lang="en-US" sz="2000" dirty="0" smtClean="0"/>
                        <a:t>?</a:t>
                      </a:r>
                    </a:p>
                    <a:p>
                      <a:pPr marL="285750" indent="-285750">
                        <a:buFont typeface="Arial" panose="020B0604020202020204" pitchFamily="34" charset="0"/>
                        <a:buChar char="•"/>
                      </a:pPr>
                      <a:r>
                        <a:rPr lang="en-US" sz="2000" dirty="0" smtClean="0"/>
                        <a:t>Is this a </a:t>
                      </a:r>
                      <a:r>
                        <a:rPr lang="en-US" sz="2000" b="1" dirty="0" smtClean="0"/>
                        <a:t>brand new technology</a:t>
                      </a:r>
                      <a:r>
                        <a:rPr lang="en-US" sz="2000" dirty="0" smtClean="0"/>
                        <a:t>?</a:t>
                      </a:r>
                    </a:p>
                    <a:p>
                      <a:pPr marL="285750" indent="-285750">
                        <a:buFont typeface="Arial" panose="020B0604020202020204" pitchFamily="34" charset="0"/>
                        <a:buChar char="•"/>
                      </a:pPr>
                      <a:r>
                        <a:rPr lang="en-US" sz="2000" b="0" dirty="0" smtClean="0"/>
                        <a:t>Extension </a:t>
                      </a:r>
                      <a:r>
                        <a:rPr lang="en-US" sz="2000" dirty="0" smtClean="0"/>
                        <a:t>of </a:t>
                      </a:r>
                      <a:r>
                        <a:rPr lang="en-US" sz="2000" b="1" dirty="0" smtClean="0"/>
                        <a:t>existing firm technologies</a:t>
                      </a:r>
                      <a:r>
                        <a:rPr lang="id-ID" sz="2000" b="1" dirty="0" smtClean="0"/>
                        <a:t> (</a:t>
                      </a:r>
                      <a:r>
                        <a:rPr lang="id-ID" sz="2000" dirty="0" smtClean="0"/>
                        <a:t>Perpanjangan/pengembangan teknologi perusahaan)</a:t>
                      </a:r>
                      <a:endParaRPr lang="en-US" sz="2000" b="1" dirty="0" smtClean="0"/>
                    </a:p>
                  </a:txBody>
                  <a:tcPr marL="85334" marR="85334"/>
                </a:tc>
              </a:tr>
              <a:tr h="448225">
                <a:tc>
                  <a:txBody>
                    <a:bodyPr/>
                    <a:lstStyle/>
                    <a:p>
                      <a:r>
                        <a:rPr lang="id-ID" sz="2000" b="1" dirty="0" smtClean="0"/>
                        <a:t>Project </a:t>
                      </a:r>
                      <a:r>
                        <a:rPr lang="id-ID" sz="2000" b="1" dirty="0" err="1" smtClean="0"/>
                        <a:t>size</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Number of people, time, and features</a:t>
                      </a:r>
                    </a:p>
                  </a:txBody>
                  <a:tcPr marL="85334" marR="85334"/>
                </a:tc>
              </a:tr>
              <a:tr h="793014">
                <a:tc>
                  <a:txBody>
                    <a:bodyPr/>
                    <a:lstStyle/>
                    <a:p>
                      <a:r>
                        <a:rPr lang="id-ID" sz="2000" b="1" dirty="0" err="1" smtClean="0"/>
                        <a:t>Compatibility</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t>Systems</a:t>
                      </a:r>
                      <a:r>
                        <a:rPr lang="en-US" sz="2000" dirty="0" smtClean="0"/>
                        <a:t> are </a:t>
                      </a:r>
                      <a:r>
                        <a:rPr lang="en-US" sz="2000" b="1" dirty="0" smtClean="0"/>
                        <a:t>not built in a vacuum</a:t>
                      </a:r>
                      <a:r>
                        <a:rPr lang="id-ID" sz="2000" b="1" baseline="0" dirty="0" smtClean="0"/>
                        <a:t> (ruang hampa)</a:t>
                      </a:r>
                      <a:endParaRPr lang="en-US" sz="2000" b="1" dirty="0" smtClean="0"/>
                    </a:p>
                    <a:p>
                      <a:pPr marL="285750" indent="-285750">
                        <a:buFont typeface="Arial" panose="020B0604020202020204" pitchFamily="34" charset="0"/>
                        <a:buChar char="•"/>
                      </a:pPr>
                      <a:r>
                        <a:rPr lang="en-US" sz="2000" dirty="0" smtClean="0"/>
                        <a:t>Needs to </a:t>
                      </a:r>
                      <a:r>
                        <a:rPr lang="en-US" sz="2000" b="1" dirty="0" smtClean="0"/>
                        <a:t>integrate</a:t>
                      </a:r>
                      <a:r>
                        <a:rPr lang="en-US" sz="2000" dirty="0" smtClean="0"/>
                        <a:t> with </a:t>
                      </a:r>
                      <a:r>
                        <a:rPr lang="en-US" sz="2000" b="1" dirty="0" smtClean="0"/>
                        <a:t>current systems </a:t>
                      </a:r>
                      <a:r>
                        <a:rPr lang="en-US" sz="2000" dirty="0" smtClean="0"/>
                        <a:t>and </a:t>
                      </a:r>
                      <a:r>
                        <a:rPr lang="en-US" sz="2000" b="1" dirty="0" smtClean="0"/>
                        <a:t>data</a:t>
                      </a:r>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62</a:t>
            </a:fld>
            <a:endParaRPr lang="en-US" dirty="0">
              <a:solidFill>
                <a:prstClr val="black">
                  <a:tint val="75000"/>
                </a:prstClr>
              </a:solidFill>
            </a:endParaRPr>
          </a:p>
        </p:txBody>
      </p:sp>
    </p:spTree>
    <p:extLst>
      <p:ext uri="{BB962C8B-B14F-4D97-AF65-F5344CB8AC3E}">
        <p14:creationId xmlns:p14="http://schemas.microsoft.com/office/powerpoint/2010/main" val="250216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lIns="92075" tIns="46038" rIns="92075" bIns="46038" anchor="ctr"/>
          <a:lstStyle/>
          <a:p>
            <a:r>
              <a:rPr lang="en-US" sz="3600" dirty="0"/>
              <a:t>Economic </a:t>
            </a:r>
            <a:r>
              <a:rPr lang="en-US" sz="3600" dirty="0" smtClean="0"/>
              <a:t>Feasibility</a:t>
            </a:r>
            <a:r>
              <a:rPr lang="id-ID" sz="3600" dirty="0" smtClean="0"/>
              <a:t>: </a:t>
            </a:r>
            <a:r>
              <a:rPr lang="en-US" sz="3600" dirty="0" smtClean="0"/>
              <a:t>Should </a:t>
            </a:r>
            <a:r>
              <a:rPr lang="en-US" sz="3600" dirty="0"/>
              <a:t>We Build It?</a:t>
            </a:r>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7" t="25624" r="16138" b="8291"/>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26597" y="1242846"/>
            <a:ext cx="3345403" cy="369332"/>
          </a:xfrm>
          <a:prstGeom prst="rect">
            <a:avLst/>
          </a:prstGeom>
          <a:noFill/>
        </p:spPr>
        <p:txBody>
          <a:bodyPr wrap="none" rtlCol="0">
            <a:spAutoFit/>
          </a:bodyPr>
          <a:lstStyle/>
          <a:p>
            <a:r>
              <a:rPr lang="id-ID" dirty="0" smtClean="0">
                <a:solidFill>
                  <a:srgbClr val="FF0000"/>
                </a:solidFill>
              </a:rPr>
              <a:t>Ex : development</a:t>
            </a:r>
            <a:r>
              <a:rPr lang="id-ID" dirty="0">
                <a:solidFill>
                  <a:srgbClr val="FF0000"/>
                </a:solidFill>
              </a:rPr>
              <a:t>, </a:t>
            </a:r>
            <a:r>
              <a:rPr lang="id-ID" dirty="0" smtClean="0">
                <a:solidFill>
                  <a:srgbClr val="FF0000"/>
                </a:solidFill>
              </a:rPr>
              <a:t>operational,etc</a:t>
            </a:r>
            <a:endParaRPr lang="id-ID" dirty="0">
              <a:solidFill>
                <a:srgbClr val="FF0000"/>
              </a:solidFill>
            </a:endParaRPr>
          </a:p>
        </p:txBody>
      </p:sp>
      <p:sp>
        <p:nvSpPr>
          <p:cNvPr id="7" name="TextBox 6"/>
          <p:cNvSpPr txBox="1"/>
          <p:nvPr/>
        </p:nvSpPr>
        <p:spPr>
          <a:xfrm>
            <a:off x="476251" y="1864424"/>
            <a:ext cx="3900369" cy="646331"/>
          </a:xfrm>
          <a:prstGeom prst="rect">
            <a:avLst/>
          </a:prstGeom>
          <a:noFill/>
        </p:spPr>
        <p:txBody>
          <a:bodyPr wrap="square" rtlCol="0">
            <a:spAutoFit/>
          </a:bodyPr>
          <a:lstStyle/>
          <a:p>
            <a:r>
              <a:rPr lang="id-ID" dirty="0" smtClean="0">
                <a:solidFill>
                  <a:srgbClr val="FF0000"/>
                </a:solidFill>
              </a:rPr>
              <a:t>Menetapkan biaya user,it profesional hingga biaya tak berwujud </a:t>
            </a:r>
            <a:endParaRPr lang="id-ID" dirty="0">
              <a:solidFill>
                <a:srgbClr val="FF0000"/>
              </a:solidFill>
            </a:endParaRPr>
          </a:p>
        </p:txBody>
      </p:sp>
      <p:sp>
        <p:nvSpPr>
          <p:cNvPr id="8" name="TextBox 7"/>
          <p:cNvSpPr txBox="1"/>
          <p:nvPr/>
        </p:nvSpPr>
        <p:spPr>
          <a:xfrm>
            <a:off x="127909" y="2738081"/>
            <a:ext cx="3926506" cy="584775"/>
          </a:xfrm>
          <a:prstGeom prst="rect">
            <a:avLst/>
          </a:prstGeom>
          <a:noFill/>
        </p:spPr>
        <p:txBody>
          <a:bodyPr wrap="square" rtlCol="0">
            <a:spAutoFit/>
          </a:bodyPr>
          <a:lstStyle/>
          <a:p>
            <a:r>
              <a:rPr lang="id-ID" sz="1600" dirty="0" smtClean="0">
                <a:solidFill>
                  <a:srgbClr val="FF0000"/>
                </a:solidFill>
              </a:rPr>
              <a:t>Menentukan arus kas, biaya dan tingkat pertumbuhan 3 s.d 5 thn,/dlm angka</a:t>
            </a:r>
            <a:endParaRPr lang="id-ID" sz="1600" dirty="0">
              <a:solidFill>
                <a:srgbClr val="FF0000"/>
              </a:solidFill>
            </a:endParaRPr>
          </a:p>
        </p:txBody>
      </p:sp>
      <p:sp>
        <p:nvSpPr>
          <p:cNvPr id="9" name="TextBox 8"/>
          <p:cNvSpPr txBox="1"/>
          <p:nvPr/>
        </p:nvSpPr>
        <p:spPr>
          <a:xfrm>
            <a:off x="297562" y="3589854"/>
            <a:ext cx="4274438" cy="584775"/>
          </a:xfrm>
          <a:prstGeom prst="rect">
            <a:avLst/>
          </a:prstGeom>
          <a:noFill/>
        </p:spPr>
        <p:txBody>
          <a:bodyPr wrap="square" rtlCol="0">
            <a:spAutoFit/>
          </a:bodyPr>
          <a:lstStyle/>
          <a:p>
            <a:r>
              <a:rPr lang="id-ID" sz="1600" dirty="0" smtClean="0">
                <a:solidFill>
                  <a:srgbClr val="FF0000"/>
                </a:solidFill>
              </a:rPr>
              <a:t>berapa pertumbuhan/ pendapatan yang akan datang jika patokannya saat ini </a:t>
            </a:r>
            <a:endParaRPr lang="id-ID" sz="1600" dirty="0">
              <a:solidFill>
                <a:srgbClr val="FF0000"/>
              </a:solidFill>
            </a:endParaRPr>
          </a:p>
        </p:txBody>
      </p:sp>
      <p:sp>
        <p:nvSpPr>
          <p:cNvPr id="10" name="TextBox 9"/>
          <p:cNvSpPr txBox="1"/>
          <p:nvPr/>
        </p:nvSpPr>
        <p:spPr>
          <a:xfrm>
            <a:off x="289216" y="4463511"/>
            <a:ext cx="4274438" cy="338554"/>
          </a:xfrm>
          <a:prstGeom prst="rect">
            <a:avLst/>
          </a:prstGeom>
          <a:noFill/>
        </p:spPr>
        <p:txBody>
          <a:bodyPr wrap="square" rtlCol="0">
            <a:spAutoFit/>
          </a:bodyPr>
          <a:lstStyle/>
          <a:p>
            <a:r>
              <a:rPr lang="id-ID" sz="1600" dirty="0" smtClean="0">
                <a:solidFill>
                  <a:srgbClr val="FF0000"/>
                </a:solidFill>
              </a:rPr>
              <a:t>berapa uang yang akan diterima dari investasi </a:t>
            </a:r>
            <a:endParaRPr lang="id-ID" sz="1600" dirty="0">
              <a:solidFill>
                <a:srgbClr val="FF0000"/>
              </a:solidFill>
            </a:endParaRPr>
          </a:p>
        </p:txBody>
      </p:sp>
      <p:sp>
        <p:nvSpPr>
          <p:cNvPr id="11" name="TextBox 10"/>
          <p:cNvSpPr txBox="1"/>
          <p:nvPr/>
        </p:nvSpPr>
        <p:spPr>
          <a:xfrm>
            <a:off x="289216" y="5248401"/>
            <a:ext cx="4274438" cy="338554"/>
          </a:xfrm>
          <a:prstGeom prst="rect">
            <a:avLst/>
          </a:prstGeom>
          <a:noFill/>
        </p:spPr>
        <p:txBody>
          <a:bodyPr wrap="square" rtlCol="0">
            <a:spAutoFit/>
          </a:bodyPr>
          <a:lstStyle/>
          <a:p>
            <a:r>
              <a:rPr lang="id-ID" sz="1600" dirty="0" smtClean="0">
                <a:solidFill>
                  <a:srgbClr val="FF0000"/>
                </a:solidFill>
              </a:rPr>
              <a:t>Menghitung BEP mulai dari awal tahun BEPnya</a:t>
            </a:r>
            <a:endParaRPr lang="id-ID" sz="1600" dirty="0">
              <a:solidFill>
                <a:srgbClr val="FF0000"/>
              </a:solidFill>
            </a:endParaRPr>
          </a:p>
        </p:txBody>
      </p:sp>
      <p:sp>
        <p:nvSpPr>
          <p:cNvPr id="12" name="TextBox 11"/>
          <p:cNvSpPr txBox="1"/>
          <p:nvPr/>
        </p:nvSpPr>
        <p:spPr>
          <a:xfrm>
            <a:off x="289216" y="6349380"/>
            <a:ext cx="4274438" cy="338554"/>
          </a:xfrm>
          <a:prstGeom prst="rect">
            <a:avLst/>
          </a:prstGeom>
          <a:noFill/>
        </p:spPr>
        <p:txBody>
          <a:bodyPr wrap="square" rtlCol="0">
            <a:spAutoFit/>
          </a:bodyPr>
          <a:lstStyle/>
          <a:p>
            <a:r>
              <a:rPr lang="id-ID" sz="1600" dirty="0" smtClean="0">
                <a:solidFill>
                  <a:srgbClr val="FF0000"/>
                </a:solidFill>
              </a:rPr>
              <a:t>Grafik - Titik BEP ketika garis melintang</a:t>
            </a:r>
            <a:endParaRPr lang="id-ID" sz="1600" dirty="0">
              <a:solidFill>
                <a:srgbClr val="FF0000"/>
              </a:solidFill>
            </a:endParaRPr>
          </a:p>
        </p:txBody>
      </p:sp>
    </p:spTree>
    <p:extLst>
      <p:ext uri="{BB962C8B-B14F-4D97-AF65-F5344CB8AC3E}">
        <p14:creationId xmlns:p14="http://schemas.microsoft.com/office/powerpoint/2010/main" val="68009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a:t>
            </a:r>
            <a:r>
              <a:rPr lang="id-ID" dirty="0" smtClean="0"/>
              <a:t> </a:t>
            </a:r>
            <a:r>
              <a:rPr lang="en-US" dirty="0" smtClean="0"/>
              <a:t>-</a:t>
            </a:r>
            <a:r>
              <a:rPr lang="id-ID" dirty="0" smtClean="0"/>
              <a:t> </a:t>
            </a:r>
            <a:r>
              <a:rPr lang="en-US" dirty="0" smtClean="0"/>
              <a: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90000"/>
              </a:lnSpc>
            </a:pPr>
            <a:r>
              <a:rPr lang="en-US" sz="3200" b="1" dirty="0"/>
              <a:t>Project costs </a:t>
            </a:r>
            <a:r>
              <a:rPr lang="en-US" sz="3200" dirty="0"/>
              <a:t>and </a:t>
            </a:r>
            <a:r>
              <a:rPr lang="en-US" sz="3200" b="1" dirty="0"/>
              <a:t>benefits over </a:t>
            </a:r>
            <a:r>
              <a:rPr lang="en-US" sz="3200" dirty="0"/>
              <a:t>several </a:t>
            </a:r>
            <a:r>
              <a:rPr lang="en-US" sz="3200" dirty="0" smtClean="0"/>
              <a:t>years</a:t>
            </a:r>
            <a:br>
              <a:rPr lang="en-US" sz="3200" dirty="0" smtClean="0"/>
            </a:br>
            <a:r>
              <a:rPr lang="en-US" sz="3200" dirty="0" smtClean="0"/>
              <a:t>(3–5)</a:t>
            </a:r>
            <a:r>
              <a:rPr lang="id-ID" sz="3200" dirty="0" smtClean="0"/>
              <a:t> </a:t>
            </a:r>
          </a:p>
          <a:p>
            <a:pPr lvl="1">
              <a:buFont typeface="Wingdings" panose="05000000000000000000" pitchFamily="2" charset="2"/>
              <a:buChar char="§"/>
            </a:pPr>
            <a:r>
              <a:rPr lang="id-ID" dirty="0" smtClean="0">
                <a:solidFill>
                  <a:schemeClr val="bg1">
                    <a:lumMod val="50000"/>
                  </a:schemeClr>
                </a:solidFill>
              </a:rPr>
              <a:t>Biaya </a:t>
            </a:r>
            <a:r>
              <a:rPr lang="id-ID" dirty="0">
                <a:solidFill>
                  <a:schemeClr val="bg1">
                    <a:lumMod val="50000"/>
                  </a:schemeClr>
                </a:solidFill>
              </a:rPr>
              <a:t>dan manfaat proyek selama beberapa tahun (3-5)</a:t>
            </a:r>
            <a:endParaRPr lang="en-US" dirty="0">
              <a:solidFill>
                <a:schemeClr val="bg1">
                  <a:lumMod val="50000"/>
                </a:schemeClr>
              </a:solidFill>
            </a:endParaRPr>
          </a:p>
          <a:p>
            <a:pPr>
              <a:lnSpc>
                <a:spcPct val="90000"/>
              </a:lnSpc>
            </a:pPr>
            <a:r>
              <a:rPr lang="en-US" sz="3200" b="1" dirty="0"/>
              <a:t>Use normal growth</a:t>
            </a:r>
            <a:r>
              <a:rPr lang="en-US" sz="3200" dirty="0"/>
              <a:t> rates </a:t>
            </a:r>
            <a:r>
              <a:rPr lang="en-US" sz="3200" b="1" dirty="0"/>
              <a:t>for sales </a:t>
            </a:r>
            <a:r>
              <a:rPr lang="en-US" sz="3200" dirty="0"/>
              <a:t>etc</a:t>
            </a:r>
            <a:r>
              <a:rPr lang="en-US" sz="3200" dirty="0" smtClean="0"/>
              <a:t>.</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Gunakan tingkat pertumbuhan normal untuk penjualan</a:t>
            </a:r>
            <a:r>
              <a:rPr lang="id-ID" sz="1200" dirty="0">
                <a:solidFill>
                  <a:schemeClr val="bg1">
                    <a:lumMod val="50000"/>
                  </a:schemeClr>
                </a:solidFill>
              </a:rPr>
              <a:t> </a:t>
            </a:r>
            <a:endParaRPr lang="en-US" dirty="0">
              <a:solidFill>
                <a:schemeClr val="bg1">
                  <a:lumMod val="50000"/>
                </a:schemeClr>
              </a:solidFill>
            </a:endParaRPr>
          </a:p>
          <a:p>
            <a:pPr>
              <a:lnSpc>
                <a:spcPct val="90000"/>
              </a:lnSpc>
            </a:pPr>
            <a:r>
              <a:rPr lang="en-US" sz="3200" b="1" dirty="0"/>
              <a:t>Total added</a:t>
            </a:r>
            <a:r>
              <a:rPr lang="en-US" sz="3200" dirty="0"/>
              <a:t> to </a:t>
            </a:r>
            <a:r>
              <a:rPr lang="en-US" sz="3200" b="1" dirty="0"/>
              <a:t>determine</a:t>
            </a:r>
            <a:r>
              <a:rPr lang="en-US" sz="3200" dirty="0"/>
              <a:t> </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Total ditambahkan untuk </a:t>
            </a:r>
            <a:r>
              <a:rPr lang="id-ID" dirty="0" smtClean="0">
                <a:solidFill>
                  <a:schemeClr val="bg1">
                    <a:lumMod val="50000"/>
                  </a:schemeClr>
                </a:solidFill>
                <a:latin typeface="inherit"/>
              </a:rPr>
              <a:t>menentukan</a:t>
            </a:r>
            <a:endParaRPr lang="en-US" dirty="0">
              <a:solidFill>
                <a:schemeClr val="bg1">
                  <a:lumMod val="50000"/>
                </a:schemeClr>
              </a:solidFill>
            </a:endParaRP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a:t>
            </a:r>
            <a:r>
              <a:rPr lang="en-US" sz="3200" dirty="0" smtClean="0">
                <a:solidFill>
                  <a:srgbClr val="C00000"/>
                </a:solidFill>
              </a:rPr>
              <a:t>Costs</a:t>
            </a:r>
            <a:endParaRPr lang="id-ID" sz="3200" dirty="0" smtClean="0">
              <a:solidFill>
                <a:srgbClr val="C00000"/>
              </a:solidFill>
            </a:endParaRPr>
          </a:p>
          <a:p>
            <a:pPr lvl="1">
              <a:buFont typeface="Wingdings" panose="05000000000000000000" pitchFamily="2" charset="2"/>
              <a:buChar char="§"/>
            </a:pPr>
            <a:r>
              <a:rPr lang="id-ID" dirty="0">
                <a:solidFill>
                  <a:schemeClr val="bg1">
                    <a:lumMod val="50000"/>
                  </a:schemeClr>
                </a:solidFill>
                <a:latin typeface="inherit"/>
              </a:rPr>
              <a:t>Manfaat Keseluruhan = Total Manfaat - Total Biaya</a:t>
            </a:r>
            <a:r>
              <a:rPr lang="id-ID" sz="1200" dirty="0"/>
              <a:t> </a:t>
            </a:r>
            <a:endParaRPr lang="en-US" dirty="0">
              <a:solidFill>
                <a:srgbClr val="C00000"/>
              </a:solidFill>
            </a:endParaRPr>
          </a:p>
          <a:p>
            <a:pPr>
              <a:lnSpc>
                <a:spcPct val="90000"/>
              </a:lnSpc>
            </a:pPr>
            <a:r>
              <a:rPr lang="en-US" sz="3200" dirty="0">
                <a:solidFill>
                  <a:srgbClr val="C00000"/>
                </a:solidFill>
              </a:rPr>
              <a:t>Higher number </a:t>
            </a:r>
            <a:r>
              <a:rPr lang="en-US" sz="3200" dirty="0"/>
              <a:t>is </a:t>
            </a:r>
            <a:r>
              <a:rPr lang="en-US" sz="3200" dirty="0" smtClean="0"/>
              <a:t>better</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Angka yang lebih tinggi lebih </a:t>
            </a:r>
            <a:r>
              <a:rPr lang="id-ID" dirty="0" smtClean="0">
                <a:solidFill>
                  <a:schemeClr val="bg1">
                    <a:lumMod val="50000"/>
                  </a:schemeClr>
                </a:solidFill>
                <a:latin typeface="inherit"/>
              </a:rPr>
              <a:t>baik</a:t>
            </a:r>
            <a:endParaRPr lang="id-ID" sz="3600" dirty="0">
              <a:solidFill>
                <a:schemeClr val="bg1">
                  <a:lumMod val="50000"/>
                </a:schemeClr>
              </a:solidFill>
              <a:latin typeface="Arial" panose="020B0604020202020204" pitchFamily="34" charset="0"/>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28077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0771">
                                            <p:txEl>
                                              <p:pRg st="5" end="5"/>
                                            </p:txEl>
                                          </p:spTgt>
                                        </p:tgtEl>
                                        <p:attrNameLst>
                                          <p:attrName>style.visibility</p:attrName>
                                        </p:attrNameLst>
                                      </p:cBhvr>
                                      <p:to>
                                        <p:strVal val="visible"/>
                                      </p:to>
                                    </p:set>
                                    <p:animEffect transition="in" filter="fade">
                                      <p:cBhvr>
                                        <p:cTn id="42" dur="1000"/>
                                        <p:tgtEl>
                                          <p:spTgt spid="160771">
                                            <p:txEl>
                                              <p:pRg st="5" end="5"/>
                                            </p:txEl>
                                          </p:spTgt>
                                        </p:tgtEl>
                                      </p:cBhvr>
                                    </p:animEffect>
                                    <p:anim calcmode="lin" valueType="num">
                                      <p:cBhvr>
                                        <p:cTn id="43" dur="1000" fill="hold"/>
                                        <p:tgtEl>
                                          <p:spTgt spid="16077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07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0771">
                                            <p:txEl>
                                              <p:pRg st="6" end="6"/>
                                            </p:txEl>
                                          </p:spTgt>
                                        </p:tgtEl>
                                        <p:attrNameLst>
                                          <p:attrName>style.visibility</p:attrName>
                                        </p:attrNameLst>
                                      </p:cBhvr>
                                      <p:to>
                                        <p:strVal val="visible"/>
                                      </p:to>
                                    </p:set>
                                    <p:animEffect transition="in" filter="fade">
                                      <p:cBhvr>
                                        <p:cTn id="49" dur="1000"/>
                                        <p:tgtEl>
                                          <p:spTgt spid="160771">
                                            <p:txEl>
                                              <p:pRg st="6" end="6"/>
                                            </p:txEl>
                                          </p:spTgt>
                                        </p:tgtEl>
                                      </p:cBhvr>
                                    </p:animEffect>
                                    <p:anim calcmode="lin" valueType="num">
                                      <p:cBhvr>
                                        <p:cTn id="50" dur="1000" fill="hold"/>
                                        <p:tgtEl>
                                          <p:spTgt spid="16077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07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0771">
                                            <p:txEl>
                                              <p:pRg st="7" end="7"/>
                                            </p:txEl>
                                          </p:spTgt>
                                        </p:tgtEl>
                                        <p:attrNameLst>
                                          <p:attrName>style.visibility</p:attrName>
                                        </p:attrNameLst>
                                      </p:cBhvr>
                                      <p:to>
                                        <p:strVal val="visible"/>
                                      </p:to>
                                    </p:set>
                                    <p:animEffect transition="in" filter="fade">
                                      <p:cBhvr>
                                        <p:cTn id="56" dur="1000"/>
                                        <p:tgtEl>
                                          <p:spTgt spid="160771">
                                            <p:txEl>
                                              <p:pRg st="7" end="7"/>
                                            </p:txEl>
                                          </p:spTgt>
                                        </p:tgtEl>
                                      </p:cBhvr>
                                    </p:animEffect>
                                    <p:anim calcmode="lin" valueType="num">
                                      <p:cBhvr>
                                        <p:cTn id="57" dur="1000" fill="hold"/>
                                        <p:tgtEl>
                                          <p:spTgt spid="16077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077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60771">
                                            <p:txEl>
                                              <p:pRg st="8" end="8"/>
                                            </p:txEl>
                                          </p:spTgt>
                                        </p:tgtEl>
                                        <p:attrNameLst>
                                          <p:attrName>style.visibility</p:attrName>
                                        </p:attrNameLst>
                                      </p:cBhvr>
                                      <p:to>
                                        <p:strVal val="visible"/>
                                      </p:to>
                                    </p:set>
                                    <p:animEffect transition="in" filter="fade">
                                      <p:cBhvr>
                                        <p:cTn id="63" dur="1000"/>
                                        <p:tgtEl>
                                          <p:spTgt spid="160771">
                                            <p:txEl>
                                              <p:pRg st="8" end="8"/>
                                            </p:txEl>
                                          </p:spTgt>
                                        </p:tgtEl>
                                      </p:cBhvr>
                                    </p:animEffect>
                                    <p:anim calcmode="lin" valueType="num">
                                      <p:cBhvr>
                                        <p:cTn id="64" dur="1000" fill="hold"/>
                                        <p:tgtEl>
                                          <p:spTgt spid="16077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07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60771">
                                            <p:txEl>
                                              <p:pRg st="9" end="9"/>
                                            </p:txEl>
                                          </p:spTgt>
                                        </p:tgtEl>
                                        <p:attrNameLst>
                                          <p:attrName>style.visibility</p:attrName>
                                        </p:attrNameLst>
                                      </p:cBhvr>
                                      <p:to>
                                        <p:strVal val="visible"/>
                                      </p:to>
                                    </p:set>
                                    <p:animEffect transition="in" filter="fade">
                                      <p:cBhvr>
                                        <p:cTn id="70" dur="1000"/>
                                        <p:tgtEl>
                                          <p:spTgt spid="160771">
                                            <p:txEl>
                                              <p:pRg st="9" end="9"/>
                                            </p:txEl>
                                          </p:spTgt>
                                        </p:tgtEl>
                                      </p:cBhvr>
                                    </p:animEffect>
                                    <p:anim calcmode="lin" valueType="num">
                                      <p:cBhvr>
                                        <p:cTn id="71" dur="1000" fill="hold"/>
                                        <p:tgtEl>
                                          <p:spTgt spid="160771">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077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Analysis</a:t>
            </a:r>
            <a:r>
              <a:rPr lang="id-ID" dirty="0"/>
              <a:t> - </a:t>
            </a:r>
            <a:r>
              <a:rPr lang="en-US" dirty="0"/>
              <a:t>Cash Flow</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65</a:t>
            </a:fld>
            <a:endParaRPr lang="en-US">
              <a:solidFill>
                <a:prstClr val="black">
                  <a:tint val="75000"/>
                </a:prstClr>
              </a:solidFill>
            </a:endParaRPr>
          </a:p>
        </p:txBody>
      </p:sp>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4" t="23255" r="16897" b="21532"/>
          <a:stretch/>
        </p:blipFill>
        <p:spPr bwMode="auto">
          <a:xfrm>
            <a:off x="-5255" y="1066800"/>
            <a:ext cx="9144000" cy="580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63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077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67</a:t>
            </a:fld>
            <a:endParaRPr lang="en-US" dirty="0">
              <a:solidFill>
                <a:prstClr val="black">
                  <a:tint val="75000"/>
                </a:prstClr>
              </a:solidFill>
            </a:endParaRPr>
          </a:p>
        </p:txBody>
      </p:sp>
      <p:pic>
        <p:nvPicPr>
          <p:cNvPr id="5" name="Picture 4"/>
          <p:cNvPicPr>
            <a:picLocks noChangeAspect="1"/>
          </p:cNvPicPr>
          <p:nvPr/>
        </p:nvPicPr>
        <p:blipFill rotWithShape="1">
          <a:blip r:embed="rId2"/>
          <a:srcRect l="32091" t="23351" r="17923" b="7366"/>
          <a:stretch/>
        </p:blipFill>
        <p:spPr>
          <a:xfrm>
            <a:off x="0" y="0"/>
            <a:ext cx="9144000" cy="6858000"/>
          </a:xfrm>
          <a:prstGeom prst="rect">
            <a:avLst/>
          </a:prstGeom>
        </p:spPr>
      </p:pic>
    </p:spTree>
    <p:extLst>
      <p:ext uri="{BB962C8B-B14F-4D97-AF65-F5344CB8AC3E}">
        <p14:creationId xmlns:p14="http://schemas.microsoft.com/office/powerpoint/2010/main" val="266311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Value (PV)</a:t>
            </a:r>
            <a:r>
              <a:rPr lang="id-ID" dirty="0" smtClean="0"/>
              <a:t> - </a:t>
            </a:r>
            <a:r>
              <a:rPr lang="id-ID" dirty="0"/>
              <a:t>Nilai sekarang</a:t>
            </a:r>
            <a:endParaRPr lang="en-US" dirty="0" smtClean="0"/>
          </a:p>
        </p:txBody>
      </p:sp>
      <p:sp>
        <p:nvSpPr>
          <p:cNvPr id="3" name="Content Placeholder 2"/>
          <p:cNvSpPr>
            <a:spLocks noGrp="1"/>
          </p:cNvSpPr>
          <p:nvPr>
            <p:ph idx="1"/>
          </p:nvPr>
        </p:nvSpPr>
        <p:spPr/>
        <p:txBody>
          <a:bodyPr>
            <a:normAutofit fontScale="92500" lnSpcReduction="10000"/>
          </a:bodyPr>
          <a:lstStyle/>
          <a:p>
            <a:r>
              <a:rPr lang="en-US" sz="3200" dirty="0" smtClean="0"/>
              <a:t>The amount of an </a:t>
            </a:r>
            <a:r>
              <a:rPr lang="en-US" sz="3200" dirty="0" smtClean="0">
                <a:solidFill>
                  <a:srgbClr val="C00000"/>
                </a:solidFill>
              </a:rPr>
              <a:t>investment today </a:t>
            </a:r>
            <a:r>
              <a:rPr lang="en-US" sz="3200" dirty="0" smtClean="0"/>
              <a:t>compared to the same </a:t>
            </a:r>
            <a:r>
              <a:rPr lang="en-US" sz="3200" dirty="0" smtClean="0">
                <a:solidFill>
                  <a:srgbClr val="C00000"/>
                </a:solidFill>
              </a:rPr>
              <a:t>amount </a:t>
            </a:r>
            <a:r>
              <a:rPr lang="en-US" sz="3200" i="1" dirty="0" smtClean="0">
                <a:solidFill>
                  <a:srgbClr val="C00000"/>
                </a:solidFill>
              </a:rPr>
              <a:t>n</a:t>
            </a:r>
            <a:r>
              <a:rPr lang="en-US" sz="3200" dirty="0" smtClean="0">
                <a:solidFill>
                  <a:srgbClr val="C00000"/>
                </a:solidFill>
              </a:rPr>
              <a:t> years</a:t>
            </a:r>
            <a:r>
              <a:rPr lang="en-US" sz="3200" dirty="0" smtClean="0"/>
              <a:t> in the future</a:t>
            </a:r>
          </a:p>
          <a:p>
            <a:r>
              <a:rPr lang="en-US" sz="3200" dirty="0" smtClean="0"/>
              <a:t>Taking into account inflation and time</a:t>
            </a:r>
            <a:endParaRPr lang="id-ID" sz="3200" dirty="0" smtClean="0"/>
          </a:p>
          <a:p>
            <a:pPr marL="0" indent="0">
              <a:buNone/>
            </a:pPr>
            <a:r>
              <a:rPr lang="id-ID" sz="3200" dirty="0" smtClean="0"/>
              <a:t>(</a:t>
            </a:r>
            <a:r>
              <a:rPr lang="id-ID" sz="3200" dirty="0"/>
              <a:t>nilai uang saat ini untuk nilai tertentu di masa yang akan </a:t>
            </a:r>
            <a:r>
              <a:rPr lang="id-ID" sz="3200" dirty="0" smtClean="0"/>
              <a:t>datang)</a:t>
            </a:r>
            <a:endParaRPr lang="en-US" sz="3200" dirty="0" smtClean="0"/>
          </a:p>
          <a:p>
            <a:pPr lvl="1"/>
            <a:endParaRPr lang="en-US" dirty="0" smtClean="0"/>
          </a:p>
          <a:p>
            <a:pPr lvl="1">
              <a:buNone/>
            </a:pPr>
            <a:endParaRPr lang="en-US" dirty="0" smtClean="0"/>
          </a:p>
          <a:p>
            <a:pPr lvl="1">
              <a:buNone/>
            </a:pPr>
            <a:endParaRPr lang="en-US" dirty="0"/>
          </a:p>
          <a:p>
            <a:pPr lvl="1">
              <a:buNone/>
            </a:pPr>
            <a:endParaRPr lang="en-US" dirty="0" smtClean="0"/>
          </a:p>
          <a:p>
            <a:pPr lvl="1">
              <a:buNone/>
            </a:pPr>
            <a:r>
              <a:rPr lang="en-US" sz="3600" dirty="0" smtClean="0">
                <a:solidFill>
                  <a:srgbClr val="C00000"/>
                </a:solidFill>
              </a:rPr>
              <a:t>	PV  = </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4514850" y="3807539"/>
          <a:ext cx="114300" cy="215900"/>
        </p:xfrm>
        <a:graphic>
          <a:graphicData uri="http://schemas.openxmlformats.org/presentationml/2006/ole">
            <mc:AlternateContent xmlns:mc="http://schemas.openxmlformats.org/markup-compatibility/2006">
              <mc:Choice xmlns:v="urn:schemas-microsoft-com:vml" Requires="v">
                <p:oleObj spid="_x0000_s7185"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0753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724150" y="4740831"/>
            <a:ext cx="3429000" cy="646331"/>
          </a:xfrm>
          <a:prstGeom prst="rect">
            <a:avLst/>
          </a:prstGeom>
          <a:noFill/>
        </p:spPr>
        <p:txBody>
          <a:bodyPr wrap="square" rtlCol="0">
            <a:spAutoFit/>
          </a:bodyPr>
          <a:lstStyle/>
          <a:p>
            <a:r>
              <a:rPr lang="en-US" sz="3600" dirty="0" smtClean="0">
                <a:solidFill>
                  <a:srgbClr val="C00000"/>
                </a:solidFill>
                <a:effectLst/>
                <a:latin typeface="+mn-lt"/>
              </a:rPr>
              <a:t>Amount</a:t>
            </a:r>
            <a:endParaRPr lang="en-US" sz="3600" dirty="0">
              <a:solidFill>
                <a:srgbClr val="C00000"/>
              </a:solidFill>
              <a:effectLst/>
              <a:latin typeface="+mn-lt"/>
            </a:endParaRPr>
          </a:p>
        </p:txBody>
      </p:sp>
      <p:cxnSp>
        <p:nvCxnSpPr>
          <p:cNvPr id="14" name="Straight Connector 13"/>
          <p:cNvCxnSpPr/>
          <p:nvPr/>
        </p:nvCxnSpPr>
        <p:spPr>
          <a:xfrm>
            <a:off x="2495550" y="5350431"/>
            <a:ext cx="39624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190750" y="5513011"/>
            <a:ext cx="4648200" cy="646331"/>
          </a:xfrm>
          <a:prstGeom prst="rect">
            <a:avLst/>
          </a:prstGeom>
          <a:noFill/>
        </p:spPr>
        <p:txBody>
          <a:bodyPr wrap="square" rtlCol="0">
            <a:spAutoFit/>
          </a:bodyPr>
          <a:lstStyle/>
          <a:p>
            <a:r>
              <a:rPr lang="en-US" sz="3600" dirty="0" smtClean="0">
                <a:solidFill>
                  <a:srgbClr val="C00000"/>
                </a:solidFill>
                <a:effectLst/>
                <a:latin typeface="+mn-lt"/>
              </a:rPr>
              <a:t>(1 + Interest </a:t>
            </a:r>
            <a:r>
              <a:rPr lang="en-US" sz="3600" dirty="0" err="1" smtClean="0">
                <a:solidFill>
                  <a:srgbClr val="C00000"/>
                </a:solidFill>
                <a:effectLst/>
                <a:latin typeface="+mn-lt"/>
              </a:rPr>
              <a:t>Rate)</a:t>
            </a:r>
            <a:r>
              <a:rPr lang="en-US" sz="3600" baseline="30000" dirty="0" err="1" smtClean="0">
                <a:solidFill>
                  <a:srgbClr val="C00000"/>
                </a:solidFill>
                <a:effectLst/>
                <a:latin typeface="+mn-lt"/>
              </a:rPr>
              <a:t>n</a:t>
            </a:r>
            <a:endParaRPr lang="en-US" sz="3600" baseline="30000" dirty="0">
              <a:solidFill>
                <a:srgbClr val="C00000"/>
              </a:solidFill>
              <a:effectLst/>
              <a:latin typeface="+mn-lt"/>
            </a:endParaRPr>
          </a:p>
        </p:txBody>
      </p:sp>
      <p:sp>
        <p:nvSpPr>
          <p:cNvPr id="5" name="TextBox 4"/>
          <p:cNvSpPr txBox="1"/>
          <p:nvPr/>
        </p:nvSpPr>
        <p:spPr>
          <a:xfrm>
            <a:off x="5270375" y="3781351"/>
            <a:ext cx="3873625" cy="1477328"/>
          </a:xfrm>
          <a:prstGeom prst="rect">
            <a:avLst/>
          </a:prstGeom>
          <a:noFill/>
        </p:spPr>
        <p:txBody>
          <a:bodyPr wrap="none" rtlCol="0">
            <a:spAutoFit/>
          </a:bodyPr>
          <a:lstStyle/>
          <a:p>
            <a:r>
              <a:rPr lang="id-ID" b="1" dirty="0" smtClean="0"/>
              <a:t>Ket: </a:t>
            </a:r>
          </a:p>
          <a:p>
            <a:pPr marL="285750" indent="-285750">
              <a:buFont typeface="Arial" panose="020B0604020202020204" pitchFamily="34" charset="0"/>
              <a:buChar char="•"/>
            </a:pPr>
            <a:r>
              <a:rPr lang="id-ID" dirty="0" smtClean="0"/>
              <a:t>PV : </a:t>
            </a:r>
            <a:r>
              <a:rPr lang="fi-FI" dirty="0" smtClean="0"/>
              <a:t>nilai </a:t>
            </a:r>
            <a:r>
              <a:rPr lang="fi-FI" dirty="0"/>
              <a:t>tahun ke 0</a:t>
            </a:r>
            <a:endParaRPr lang="id-ID" dirty="0" smtClean="0"/>
          </a:p>
          <a:p>
            <a:pPr marL="285750" indent="-285750">
              <a:buFont typeface="Arial" panose="020B0604020202020204" pitchFamily="34" charset="0"/>
              <a:buChar char="•"/>
            </a:pPr>
            <a:r>
              <a:rPr lang="id-ID" dirty="0" smtClean="0"/>
              <a:t>Amount : </a:t>
            </a:r>
            <a:r>
              <a:rPr lang="id-ID" dirty="0"/>
              <a:t>nilai pada akhir tahun ke </a:t>
            </a:r>
            <a:r>
              <a:rPr lang="id-ID" dirty="0" smtClean="0"/>
              <a:t>n</a:t>
            </a:r>
          </a:p>
          <a:p>
            <a:pPr marL="285750" indent="-285750">
              <a:buFont typeface="Arial" panose="020B0604020202020204" pitchFamily="34" charset="0"/>
              <a:buChar char="•"/>
            </a:pPr>
            <a:r>
              <a:rPr lang="id-ID" dirty="0" smtClean="0"/>
              <a:t>Interest Rate : </a:t>
            </a:r>
            <a:r>
              <a:rPr lang="id-ID" dirty="0"/>
              <a:t>Suku </a:t>
            </a:r>
            <a:r>
              <a:rPr lang="id-ID" dirty="0" smtClean="0"/>
              <a:t>bunga</a:t>
            </a:r>
          </a:p>
          <a:p>
            <a:pPr marL="285750" indent="-285750">
              <a:buFont typeface="Arial" panose="020B0604020202020204" pitchFamily="34" charset="0"/>
              <a:buChar char="•"/>
            </a:pPr>
            <a:r>
              <a:rPr lang="id-ID" dirty="0" smtClean="0"/>
              <a:t>n : jumlah waktu (tahun)</a:t>
            </a:r>
            <a:r>
              <a:rPr lang="id-ID" dirty="0"/>
              <a:t> </a:t>
            </a:r>
          </a:p>
        </p:txBody>
      </p:sp>
    </p:spTree>
    <p:extLst>
      <p:ext uri="{BB962C8B-B14F-4D97-AF65-F5344CB8AC3E}">
        <p14:creationId xmlns:p14="http://schemas.microsoft.com/office/powerpoint/2010/main" val="2448773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482162" y="939391"/>
            <a:ext cx="5918638" cy="58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0" name="Rectangle 2"/>
          <p:cNvSpPr>
            <a:spLocks noGrp="1" noChangeArrowheads="1"/>
          </p:cNvSpPr>
          <p:nvPr>
            <p:ph type="title"/>
          </p:nvPr>
        </p:nvSpPr>
        <p:spPr/>
        <p:txBody>
          <a:bodyPr anchor="t"/>
          <a:lstStyle/>
          <a:p>
            <a:r>
              <a:rPr lang="en-US" dirty="0"/>
              <a:t>Net Present Value</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graphicFrame>
        <p:nvGraphicFramePr>
          <p:cNvPr id="171012" name="Object 4"/>
          <p:cNvGraphicFramePr>
            <a:graphicFrameLocks noChangeAspect="1"/>
          </p:cNvGraphicFramePr>
          <p:nvPr>
            <p:extLst/>
          </p:nvPr>
        </p:nvGraphicFramePr>
        <p:xfrm>
          <a:off x="6629400" y="2286000"/>
          <a:ext cx="2286000" cy="2243137"/>
        </p:xfrm>
        <a:graphic>
          <a:graphicData uri="http://schemas.openxmlformats.org/presentationml/2006/ole">
            <mc:AlternateContent xmlns:mc="http://schemas.openxmlformats.org/markup-compatibility/2006">
              <mc:Choice xmlns:v="urn:schemas-microsoft-com:vml" Requires="v">
                <p:oleObj spid="_x0000_s8209" name="Equation" r:id="rId4" imgW="672808" imgH="660113" progId="Equation.3">
                  <p:embed/>
                </p:oleObj>
              </mc:Choice>
              <mc:Fallback>
                <p:oleObj name="Equation" r:id="rId4" imgW="672808" imgH="6601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0"/>
                        <a:ext cx="2286000" cy="22431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Line 6"/>
          <p:cNvSpPr>
            <a:spLocks noChangeShapeType="1"/>
          </p:cNvSpPr>
          <p:nvPr/>
        </p:nvSpPr>
        <p:spPr bwMode="auto">
          <a:xfrm flipH="1">
            <a:off x="5562600" y="2674937"/>
            <a:ext cx="1371600" cy="2743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171015" name="Line 7"/>
          <p:cNvSpPr>
            <a:spLocks noChangeShapeType="1"/>
          </p:cNvSpPr>
          <p:nvPr/>
        </p:nvSpPr>
        <p:spPr bwMode="auto">
          <a:xfrm flipH="1">
            <a:off x="5715000" y="4275137"/>
            <a:ext cx="1447800" cy="13716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115179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Tahapan</a:t>
            </a:r>
            <a:r>
              <a:rPr lang="en-US" dirty="0"/>
              <a:t> System Development Life Cycle (SDLC)</a:t>
            </a:r>
            <a:endParaRPr lang="id-ID" dirty="0"/>
          </a:p>
        </p:txBody>
      </p:sp>
      <p:sp>
        <p:nvSpPr>
          <p:cNvPr id="3" name="Content Placeholder 2"/>
          <p:cNvSpPr>
            <a:spLocks noGrp="1"/>
          </p:cNvSpPr>
          <p:nvPr>
            <p:ph idx="1"/>
          </p:nvPr>
        </p:nvSpPr>
        <p:spPr/>
        <p:txBody>
          <a:bodyPr>
            <a:normAutofit fontScale="85000" lnSpcReduction="10000"/>
          </a:bodyPr>
          <a:lstStyle/>
          <a:p>
            <a:pPr algn="just"/>
            <a:r>
              <a:rPr lang="id-ID" b="1" dirty="0"/>
              <a:t>System  initiation  </a:t>
            </a:r>
            <a:r>
              <a:rPr lang="id-ID" dirty="0"/>
              <a:t>ialah  </a:t>
            </a:r>
            <a:r>
              <a:rPr lang="id-ID" b="1" dirty="0"/>
              <a:t>perencanaan  awal  </a:t>
            </a:r>
            <a:r>
              <a:rPr lang="id-ID" dirty="0"/>
              <a:t>untuk  sebuah  </a:t>
            </a:r>
            <a:r>
              <a:rPr lang="id-ID" b="1" dirty="0"/>
              <a:t>proyek </a:t>
            </a:r>
            <a:r>
              <a:rPr lang="id-ID" dirty="0"/>
              <a:t> guna </a:t>
            </a:r>
            <a:r>
              <a:rPr lang="id-ID" b="1" dirty="0" smtClean="0"/>
              <a:t>mendefinisikan  </a:t>
            </a:r>
            <a:r>
              <a:rPr lang="id-ID" b="1" dirty="0"/>
              <a:t>lingkup,  tujuan,  jadwal  </a:t>
            </a:r>
            <a:r>
              <a:rPr lang="id-ID" dirty="0"/>
              <a:t>dan  </a:t>
            </a:r>
            <a:r>
              <a:rPr lang="id-ID" b="1" dirty="0"/>
              <a:t>anggaran  bisnis  awal  </a:t>
            </a:r>
            <a:r>
              <a:rPr lang="id-ID" dirty="0"/>
              <a:t>yang </a:t>
            </a:r>
            <a:r>
              <a:rPr lang="id-ID" dirty="0" smtClean="0"/>
              <a:t>diperlukan  </a:t>
            </a:r>
            <a:r>
              <a:rPr lang="id-ID" dirty="0"/>
              <a:t>untuk  </a:t>
            </a:r>
            <a:r>
              <a:rPr lang="id-ID" b="1" dirty="0"/>
              <a:t>memecahkan  masalah  </a:t>
            </a:r>
            <a:r>
              <a:rPr lang="id-ID" dirty="0"/>
              <a:t>atau  </a:t>
            </a:r>
            <a:r>
              <a:rPr lang="id-ID" b="1" dirty="0"/>
              <a:t>kesempatan </a:t>
            </a:r>
            <a:r>
              <a:rPr lang="id-ID" dirty="0"/>
              <a:t> yang </a:t>
            </a:r>
            <a:r>
              <a:rPr lang="id-ID" b="1" dirty="0" smtClean="0"/>
              <a:t>direpresentasikan </a:t>
            </a:r>
            <a:r>
              <a:rPr lang="id-ID" dirty="0" smtClean="0"/>
              <a:t> </a:t>
            </a:r>
            <a:r>
              <a:rPr lang="id-ID" dirty="0"/>
              <a:t>oleh  proyek</a:t>
            </a:r>
            <a:r>
              <a:rPr lang="id-ID" dirty="0" smtClean="0"/>
              <a:t>.</a:t>
            </a:r>
          </a:p>
          <a:p>
            <a:pPr algn="just"/>
            <a:r>
              <a:rPr lang="id-ID" b="1" dirty="0"/>
              <a:t>System  analysis  </a:t>
            </a:r>
            <a:r>
              <a:rPr lang="id-ID" dirty="0"/>
              <a:t>ialah  </a:t>
            </a:r>
            <a:r>
              <a:rPr lang="id-ID" b="1" dirty="0"/>
              <a:t>studi  domain  masalah  bisnis  </a:t>
            </a:r>
            <a:r>
              <a:rPr lang="id-ID" dirty="0"/>
              <a:t>untuk </a:t>
            </a:r>
            <a:r>
              <a:rPr lang="id-ID" b="1" dirty="0" smtClean="0"/>
              <a:t>merekomendasikan</a:t>
            </a:r>
            <a:r>
              <a:rPr lang="id-ID" dirty="0" smtClean="0"/>
              <a:t>  </a:t>
            </a:r>
            <a:r>
              <a:rPr lang="id-ID" b="1" dirty="0"/>
              <a:t>perbaikan</a:t>
            </a:r>
            <a:r>
              <a:rPr lang="id-ID" dirty="0"/>
              <a:t>  dan  </a:t>
            </a:r>
            <a:r>
              <a:rPr lang="id-ID" b="1" dirty="0"/>
              <a:t>menspesifikasikan  persyaratan  </a:t>
            </a:r>
            <a:r>
              <a:rPr lang="id-ID" dirty="0"/>
              <a:t>dan </a:t>
            </a:r>
            <a:r>
              <a:rPr lang="id-ID" b="1" dirty="0" smtClean="0"/>
              <a:t>prioritas  </a:t>
            </a:r>
            <a:r>
              <a:rPr lang="id-ID" b="1" dirty="0"/>
              <a:t>bisnis  </a:t>
            </a:r>
            <a:r>
              <a:rPr lang="id-ID" dirty="0"/>
              <a:t>untuk  solusi. </a:t>
            </a:r>
            <a:endParaRPr lang="id-ID" dirty="0" smtClean="0"/>
          </a:p>
          <a:p>
            <a:pPr algn="just"/>
            <a:r>
              <a:rPr lang="id-ID" b="1" dirty="0"/>
              <a:t>System  design   </a:t>
            </a:r>
            <a:r>
              <a:rPr lang="id-ID" dirty="0"/>
              <a:t>ialah  </a:t>
            </a:r>
            <a:r>
              <a:rPr lang="id-ID" b="1" dirty="0"/>
              <a:t>spesifikasi  atau  konstruksi  solusi  </a:t>
            </a:r>
            <a:r>
              <a:rPr lang="id-ID" dirty="0" smtClean="0"/>
              <a:t>yang  </a:t>
            </a:r>
            <a:r>
              <a:rPr lang="id-ID" b="1" dirty="0" smtClean="0"/>
              <a:t>teknis </a:t>
            </a:r>
            <a:r>
              <a:rPr lang="id-ID" dirty="0" smtClean="0"/>
              <a:t> dan </a:t>
            </a:r>
            <a:r>
              <a:rPr lang="id-ID" b="1" dirty="0" smtClean="0"/>
              <a:t>berbasis </a:t>
            </a:r>
            <a:r>
              <a:rPr lang="id-ID" b="1" dirty="0"/>
              <a:t>komputer </a:t>
            </a:r>
            <a:r>
              <a:rPr lang="id-ID" dirty="0"/>
              <a:t>untuk </a:t>
            </a:r>
            <a:r>
              <a:rPr lang="id-ID" b="1" dirty="0"/>
              <a:t>persyaratan bisnis </a:t>
            </a:r>
            <a:r>
              <a:rPr lang="id-ID" dirty="0"/>
              <a:t>yang </a:t>
            </a:r>
            <a:r>
              <a:rPr lang="id-ID" dirty="0" smtClean="0"/>
              <a:t>diidentifikasikan </a:t>
            </a:r>
            <a:r>
              <a:rPr lang="id-ID" dirty="0"/>
              <a:t>dalam </a:t>
            </a:r>
            <a:r>
              <a:rPr lang="id-ID" b="1" dirty="0" smtClean="0"/>
              <a:t>analisis </a:t>
            </a:r>
            <a:r>
              <a:rPr lang="id-ID" b="1" dirty="0"/>
              <a:t>sistem</a:t>
            </a:r>
            <a:r>
              <a:rPr lang="id-ID" dirty="0" smtClean="0"/>
              <a:t>.</a:t>
            </a:r>
          </a:p>
          <a:p>
            <a:pPr algn="just"/>
            <a:r>
              <a:rPr lang="id-ID" b="1" dirty="0"/>
              <a:t>System  implementation   </a:t>
            </a:r>
            <a:r>
              <a:rPr lang="id-ID" dirty="0"/>
              <a:t>ialah  </a:t>
            </a:r>
            <a:r>
              <a:rPr lang="id-ID" b="1" dirty="0"/>
              <a:t>konstruksi,  instalasi</a:t>
            </a:r>
            <a:r>
              <a:rPr lang="id-ID" dirty="0"/>
              <a:t>,  </a:t>
            </a:r>
            <a:r>
              <a:rPr lang="id-ID" b="1" dirty="0"/>
              <a:t>pengujian  dan </a:t>
            </a:r>
            <a:r>
              <a:rPr lang="id-ID" b="1" dirty="0" smtClean="0"/>
              <a:t>pengiriman  </a:t>
            </a:r>
            <a:r>
              <a:rPr lang="id-ID" b="1" dirty="0"/>
              <a:t>sistem  </a:t>
            </a:r>
            <a:r>
              <a:rPr lang="id-ID" dirty="0"/>
              <a:t>ke  dalam  </a:t>
            </a:r>
            <a:r>
              <a:rPr lang="id-ID" b="1" dirty="0"/>
              <a:t>produksi  </a:t>
            </a:r>
            <a:r>
              <a:rPr lang="id-ID" dirty="0"/>
              <a:t>(artinya  </a:t>
            </a:r>
            <a:r>
              <a:rPr lang="id-ID" b="1" dirty="0"/>
              <a:t>operasi  sehari-hari</a:t>
            </a:r>
            <a:r>
              <a:rPr lang="id-ID" dirty="0"/>
              <a:t>).</a:t>
            </a:r>
          </a:p>
        </p:txBody>
      </p:sp>
    </p:spTree>
    <p:extLst>
      <p:ext uri="{BB962C8B-B14F-4D97-AF65-F5344CB8AC3E}">
        <p14:creationId xmlns:p14="http://schemas.microsoft.com/office/powerpoint/2010/main" val="34628748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Present Value (NPV)</a:t>
            </a:r>
            <a:r>
              <a:rPr lang="id-ID" dirty="0"/>
              <a:t/>
            </a:r>
            <a:br>
              <a:rPr lang="id-ID" dirty="0"/>
            </a:br>
            <a:r>
              <a:rPr lang="fi-FI" dirty="0" smtClean="0">
                <a:solidFill>
                  <a:schemeClr val="bg1">
                    <a:lumMod val="75000"/>
                  </a:schemeClr>
                </a:solidFill>
              </a:rPr>
              <a:t>selisih Pengeluaran dan </a:t>
            </a:r>
            <a:r>
              <a:rPr lang="fi-FI" dirty="0">
                <a:solidFill>
                  <a:schemeClr val="bg1">
                    <a:lumMod val="75000"/>
                  </a:schemeClr>
                </a:solidFill>
              </a:rPr>
              <a:t>pemasukan </a:t>
            </a:r>
            <a:endParaRPr lang="en-US" dirty="0" smtClean="0">
              <a:solidFill>
                <a:schemeClr val="bg1">
                  <a:lumMod val="75000"/>
                </a:schemeClr>
              </a:solidFill>
            </a:endParaRPr>
          </a:p>
        </p:txBody>
      </p:sp>
      <p:sp>
        <p:nvSpPr>
          <p:cNvPr id="3" name="Content Placeholder 2"/>
          <p:cNvSpPr>
            <a:spLocks noGrp="1"/>
          </p:cNvSpPr>
          <p:nvPr>
            <p:ph idx="1"/>
          </p:nvPr>
        </p:nvSpPr>
        <p:spPr>
          <a:xfrm>
            <a:off x="476251" y="1658982"/>
            <a:ext cx="4475311" cy="4859675"/>
          </a:xfrm>
        </p:spPr>
        <p:txBody>
          <a:bodyPr>
            <a:normAutofit/>
          </a:bodyPr>
          <a:lstStyle/>
          <a:p>
            <a:pPr>
              <a:buNone/>
            </a:pPr>
            <a:r>
              <a:rPr lang="en-US" sz="3600" dirty="0" smtClean="0"/>
              <a:t>	The present value of benefit less the present value of cost</a:t>
            </a:r>
            <a:endParaRPr lang="id-ID" sz="3600" dirty="0" smtClean="0"/>
          </a:p>
          <a:p>
            <a:pPr marL="0" indent="0">
              <a:buNone/>
            </a:pPr>
            <a:endParaRPr lang="en-US" dirty="0" smtClean="0"/>
          </a:p>
          <a:p>
            <a:pPr>
              <a:buNone/>
            </a:pPr>
            <a:r>
              <a:rPr lang="en-US" b="1" dirty="0" smtClean="0">
                <a:solidFill>
                  <a:srgbClr val="C00000"/>
                </a:solidFill>
              </a:rPr>
              <a:t>NPV = PV Benefits – PV Costs</a:t>
            </a:r>
          </a:p>
          <a:p>
            <a:endParaRPr lang="en-US" dirty="0" smtClean="0"/>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4951563" y="2088271"/>
            <a:ext cx="3844096" cy="4001095"/>
          </a:xfrm>
          <a:prstGeom prst="rect">
            <a:avLst/>
          </a:prstGeom>
        </p:spPr>
        <p:txBody>
          <a:bodyPr wrap="square">
            <a:spAutoFit/>
          </a:bodyPr>
          <a:lstStyle/>
          <a:p>
            <a:pPr>
              <a:buNone/>
            </a:pPr>
            <a:r>
              <a:rPr lang="id-ID" sz="2000" b="1" dirty="0" smtClean="0"/>
              <a:t>Manfaat NPV :</a:t>
            </a:r>
            <a:endParaRPr lang="id-ID" sz="2000" b="1" dirty="0"/>
          </a:p>
          <a:p>
            <a:pPr marL="276225" lvl="1" indent="-276225">
              <a:buFont typeface="Wingdings" panose="05000000000000000000" pitchFamily="2" charset="2"/>
              <a:buChar char="§"/>
            </a:pPr>
            <a:r>
              <a:rPr lang="id-ID" dirty="0"/>
              <a:t>mengukur kemampuan dan peluang investasinya hingga beberapa tahun yang akan datang,</a:t>
            </a:r>
          </a:p>
          <a:p>
            <a:pPr marL="276225" lvl="1" indent="-276225">
              <a:buFont typeface="Wingdings" panose="05000000000000000000" pitchFamily="2" charset="2"/>
              <a:buChar char="§"/>
            </a:pPr>
            <a:r>
              <a:rPr lang="id-ID" dirty="0"/>
              <a:t>investasi tersebut akan menguntungkan bagi mereka?</a:t>
            </a:r>
          </a:p>
          <a:p>
            <a:pPr marL="276225" lvl="1" indent="-276225">
              <a:buFont typeface="Wingdings" panose="05000000000000000000" pitchFamily="2" charset="2"/>
              <a:buChar char="§"/>
            </a:pPr>
            <a:r>
              <a:rPr lang="id-ID" dirty="0"/>
              <a:t>Atau merugikan? </a:t>
            </a:r>
          </a:p>
          <a:p>
            <a:pPr marL="276225" lvl="1" indent="-276225">
              <a:buFont typeface="Wingdings" panose="05000000000000000000" pitchFamily="2" charset="2"/>
              <a:buChar char="§"/>
            </a:pPr>
            <a:r>
              <a:rPr lang="id-ID" dirty="0"/>
              <a:t>Jika memang menguntungkan, seberapa besar margin keuntungannya? </a:t>
            </a:r>
          </a:p>
          <a:p>
            <a:pPr marL="276225" lvl="1" indent="-276225">
              <a:buFont typeface="Wingdings" panose="05000000000000000000" pitchFamily="2" charset="2"/>
              <a:buChar char="§"/>
            </a:pPr>
            <a:r>
              <a:rPr lang="id-ID" dirty="0"/>
              <a:t>Apakah cukup </a:t>
            </a:r>
            <a:r>
              <a:rPr lang="id-ID" i="1" dirty="0"/>
              <a:t>worth</a:t>
            </a:r>
            <a:r>
              <a:rPr lang="id-ID" dirty="0"/>
              <a:t> itu untuk dijalankan? </a:t>
            </a:r>
          </a:p>
          <a:p>
            <a:pPr marL="276225" lvl="1" indent="-276225">
              <a:buFont typeface="Wingdings" panose="05000000000000000000" pitchFamily="2" charset="2"/>
              <a:buChar char="§"/>
            </a:pPr>
            <a:r>
              <a:rPr lang="id-ID" dirty="0"/>
              <a:t>Ataukah tidak sebanding dengan </a:t>
            </a:r>
            <a:r>
              <a:rPr lang="id-ID" i="1" dirty="0"/>
              <a:t>effort</a:t>
            </a:r>
            <a:r>
              <a:rPr lang="id-ID" dirty="0"/>
              <a:t> yang dikeluarkan?</a:t>
            </a:r>
            <a:endParaRPr lang="en-US" dirty="0"/>
          </a:p>
        </p:txBody>
      </p:sp>
    </p:spTree>
    <p:extLst>
      <p:ext uri="{BB962C8B-B14F-4D97-AF65-F5344CB8AC3E}">
        <p14:creationId xmlns:p14="http://schemas.microsoft.com/office/powerpoint/2010/main" val="179645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2286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NPV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00800" y="3238500"/>
          <a:ext cx="2460625" cy="693738"/>
        </p:xfrm>
        <a:graphic>
          <a:graphicData uri="http://schemas.openxmlformats.org/presentationml/2006/ole">
            <mc:AlternateContent xmlns:mc="http://schemas.openxmlformats.org/markup-compatibility/2006">
              <mc:Choice xmlns:v="urn:schemas-microsoft-com:vml" Requires="v">
                <p:oleObj spid="_x0000_s9233" name="Equation" r:id="rId4" imgW="1397000" imgH="393700" progId="Equation.3">
                  <p:embed/>
                </p:oleObj>
              </mc:Choice>
              <mc:Fallback>
                <p:oleObj name="Equation" r:id="rId4" imgW="13970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238500"/>
                        <a:ext cx="2460625" cy="693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273362" y="2362200"/>
            <a:ext cx="648027" cy="838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273362" y="3505200"/>
            <a:ext cx="2032438" cy="13716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6273362" y="3962400"/>
            <a:ext cx="648027" cy="16764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92298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a:t/>
            </a:r>
            <a:br>
              <a:rPr lang="id-ID" dirty="0"/>
            </a:br>
            <a:r>
              <a:rPr lang="id-ID" b="1" dirty="0" smtClean="0">
                <a:solidFill>
                  <a:schemeClr val="bg1">
                    <a:lumMod val="75000"/>
                  </a:schemeClr>
                </a:solidFill>
              </a:rPr>
              <a:t>Laba Atas Investasi</a:t>
            </a:r>
            <a:endParaRPr lang="en-US" dirty="0" smtClean="0">
              <a:solidFill>
                <a:schemeClr val="bg1">
                  <a:lumMod val="75000"/>
                </a:schemeClr>
              </a:solidFill>
            </a:endParaRPr>
          </a:p>
        </p:txBody>
      </p:sp>
      <p:sp>
        <p:nvSpPr>
          <p:cNvPr id="3" name="Content Placeholder 2"/>
          <p:cNvSpPr>
            <a:spLocks noGrp="1"/>
          </p:cNvSpPr>
          <p:nvPr>
            <p:ph idx="1"/>
          </p:nvPr>
        </p:nvSpPr>
        <p:spPr/>
        <p:txBody>
          <a:bodyPr/>
          <a:lstStyle/>
          <a:p>
            <a:pPr>
              <a:buNone/>
            </a:pPr>
            <a:r>
              <a:rPr lang="en-US" sz="3600" dirty="0" smtClean="0"/>
              <a:t>	The Amount of revenue or cost savings results from a given investment</a:t>
            </a:r>
          </a:p>
          <a:p>
            <a:pPr lvl="1"/>
            <a:endParaRPr lang="en-US" dirty="0" smtClean="0"/>
          </a:p>
          <a:p>
            <a:pPr lvl="1"/>
            <a:endParaRPr lang="en-US" dirty="0" smtClean="0"/>
          </a:p>
          <a:p>
            <a:pPr lvl="1">
              <a:buNone/>
            </a:pPr>
            <a:r>
              <a:rPr lang="en-US" dirty="0" smtClean="0"/>
              <a:t>	</a:t>
            </a:r>
          </a:p>
          <a:p>
            <a:pPr lvl="1">
              <a:buNone/>
            </a:pPr>
            <a:r>
              <a:rPr lang="en-US" sz="3200" dirty="0" smtClean="0">
                <a:solidFill>
                  <a:srgbClr val="C00000"/>
                </a:solidFill>
              </a:rPr>
              <a:t>     ROI </a:t>
            </a:r>
            <a:r>
              <a:rPr lang="en-US" dirty="0" smtClean="0">
                <a:solidFill>
                  <a:srgbClr val="C00000"/>
                </a:solidFill>
              </a:rPr>
              <a:t>=</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72</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362200" y="3631050"/>
            <a:ext cx="5791200" cy="584775"/>
          </a:xfrm>
          <a:prstGeom prst="rect">
            <a:avLst/>
          </a:prstGeom>
          <a:noFill/>
        </p:spPr>
        <p:txBody>
          <a:bodyPr wrap="square" rtlCol="0">
            <a:spAutoFit/>
          </a:bodyPr>
          <a:lstStyle/>
          <a:p>
            <a:r>
              <a:rPr lang="en-US" sz="3200" dirty="0" smtClean="0">
                <a:solidFill>
                  <a:srgbClr val="C00000"/>
                </a:solidFill>
                <a:effectLst/>
                <a:latin typeface="+mn-lt"/>
              </a:rPr>
              <a:t>Total Benefits – Total Costs</a:t>
            </a:r>
            <a:endParaRPr lang="en-US" sz="3200" dirty="0">
              <a:solidFill>
                <a:srgbClr val="C00000"/>
              </a:solidFill>
              <a:effectLst/>
              <a:latin typeface="+mn-lt"/>
            </a:endParaRPr>
          </a:p>
        </p:txBody>
      </p:sp>
      <p:cxnSp>
        <p:nvCxnSpPr>
          <p:cNvPr id="11" name="Straight Connector 10"/>
          <p:cNvCxnSpPr/>
          <p:nvPr/>
        </p:nvCxnSpPr>
        <p:spPr>
          <a:xfrm>
            <a:off x="2590800" y="4292025"/>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52800" y="4368225"/>
            <a:ext cx="3124200" cy="584775"/>
          </a:xfrm>
          <a:prstGeom prst="rect">
            <a:avLst/>
          </a:prstGeom>
          <a:noFill/>
        </p:spPr>
        <p:txBody>
          <a:bodyPr wrap="square" rtlCol="0">
            <a:spAutoFit/>
          </a:bodyPr>
          <a:lstStyle/>
          <a:p>
            <a:r>
              <a:rPr lang="en-US" sz="3200" dirty="0" smtClean="0">
                <a:solidFill>
                  <a:srgbClr val="C00000"/>
                </a:solidFill>
                <a:effectLst/>
                <a:latin typeface="+mn-lt"/>
              </a:rPr>
              <a:t>Total Costs</a:t>
            </a:r>
            <a:endParaRPr lang="en-US" sz="3200" dirty="0">
              <a:solidFill>
                <a:srgbClr val="C00000"/>
              </a:solidFill>
              <a:effectLst/>
              <a:latin typeface="+mn-lt"/>
            </a:endParaRPr>
          </a:p>
        </p:txBody>
      </p:sp>
    </p:spTree>
    <p:extLst>
      <p:ext uri="{BB962C8B-B14F-4D97-AF65-F5344CB8AC3E}">
        <p14:creationId xmlns:p14="http://schemas.microsoft.com/office/powerpoint/2010/main" val="611792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smtClean="0"/>
              <a:t> (contd-2)</a:t>
            </a:r>
            <a:r>
              <a:rPr lang="id-ID" dirty="0"/>
              <a:t/>
            </a:r>
            <a:br>
              <a:rPr lang="id-ID" dirty="0"/>
            </a:br>
            <a:r>
              <a:rPr lang="id-ID" b="1" dirty="0" smtClean="0">
                <a:solidFill>
                  <a:schemeClr val="bg1">
                    <a:lumMod val="75000"/>
                  </a:schemeClr>
                </a:solidFill>
              </a:rPr>
              <a:t>Manfaat ROI</a:t>
            </a:r>
            <a:endParaRPr lang="en-US" dirty="0" smtClean="0">
              <a:solidFill>
                <a:schemeClr val="bg1">
                  <a:lumMod val="75000"/>
                </a:schemeClr>
              </a:solidFill>
            </a:endParaRPr>
          </a:p>
        </p:txBody>
      </p:sp>
      <p:sp>
        <p:nvSpPr>
          <p:cNvPr id="3" name="Content Placeholder 2"/>
          <p:cNvSpPr>
            <a:spLocks noGrp="1"/>
          </p:cNvSpPr>
          <p:nvPr>
            <p:ph idx="1"/>
          </p:nvPr>
        </p:nvSpPr>
        <p:spPr/>
        <p:txBody>
          <a:bodyPr>
            <a:normAutofit lnSpcReduction="10000"/>
          </a:bodyPr>
          <a:lstStyle/>
          <a:p>
            <a:pPr marL="514350" indent="-514350" algn="just">
              <a:buFont typeface="+mj-lt"/>
              <a:buAutoNum type="arabicPeriod"/>
            </a:pPr>
            <a:r>
              <a:rPr lang="id-ID" dirty="0" smtClean="0"/>
              <a:t>M</a:t>
            </a:r>
            <a:r>
              <a:rPr lang="en-US" dirty="0" err="1" smtClean="0"/>
              <a:t>engukur</a:t>
            </a:r>
            <a:r>
              <a:rPr lang="en-US" dirty="0" smtClean="0"/>
              <a:t> </a:t>
            </a:r>
            <a:r>
              <a:rPr lang="en-US" dirty="0" err="1"/>
              <a:t>efisiensi</a:t>
            </a:r>
            <a:r>
              <a:rPr lang="en-US" dirty="0"/>
              <a:t> </a:t>
            </a:r>
            <a:r>
              <a:rPr lang="en-US" dirty="0" err="1"/>
              <a:t>penggunaan</a:t>
            </a:r>
            <a:r>
              <a:rPr lang="en-US" dirty="0"/>
              <a:t> modal yang </a:t>
            </a:r>
            <a:r>
              <a:rPr lang="en-US" dirty="0" err="1"/>
              <a:t>bekerja</a:t>
            </a:r>
            <a:r>
              <a:rPr lang="en-US" dirty="0"/>
              <a:t>, </a:t>
            </a:r>
            <a:r>
              <a:rPr lang="en-US" dirty="0" err="1"/>
              <a:t>efisiensi</a:t>
            </a:r>
            <a:r>
              <a:rPr lang="en-US" dirty="0"/>
              <a:t> </a:t>
            </a:r>
            <a:r>
              <a:rPr lang="en-US" dirty="0" err="1"/>
              <a:t>produksi</a:t>
            </a:r>
            <a:r>
              <a:rPr lang="en-US" dirty="0"/>
              <a:t>, </a:t>
            </a:r>
            <a:r>
              <a:rPr lang="en-US" dirty="0" err="1"/>
              <a:t>dan</a:t>
            </a:r>
            <a:r>
              <a:rPr lang="en-US" dirty="0"/>
              <a:t> </a:t>
            </a:r>
            <a:r>
              <a:rPr lang="en-US" dirty="0" err="1"/>
              <a:t>efisiensi</a:t>
            </a:r>
            <a:r>
              <a:rPr lang="en-US" dirty="0"/>
              <a:t> </a:t>
            </a:r>
            <a:r>
              <a:rPr lang="en-US" dirty="0" err="1"/>
              <a:t>penjualan</a:t>
            </a:r>
            <a:r>
              <a:rPr lang="en-US" dirty="0"/>
              <a:t>.</a:t>
            </a:r>
          </a:p>
          <a:p>
            <a:pPr marL="514350" indent="-514350" algn="just">
              <a:buFont typeface="+mj-lt"/>
              <a:buAutoNum type="arabicPeriod"/>
            </a:pPr>
            <a:r>
              <a:rPr lang="en-US" dirty="0" err="1" smtClean="0"/>
              <a:t>Membandingkan</a:t>
            </a:r>
            <a:r>
              <a:rPr lang="en-US" dirty="0" smtClean="0"/>
              <a:t> </a:t>
            </a:r>
            <a:r>
              <a:rPr lang="en-US" dirty="0" err="1"/>
              <a:t>efisiensi</a:t>
            </a:r>
            <a:r>
              <a:rPr lang="en-US" dirty="0"/>
              <a:t> </a:t>
            </a:r>
            <a:r>
              <a:rPr lang="en-US" dirty="0" err="1"/>
              <a:t>penggunaan</a:t>
            </a:r>
            <a:r>
              <a:rPr lang="en-US" dirty="0"/>
              <a:t> modal </a:t>
            </a:r>
            <a:r>
              <a:rPr lang="en-US" dirty="0" err="1"/>
              <a:t>perusahaan</a:t>
            </a:r>
            <a:r>
              <a:rPr lang="en-US" dirty="0"/>
              <a:t> lain yang </a:t>
            </a:r>
            <a:r>
              <a:rPr lang="en-US" dirty="0" err="1"/>
              <a:t>sejenis</a:t>
            </a:r>
            <a:endParaRPr lang="en-US" dirty="0"/>
          </a:p>
          <a:p>
            <a:pPr marL="514350" indent="-514350" algn="just">
              <a:buFont typeface="+mj-lt"/>
              <a:buAutoNum type="arabicPeriod"/>
            </a:pPr>
            <a:r>
              <a:rPr lang="en-US" dirty="0" err="1" smtClean="0"/>
              <a:t>Mengetahui</a:t>
            </a:r>
            <a:r>
              <a:rPr lang="en-US" dirty="0" smtClean="0"/>
              <a:t> </a:t>
            </a:r>
            <a:r>
              <a:rPr lang="en-US" dirty="0" err="1"/>
              <a:t>perusahaannya</a:t>
            </a:r>
            <a:r>
              <a:rPr lang="en-US" dirty="0"/>
              <a:t> </a:t>
            </a:r>
            <a:r>
              <a:rPr lang="en-US" dirty="0" err="1"/>
              <a:t>berada</a:t>
            </a:r>
            <a:r>
              <a:rPr lang="en-US" dirty="0"/>
              <a:t> di </a:t>
            </a:r>
            <a:r>
              <a:rPr lang="en-US" dirty="0" err="1"/>
              <a:t>bawah</a:t>
            </a:r>
            <a:r>
              <a:rPr lang="en-US" dirty="0"/>
              <a:t>, </a:t>
            </a:r>
            <a:r>
              <a:rPr lang="en-US" dirty="0" err="1"/>
              <a:t>sama</a:t>
            </a:r>
            <a:r>
              <a:rPr lang="en-US" dirty="0"/>
              <a:t>, </a:t>
            </a:r>
            <a:r>
              <a:rPr lang="en-US" dirty="0" err="1"/>
              <a:t>atau</a:t>
            </a:r>
            <a:r>
              <a:rPr lang="en-US" dirty="0"/>
              <a:t> di </a:t>
            </a:r>
            <a:r>
              <a:rPr lang="en-US" dirty="0" err="1"/>
              <a:t>atas</a:t>
            </a:r>
            <a:r>
              <a:rPr lang="en-US" dirty="0"/>
              <a:t> rata-rata.</a:t>
            </a:r>
          </a:p>
          <a:p>
            <a:pPr marL="514350" indent="-514350" algn="just">
              <a:buFont typeface="+mj-lt"/>
              <a:buAutoNum type="arabicPeriod"/>
            </a:pPr>
            <a:r>
              <a:rPr lang="en-US" dirty="0" err="1" smtClean="0"/>
              <a:t>Mengetahui</a:t>
            </a:r>
            <a:r>
              <a:rPr lang="en-US" dirty="0" smtClean="0"/>
              <a:t> </a:t>
            </a:r>
            <a:r>
              <a:rPr lang="en-US" dirty="0" err="1"/>
              <a:t>letak</a:t>
            </a:r>
            <a:r>
              <a:rPr lang="en-US" dirty="0"/>
              <a:t> </a:t>
            </a:r>
            <a:r>
              <a:rPr lang="en-US" dirty="0" err="1"/>
              <a:t>kelemahan</a:t>
            </a:r>
            <a:r>
              <a:rPr lang="en-US" dirty="0"/>
              <a:t> </a:t>
            </a:r>
            <a:r>
              <a:rPr lang="en-US" dirty="0" err="1"/>
              <a:t>dan</a:t>
            </a:r>
            <a:r>
              <a:rPr lang="en-US" dirty="0"/>
              <a:t> </a:t>
            </a:r>
            <a:r>
              <a:rPr lang="en-US" dirty="0" err="1"/>
              <a:t>kekuatan</a:t>
            </a:r>
            <a:r>
              <a:rPr lang="en-US" dirty="0"/>
              <a:t> </a:t>
            </a:r>
            <a:r>
              <a:rPr lang="en-US" dirty="0" err="1"/>
              <a:t>perusahaan</a:t>
            </a:r>
            <a:r>
              <a:rPr lang="en-US" dirty="0"/>
              <a:t> </a:t>
            </a:r>
            <a:r>
              <a:rPr lang="en-US" dirty="0" err="1"/>
              <a:t>dengan</a:t>
            </a:r>
            <a:r>
              <a:rPr lang="en-US" dirty="0"/>
              <a:t> </a:t>
            </a:r>
            <a:r>
              <a:rPr lang="en-US" dirty="0" err="1"/>
              <a:t>perusahaan</a:t>
            </a:r>
            <a:r>
              <a:rPr lang="en-US" dirty="0"/>
              <a:t> lain </a:t>
            </a:r>
            <a:r>
              <a:rPr lang="en-US" dirty="0" err="1"/>
              <a:t>sejenis</a:t>
            </a:r>
            <a:endParaRPr lang="en-US" dirty="0"/>
          </a:p>
          <a:p>
            <a:pPr marL="514350" indent="-514350" algn="just">
              <a:buFont typeface="+mj-lt"/>
              <a:buAutoNum type="arabicPeriod"/>
            </a:pPr>
            <a:r>
              <a:rPr lang="en-US" dirty="0" err="1" smtClean="0"/>
              <a:t>Mengukur</a:t>
            </a:r>
            <a:r>
              <a:rPr lang="en-US" dirty="0" smtClean="0"/>
              <a:t> </a:t>
            </a:r>
            <a:r>
              <a:rPr lang="en-US" dirty="0" err="1"/>
              <a:t>efisiensi</a:t>
            </a:r>
            <a:r>
              <a:rPr lang="en-US" dirty="0"/>
              <a:t> </a:t>
            </a:r>
            <a:r>
              <a:rPr lang="en-US" dirty="0" err="1"/>
              <a:t>tindakan-tindakan</a:t>
            </a:r>
            <a:r>
              <a:rPr lang="en-US" dirty="0"/>
              <a:t> </a:t>
            </a:r>
            <a:r>
              <a:rPr lang="en-US" dirty="0" err="1"/>
              <a:t>tiap</a:t>
            </a:r>
            <a:r>
              <a:rPr lang="en-US" dirty="0"/>
              <a:t> </a:t>
            </a:r>
            <a:r>
              <a:rPr lang="en-US" dirty="0" err="1"/>
              <a:t>devisi</a:t>
            </a:r>
            <a:endParaRPr lang="en-US" dirty="0"/>
          </a:p>
          <a:p>
            <a:pPr marL="514350" indent="-514350" algn="just">
              <a:buFont typeface="+mj-lt"/>
              <a:buAutoNum type="arabicPeriod"/>
            </a:pPr>
            <a:r>
              <a:rPr lang="en-US" dirty="0" err="1" smtClean="0"/>
              <a:t>Mengukur</a:t>
            </a:r>
            <a:r>
              <a:rPr lang="en-US" dirty="0" smtClean="0"/>
              <a:t> </a:t>
            </a:r>
            <a:r>
              <a:rPr lang="en-US" dirty="0" err="1"/>
              <a:t>profitabilitas</a:t>
            </a:r>
            <a:r>
              <a:rPr lang="en-US" dirty="0"/>
              <a:t> </a:t>
            </a:r>
            <a:r>
              <a:rPr lang="en-US" dirty="0" err="1"/>
              <a:t>dari</a:t>
            </a:r>
            <a:r>
              <a:rPr lang="en-US" dirty="0"/>
              <a:t> </a:t>
            </a:r>
            <a:r>
              <a:rPr lang="en-US" dirty="0" err="1"/>
              <a:t>produk</a:t>
            </a:r>
            <a:r>
              <a:rPr lang="en-US" dirty="0"/>
              <a:t> yang </a:t>
            </a:r>
            <a:r>
              <a:rPr lang="en-US" dirty="0" err="1"/>
              <a:t>dihasilkan</a:t>
            </a:r>
            <a:endParaRPr lang="en-US" dirty="0"/>
          </a:p>
          <a:p>
            <a:pPr marL="514350" indent="-514350" algn="just">
              <a:buFont typeface="+mj-lt"/>
              <a:buAutoNum type="arabicPeriod"/>
            </a:pPr>
            <a:r>
              <a:rPr lang="en-US" dirty="0" err="1" smtClean="0"/>
              <a:t>Keperluan</a:t>
            </a:r>
            <a:r>
              <a:rPr lang="en-US" dirty="0" smtClean="0"/>
              <a:t> </a:t>
            </a:r>
            <a:r>
              <a:rPr lang="en-US" dirty="0" err="1"/>
              <a:t>kontrol</a:t>
            </a:r>
            <a:r>
              <a:rPr lang="en-US" dirty="0"/>
              <a:t>, </a:t>
            </a:r>
            <a:r>
              <a:rPr lang="en-US" dirty="0" err="1"/>
              <a:t>maupun</a:t>
            </a:r>
            <a:r>
              <a:rPr lang="en-US" dirty="0"/>
              <a:t> </a:t>
            </a:r>
            <a:r>
              <a:rPr lang="en-US" dirty="0" err="1"/>
              <a:t>perencanaan</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73</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4836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3048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ROI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77000" y="3048000"/>
          <a:ext cx="2437927" cy="1074738"/>
        </p:xfrm>
        <a:graphic>
          <a:graphicData uri="http://schemas.openxmlformats.org/presentationml/2006/ole">
            <mc:AlternateContent xmlns:mc="http://schemas.openxmlformats.org/markup-compatibility/2006">
              <mc:Choice xmlns:v="urn:schemas-microsoft-com:vml" Requires="v">
                <p:oleObj spid="_x0000_s10257" name="Equation" r:id="rId4" imgW="1384300" imgH="609600" progId="Equation.3">
                  <p:embed/>
                </p:oleObj>
              </mc:Choice>
              <mc:Fallback>
                <p:oleObj name="Equation" r:id="rId4" imgW="13843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2437927" cy="1074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477000" y="2362200"/>
            <a:ext cx="457200" cy="6858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477000" y="3665538"/>
            <a:ext cx="1524000" cy="12954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2895600" y="4191000"/>
            <a:ext cx="3886200" cy="19812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221312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p>
        </p:txBody>
      </p:sp>
      <p:sp>
        <p:nvSpPr>
          <p:cNvPr id="3" name="Content Placeholder 2"/>
          <p:cNvSpPr>
            <a:spLocks noGrp="1"/>
          </p:cNvSpPr>
          <p:nvPr>
            <p:ph idx="1"/>
          </p:nvPr>
        </p:nvSpPr>
        <p:spPr/>
        <p:txBody>
          <a:bodyPr>
            <a:normAutofit/>
          </a:bodyPr>
          <a:lstStyle/>
          <a:p>
            <a:pPr>
              <a:buNone/>
            </a:pPr>
            <a:r>
              <a:rPr lang="en-US" dirty="0" smtClean="0"/>
              <a:t>	</a:t>
            </a:r>
            <a:r>
              <a:rPr lang="en-US" sz="3200" dirty="0" smtClean="0"/>
              <a:t>The point in time when the costs of the project </a:t>
            </a:r>
            <a:r>
              <a:rPr lang="en-US" sz="3200" dirty="0" smtClean="0">
                <a:solidFill>
                  <a:srgbClr val="C00000"/>
                </a:solidFill>
              </a:rPr>
              <a:t>equal</a:t>
            </a:r>
            <a:r>
              <a:rPr lang="en-US" sz="3200" dirty="0" smtClean="0"/>
              <a:t> </a:t>
            </a:r>
            <a:r>
              <a:rPr lang="id-ID" sz="3200" dirty="0" smtClean="0"/>
              <a:t>(sama) </a:t>
            </a:r>
            <a:r>
              <a:rPr lang="en-US" sz="3200" dirty="0" smtClean="0"/>
              <a:t>the value it has delivered</a:t>
            </a:r>
          </a:p>
          <a:p>
            <a:endParaRPr lang="en-US" dirty="0" smtClean="0">
              <a:solidFill>
                <a:schemeClr val="tx1"/>
              </a:solidFill>
              <a:latin typeface="+mn-lt"/>
              <a:ea typeface="+mn-ea"/>
              <a:cs typeface="+mn-cs"/>
            </a:endParaRPr>
          </a:p>
          <a:p>
            <a:endParaRPr lang="en-US" dirty="0" smtClean="0">
              <a:solidFill>
                <a:schemeClr val="tx1"/>
              </a:solidFill>
              <a:latin typeface="+mn-lt"/>
              <a:ea typeface="+mn-ea"/>
              <a:cs typeface="+mn-cs"/>
            </a:endParaRPr>
          </a:p>
          <a:p>
            <a:pPr>
              <a:buNone/>
            </a:pPr>
            <a:r>
              <a:rPr lang="en-US" dirty="0" smtClean="0">
                <a:solidFill>
                  <a:srgbClr val="C00000"/>
                </a:solidFill>
                <a:latin typeface="+mn-lt"/>
                <a:ea typeface="+mn-ea"/>
                <a:cs typeface="+mn-cs"/>
              </a:rPr>
              <a:t>	BEP =</a:t>
            </a:r>
          </a:p>
          <a:p>
            <a:pPr>
              <a:buNone/>
            </a:pPr>
            <a:endParaRPr lang="en-US" dirty="0" smtClean="0">
              <a:solidFill>
                <a:schemeClr val="tx1"/>
              </a:solidFill>
              <a:latin typeface="+mn-lt"/>
              <a:ea typeface="+mn-ea"/>
              <a:cs typeface="+mn-cs"/>
            </a:endParaRPr>
          </a:p>
          <a:p>
            <a:pPr>
              <a:buNone/>
            </a:pPr>
            <a:endParaRPr lang="en-US" dirty="0" smtClean="0">
              <a:solidFill>
                <a:schemeClr val="tx1"/>
              </a:solidFill>
              <a:latin typeface="+mn-lt"/>
              <a:ea typeface="+mn-ea"/>
              <a:cs typeface="+mn-cs"/>
            </a:endParaRPr>
          </a:p>
          <a:p>
            <a:pPr>
              <a:buNone/>
            </a:pPr>
            <a:r>
              <a:rPr lang="en-US" i="1" dirty="0" smtClean="0">
                <a:solidFill>
                  <a:schemeClr val="tx1"/>
                </a:solidFill>
                <a:latin typeface="+mn-lt"/>
                <a:ea typeface="+mn-ea"/>
                <a:cs typeface="+mn-cs"/>
              </a:rPr>
              <a:t>* </a:t>
            </a:r>
            <a:r>
              <a:rPr lang="en-US" sz="2400" i="1" dirty="0" smtClean="0">
                <a:solidFill>
                  <a:schemeClr val="tx1"/>
                </a:solidFill>
                <a:latin typeface="+mn-lt"/>
                <a:ea typeface="+mn-ea"/>
                <a:cs typeface="+mn-cs"/>
              </a:rPr>
              <a:t>Use the yearly NPV amount from the first year in which project has positive cas</a:t>
            </a:r>
            <a:r>
              <a:rPr lang="en-US" sz="2400" i="1" dirty="0" smtClean="0">
                <a:ea typeface="+mn-ea"/>
                <a:cs typeface="+mn-cs"/>
              </a:rPr>
              <a:t>h flow</a:t>
            </a:r>
            <a:endParaRPr lang="en-US" sz="2400" i="1"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133600" y="3124200"/>
            <a:ext cx="5867400" cy="584775"/>
          </a:xfrm>
          <a:prstGeom prst="rect">
            <a:avLst/>
          </a:prstGeom>
          <a:noFill/>
        </p:spPr>
        <p:txBody>
          <a:bodyPr wrap="square" rtlCol="0">
            <a:spAutoFit/>
          </a:bodyPr>
          <a:lstStyle/>
          <a:p>
            <a:r>
              <a:rPr lang="en-US" sz="3200" dirty="0" smtClean="0">
                <a:solidFill>
                  <a:srgbClr val="C00000"/>
                </a:solidFill>
                <a:effectLst/>
                <a:latin typeface="+mn-lt"/>
              </a:rPr>
              <a:t>Yearly NPV</a:t>
            </a:r>
            <a:r>
              <a:rPr lang="en-US" sz="3200" baseline="30000" dirty="0" smtClean="0">
                <a:solidFill>
                  <a:srgbClr val="C00000"/>
                </a:solidFill>
                <a:effectLst/>
                <a:latin typeface="+mn-lt"/>
              </a:rPr>
              <a:t>*</a:t>
            </a:r>
            <a:r>
              <a:rPr lang="en-US" sz="3200" dirty="0" smtClean="0">
                <a:solidFill>
                  <a:srgbClr val="C00000"/>
                </a:solidFill>
                <a:effectLst/>
                <a:latin typeface="+mn-lt"/>
              </a:rPr>
              <a:t> – Cumulative NPV</a:t>
            </a:r>
            <a:endParaRPr lang="en-US" sz="3200" dirty="0">
              <a:solidFill>
                <a:srgbClr val="C00000"/>
              </a:solidFill>
              <a:effectLst/>
              <a:latin typeface="+mn-lt"/>
            </a:endParaRPr>
          </a:p>
        </p:txBody>
      </p:sp>
      <p:cxnSp>
        <p:nvCxnSpPr>
          <p:cNvPr id="10" name="Straight Connector 9"/>
          <p:cNvCxnSpPr/>
          <p:nvPr/>
        </p:nvCxnSpPr>
        <p:spPr>
          <a:xfrm>
            <a:off x="2286000" y="3733800"/>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71800" y="3810000"/>
            <a:ext cx="4191000" cy="584775"/>
          </a:xfrm>
          <a:prstGeom prst="rect">
            <a:avLst/>
          </a:prstGeom>
          <a:noFill/>
        </p:spPr>
        <p:txBody>
          <a:bodyPr wrap="square" rtlCol="0">
            <a:spAutoFit/>
          </a:bodyPr>
          <a:lstStyle/>
          <a:p>
            <a:r>
              <a:rPr lang="en-US" sz="3200" dirty="0" smtClean="0">
                <a:solidFill>
                  <a:srgbClr val="C00000"/>
                </a:solidFill>
                <a:effectLst/>
                <a:latin typeface="+mn-lt"/>
              </a:rPr>
              <a:t>Yearly</a:t>
            </a:r>
            <a:r>
              <a:rPr lang="en-US" sz="3200" baseline="30000" dirty="0" smtClean="0">
                <a:solidFill>
                  <a:srgbClr val="C00000"/>
                </a:solidFill>
                <a:effectLst/>
                <a:latin typeface="+mn-lt"/>
              </a:rPr>
              <a:t>*</a:t>
            </a:r>
            <a:r>
              <a:rPr lang="en-US" sz="3200" dirty="0" smtClean="0">
                <a:solidFill>
                  <a:srgbClr val="C00000"/>
                </a:solidFill>
                <a:effectLst/>
                <a:latin typeface="+mn-lt"/>
              </a:rPr>
              <a:t> NPV</a:t>
            </a:r>
            <a:endParaRPr lang="en-US" sz="3200" dirty="0">
              <a:solidFill>
                <a:srgbClr val="C00000"/>
              </a:solidFill>
              <a:effectLst/>
              <a:latin typeface="+mn-lt"/>
            </a:endParaRPr>
          </a:p>
        </p:txBody>
      </p:sp>
    </p:spTree>
    <p:extLst>
      <p:ext uri="{BB962C8B-B14F-4D97-AF65-F5344CB8AC3E}">
        <p14:creationId xmlns:p14="http://schemas.microsoft.com/office/powerpoint/2010/main" val="220012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(contd-2)</a:t>
            </a:r>
            <a:endParaRPr lang="en-US" dirty="0" smtClean="0"/>
          </a:p>
        </p:txBody>
      </p:sp>
      <p:sp>
        <p:nvSpPr>
          <p:cNvPr id="5" name="Content Placeholder 4"/>
          <p:cNvSpPr>
            <a:spLocks noGrp="1"/>
          </p:cNvSpPr>
          <p:nvPr>
            <p:ph idx="1"/>
          </p:nvPr>
        </p:nvSpPr>
        <p:spPr/>
        <p:txBody>
          <a:bodyPr/>
          <a:lstStyle/>
          <a:p>
            <a:r>
              <a:rPr lang="id-ID" b="1" dirty="0"/>
              <a:t>Break Even Point</a:t>
            </a:r>
            <a:r>
              <a:rPr lang="id-ID" dirty="0"/>
              <a:t> </a:t>
            </a:r>
            <a:r>
              <a:rPr lang="id-ID" dirty="0" smtClean="0"/>
              <a:t>digunakan </a:t>
            </a:r>
            <a:r>
              <a:rPr lang="id-ID" dirty="0"/>
              <a:t>untuk menganalisis proyeksi sejauh mana banyaknya jumlah unit yang </a:t>
            </a:r>
            <a:r>
              <a:rPr lang="id-ID" dirty="0" smtClean="0"/>
              <a:t>diproduksi berapa </a:t>
            </a:r>
            <a:r>
              <a:rPr lang="id-ID" dirty="0"/>
              <a:t>uang yang harus diterima </a:t>
            </a:r>
            <a:r>
              <a:rPr lang="id-ID" dirty="0" smtClean="0"/>
              <a:t>untuk balik </a:t>
            </a:r>
            <a:r>
              <a:rPr lang="id-ID" dirty="0"/>
              <a:t>modal</a:t>
            </a:r>
            <a:r>
              <a:rPr lang="id-ID" dirty="0" smtClean="0"/>
              <a:t>.</a:t>
            </a:r>
          </a:p>
          <a:p>
            <a:r>
              <a:rPr lang="id-ID" b="1" dirty="0" smtClean="0"/>
              <a:t>Komponen BEP : </a:t>
            </a:r>
          </a:p>
          <a:p>
            <a:pPr marL="811213" lvl="1" indent="-354013">
              <a:buFont typeface="Wingdings" panose="05000000000000000000" pitchFamily="2" charset="2"/>
              <a:buChar char="§"/>
            </a:pPr>
            <a:r>
              <a:rPr lang="id-ID" b="1" dirty="0"/>
              <a:t>Fixed </a:t>
            </a:r>
            <a:r>
              <a:rPr lang="id-ID" b="1" dirty="0" smtClean="0"/>
              <a:t>Cost</a:t>
            </a:r>
            <a:r>
              <a:rPr lang="id-ID" dirty="0"/>
              <a:t> </a:t>
            </a:r>
            <a:r>
              <a:rPr lang="id-ID" dirty="0" smtClean="0"/>
              <a:t>(tenaga kerja/karyawan, penyusutan alat,dll)</a:t>
            </a:r>
          </a:p>
          <a:p>
            <a:pPr marL="811213" lvl="1" indent="-354013">
              <a:buFont typeface="Wingdings" panose="05000000000000000000" pitchFamily="2" charset="2"/>
              <a:buChar char="§"/>
            </a:pPr>
            <a:r>
              <a:rPr lang="id-ID" b="1" dirty="0"/>
              <a:t>Variabel </a:t>
            </a:r>
            <a:r>
              <a:rPr lang="id-ID" b="1" dirty="0" smtClean="0"/>
              <a:t>Cost (</a:t>
            </a:r>
            <a:r>
              <a:rPr lang="sv-SE" dirty="0"/>
              <a:t>biaya per unit </a:t>
            </a:r>
            <a:r>
              <a:rPr lang="sv-SE" dirty="0" smtClean="0"/>
              <a:t>sifatnya dinamis</a:t>
            </a:r>
            <a:r>
              <a:rPr lang="id-ID" dirty="0" smtClean="0"/>
              <a:t>, </a:t>
            </a:r>
            <a:r>
              <a:rPr lang="id-ID" dirty="0"/>
              <a:t>biaya bahan baku, biaya listrik, </a:t>
            </a:r>
            <a:r>
              <a:rPr lang="id-ID" dirty="0" smtClean="0"/>
              <a:t>dll)</a:t>
            </a:r>
            <a:endParaRPr lang="id-ID" b="1" dirty="0" smtClean="0"/>
          </a:p>
          <a:p>
            <a:pPr marL="811213" lvl="1" indent="-354013">
              <a:buFont typeface="Wingdings" panose="05000000000000000000" pitchFamily="2" charset="2"/>
              <a:buChar char="§"/>
            </a:pPr>
            <a:r>
              <a:rPr lang="id-ID" b="1" dirty="0"/>
              <a:t>Selling </a:t>
            </a:r>
            <a:r>
              <a:rPr lang="id-ID" b="1" dirty="0" smtClean="0"/>
              <a:t>Price (</a:t>
            </a:r>
            <a:r>
              <a:rPr lang="id-ID" dirty="0"/>
              <a:t>harga jual per unit </a:t>
            </a:r>
            <a:r>
              <a:rPr lang="id-ID" dirty="0" smtClean="0"/>
              <a:t>barang/jasa yang telah diproduksi)</a:t>
            </a:r>
            <a:endParaRPr lang="id-ID" b="1" dirty="0"/>
          </a:p>
          <a:p>
            <a:endParaRPr lang="id-ID"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31092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(contd-3)</a:t>
            </a:r>
            <a:endParaRPr lang="en-US" dirty="0" smtClean="0"/>
          </a:p>
        </p:txBody>
      </p:sp>
      <p:sp>
        <p:nvSpPr>
          <p:cNvPr id="5" name="Content Placeholder 4"/>
          <p:cNvSpPr>
            <a:spLocks noGrp="1"/>
          </p:cNvSpPr>
          <p:nvPr>
            <p:ph idx="1"/>
          </p:nvPr>
        </p:nvSpPr>
        <p:spPr/>
        <p:txBody>
          <a:bodyPr>
            <a:normAutofit lnSpcReduction="10000"/>
          </a:bodyPr>
          <a:lstStyle/>
          <a:p>
            <a:r>
              <a:rPr lang="id-ID" b="1" dirty="0"/>
              <a:t>Rumus Break Even </a:t>
            </a:r>
            <a:r>
              <a:rPr lang="id-ID" b="1" dirty="0" smtClean="0"/>
              <a:t>Point</a:t>
            </a:r>
          </a:p>
          <a:p>
            <a:r>
              <a:rPr lang="id-ID" b="1" dirty="0"/>
              <a:t>Dasar </a:t>
            </a:r>
            <a:r>
              <a:rPr lang="id-ID" b="1" dirty="0" smtClean="0"/>
              <a:t>Unit</a:t>
            </a:r>
          </a:p>
          <a:p>
            <a:pPr marL="457177" lvl="1" indent="0">
              <a:buNone/>
            </a:pPr>
            <a:r>
              <a:rPr lang="id-ID" dirty="0" smtClean="0"/>
              <a:t>Berapa </a:t>
            </a:r>
            <a:r>
              <a:rPr lang="id-ID" dirty="0"/>
              <a:t>unit jumlah barang/jasa yang harus dihasilkan untuk mendapat titik impas: </a:t>
            </a:r>
            <a:r>
              <a:rPr lang="id-ID" dirty="0" smtClean="0"/>
              <a:t>BEP </a:t>
            </a:r>
            <a:r>
              <a:rPr lang="id-ID" dirty="0"/>
              <a:t>= FC /(P-VC)</a:t>
            </a:r>
            <a:endParaRPr lang="id-ID" b="1" dirty="0" smtClean="0"/>
          </a:p>
          <a:p>
            <a:r>
              <a:rPr lang="id-ID" b="1" dirty="0"/>
              <a:t>Dasar </a:t>
            </a:r>
            <a:r>
              <a:rPr lang="id-ID" b="1" dirty="0" smtClean="0"/>
              <a:t>Penjualan</a:t>
            </a:r>
          </a:p>
          <a:p>
            <a:pPr marL="457177" lvl="1" indent="0">
              <a:buNone/>
            </a:pPr>
            <a:r>
              <a:rPr lang="id-ID" dirty="0" smtClean="0"/>
              <a:t>Berapa </a:t>
            </a:r>
            <a:r>
              <a:rPr lang="id-ID" dirty="0"/>
              <a:t>rupiah nilai penjualan yang harus diterima untuk mendapat titik impas: </a:t>
            </a:r>
            <a:endParaRPr lang="id-ID" dirty="0" smtClean="0"/>
          </a:p>
          <a:p>
            <a:pPr marL="457177" lvl="1" indent="0">
              <a:buNone/>
            </a:pPr>
            <a:r>
              <a:rPr lang="id-ID" dirty="0" smtClean="0"/>
              <a:t>FC</a:t>
            </a:r>
            <a:r>
              <a:rPr lang="id-ID" dirty="0"/>
              <a:t>/ (1 – (VC/P))* Penghitungan (1 – (VC/P)) </a:t>
            </a:r>
            <a:endParaRPr lang="id-ID" b="1" dirty="0"/>
          </a:p>
          <a:p>
            <a:r>
              <a:rPr lang="id-ID" b="1" dirty="0" smtClean="0"/>
              <a:t>BEP Laba /</a:t>
            </a:r>
            <a:r>
              <a:rPr lang="id-ID" b="1" dirty="0"/>
              <a:t>target laba</a:t>
            </a:r>
            <a:endParaRPr lang="id-ID" b="1" dirty="0" smtClean="0"/>
          </a:p>
          <a:p>
            <a:pPr marL="457177" lvl="1" indent="0">
              <a:buNone/>
            </a:pPr>
            <a:r>
              <a:rPr lang="id-ID" dirty="0"/>
              <a:t>BEP – Laba = (FC + Target Laba) / (P – VC)</a:t>
            </a:r>
          </a:p>
          <a:p>
            <a:r>
              <a:rPr lang="id-ID" b="1" dirty="0" smtClean="0"/>
              <a:t>BEP – Pembuktian Laba</a:t>
            </a:r>
          </a:p>
          <a:p>
            <a:pPr marL="457177" lvl="1" indent="0">
              <a:buNone/>
            </a:pPr>
            <a:r>
              <a:rPr lang="id-ID" dirty="0" smtClean="0"/>
              <a:t>Laba : </a:t>
            </a:r>
            <a:r>
              <a:rPr lang="id-ID" dirty="0"/>
              <a:t>Penjualan – (FC + Total VC</a:t>
            </a:r>
            <a:r>
              <a:rPr lang="id-ID" dirty="0" smtClean="0"/>
              <a:t>)</a:t>
            </a:r>
            <a:r>
              <a:rPr lang="id-ID" b="1" dirty="0" smtClean="0"/>
              <a:t>)</a:t>
            </a:r>
            <a:endParaRPr lang="id-ID" dirty="0" smtClean="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9378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Break</a:t>
            </a:r>
            <a:r>
              <a:rPr lang="id-ID" dirty="0" smtClean="0"/>
              <a:t> </a:t>
            </a:r>
            <a:r>
              <a:rPr lang="en-US" dirty="0" smtClean="0"/>
              <a:t>Even Point (BEP)</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pic>
        <p:nvPicPr>
          <p:cNvPr id="89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24" t="40950" r="14017" b="16383"/>
          <a:stretch/>
        </p:blipFill>
        <p:spPr bwMode="auto">
          <a:xfrm>
            <a:off x="152400" y="1371600"/>
            <a:ext cx="886372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429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51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t>Pengembangan Sistem Informasi</a:t>
            </a:r>
            <a:endParaRPr lang="id-ID" b="1"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5235350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2075" tIns="46038" rIns="92075" bIns="46038" anchor="ctr">
            <a:normAutofit/>
          </a:bodyPr>
          <a:lstStyle/>
          <a:p>
            <a:r>
              <a:rPr lang="en-US" dirty="0"/>
              <a:t>Feasibility Analysis - Organizational </a:t>
            </a:r>
            <a:r>
              <a:rPr lang="en-US" dirty="0" smtClean="0"/>
              <a:t>Feasibility</a:t>
            </a:r>
            <a:r>
              <a:rPr lang="id-ID" dirty="0" smtClean="0"/>
              <a:t/>
            </a:r>
            <a:br>
              <a:rPr lang="id-ID" dirty="0" smtClean="0"/>
            </a:br>
            <a:r>
              <a:rPr lang="id-ID" sz="3600" dirty="0" smtClean="0">
                <a:solidFill>
                  <a:schemeClr val="bg1">
                    <a:lumMod val="75000"/>
                  </a:schemeClr>
                </a:solidFill>
              </a:rPr>
              <a:t>Proses Pengukuran Kelayakan</a:t>
            </a:r>
            <a:endParaRPr lang="en-US" sz="3600" dirty="0">
              <a:solidFill>
                <a:schemeClr val="bg1">
                  <a:lumMod val="75000"/>
                </a:schemeClr>
              </a:solidFill>
            </a:endParaRPr>
          </a:p>
        </p:txBody>
      </p:sp>
      <p:sp>
        <p:nvSpPr>
          <p:cNvPr id="144387" name="Rectangle 3" descr="Rectangle: Click to edit Master text styles&#10;Second level&#10;Third level&#10;Fourth level&#10;Fifth level"/>
          <p:cNvSpPr>
            <a:spLocks noGrp="1" noChangeArrowheads="1"/>
          </p:cNvSpPr>
          <p:nvPr>
            <p:ph idx="1"/>
          </p:nvPr>
        </p:nvSpPr>
        <p:spPr>
          <a:noFill/>
          <a:ln/>
        </p:spPr>
        <p:txBody>
          <a:bodyPr lIns="92075" tIns="46038" rIns="92075" bIns="46038"/>
          <a:lstStyle/>
          <a:p>
            <a:r>
              <a:rPr lang="en-US" sz="3600" dirty="0" smtClean="0">
                <a:solidFill>
                  <a:srgbClr val="C00000"/>
                </a:solidFill>
              </a:rPr>
              <a:t>Strategic Alignment</a:t>
            </a:r>
          </a:p>
          <a:p>
            <a:pPr lvl="1"/>
            <a:r>
              <a:rPr lang="en-US" sz="2800" dirty="0" smtClean="0"/>
              <a:t>How well</a:t>
            </a:r>
            <a:r>
              <a:rPr lang="id-ID" sz="2800" dirty="0" smtClean="0"/>
              <a:t> (baik/bagus/cocok/praktis)</a:t>
            </a:r>
            <a:r>
              <a:rPr lang="en-US" sz="2800" dirty="0" smtClean="0"/>
              <a:t> does the </a:t>
            </a:r>
            <a:r>
              <a:rPr lang="en-US" sz="2800" dirty="0" smtClean="0">
                <a:solidFill>
                  <a:srgbClr val="0070C0"/>
                </a:solidFill>
              </a:rPr>
              <a:t>project match up with the business strategy</a:t>
            </a:r>
            <a:r>
              <a:rPr lang="en-US" sz="2800" dirty="0" smtClean="0"/>
              <a:t>?</a:t>
            </a:r>
            <a:endParaRPr lang="id-ID" sz="2800" dirty="0" smtClean="0"/>
          </a:p>
          <a:p>
            <a:pPr lvl="1"/>
            <a:endParaRPr lang="id-ID" sz="1100" dirty="0" smtClean="0"/>
          </a:p>
          <a:p>
            <a:r>
              <a:rPr lang="en-US" sz="3600" dirty="0">
                <a:solidFill>
                  <a:srgbClr val="C00000"/>
                </a:solidFill>
              </a:rPr>
              <a:t>Stakeholder</a:t>
            </a:r>
            <a:r>
              <a:rPr lang="en-US" sz="3600" dirty="0"/>
              <a:t> analysis considers</a:t>
            </a:r>
          </a:p>
          <a:p>
            <a:pPr lvl="1"/>
            <a:r>
              <a:rPr lang="en-US" sz="2800" dirty="0"/>
              <a:t>Project champion(s)</a:t>
            </a:r>
          </a:p>
          <a:p>
            <a:pPr lvl="1"/>
            <a:r>
              <a:rPr lang="en-US" sz="2800" dirty="0"/>
              <a:t>Organizational management</a:t>
            </a:r>
          </a:p>
          <a:p>
            <a:pPr lvl="1"/>
            <a:r>
              <a:rPr lang="en-US" sz="2800" dirty="0"/>
              <a:t>System users</a:t>
            </a:r>
          </a:p>
          <a:p>
            <a:pPr lvl="1"/>
            <a:r>
              <a:rPr lang="en-US" sz="2800" dirty="0"/>
              <a:t>Anybody affected by the </a:t>
            </a:r>
            <a:r>
              <a:rPr lang="en-US" sz="2800" dirty="0" smtClean="0"/>
              <a:t>change</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560884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Stakeholder </a:t>
            </a:r>
            <a:r>
              <a:rPr lang="en-US" dirty="0" smtClean="0"/>
              <a:t>Analysis </a:t>
            </a:r>
            <a:r>
              <a:rPr lang="en-US" dirty="0"/>
              <a:t>C</a:t>
            </a:r>
            <a:r>
              <a:rPr lang="en-US" dirty="0" smtClean="0"/>
              <a:t>onsiders</a:t>
            </a:r>
            <a:endParaRPr lang="en-US" dirty="0"/>
          </a:p>
        </p:txBody>
      </p:sp>
      <p:sp>
        <p:nvSpPr>
          <p:cNvPr id="16691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solidFill>
                  <a:srgbClr val="C00000"/>
                </a:solidFill>
              </a:rPr>
              <a:t>Project champion(s)</a:t>
            </a:r>
          </a:p>
          <a:p>
            <a:pPr lvl="1">
              <a:lnSpc>
                <a:spcPct val="90000"/>
              </a:lnSpc>
            </a:pPr>
            <a:r>
              <a:rPr lang="en-US" sz="2800" dirty="0"/>
              <a:t>High-level non-IS executive</a:t>
            </a:r>
          </a:p>
          <a:p>
            <a:pPr lvl="1">
              <a:lnSpc>
                <a:spcPct val="90000"/>
              </a:lnSpc>
            </a:pPr>
            <a:r>
              <a:rPr lang="en-US" sz="2800" dirty="0"/>
              <a:t>Shepherds project to completion</a:t>
            </a:r>
          </a:p>
          <a:p>
            <a:pPr lvl="1">
              <a:lnSpc>
                <a:spcPct val="90000"/>
              </a:lnSpc>
            </a:pPr>
            <a:r>
              <a:rPr lang="en-US" sz="2800" dirty="0"/>
              <a:t>It's good to have more than one</a:t>
            </a:r>
          </a:p>
          <a:p>
            <a:pPr>
              <a:lnSpc>
                <a:spcPct val="90000"/>
              </a:lnSpc>
            </a:pPr>
            <a:r>
              <a:rPr lang="en-US" sz="3200" dirty="0">
                <a:solidFill>
                  <a:srgbClr val="C00000"/>
                </a:solidFill>
              </a:rPr>
              <a:t>Organizational management</a:t>
            </a:r>
          </a:p>
          <a:p>
            <a:pPr lvl="1">
              <a:lnSpc>
                <a:spcPct val="90000"/>
              </a:lnSpc>
            </a:pPr>
            <a:r>
              <a:rPr lang="en-US" sz="2800" b="1" dirty="0"/>
              <a:t>Need</a:t>
            </a:r>
            <a:r>
              <a:rPr lang="en-US" sz="2800" dirty="0"/>
              <a:t> this </a:t>
            </a:r>
            <a:r>
              <a:rPr lang="en-US" sz="2800" b="1" dirty="0"/>
              <a:t>support to sell </a:t>
            </a:r>
            <a:r>
              <a:rPr lang="en-US" sz="2800" dirty="0"/>
              <a:t>system to organization</a:t>
            </a:r>
          </a:p>
          <a:p>
            <a:pPr>
              <a:lnSpc>
                <a:spcPct val="90000"/>
              </a:lnSpc>
            </a:pPr>
            <a:r>
              <a:rPr lang="en-US" sz="3200" dirty="0">
                <a:solidFill>
                  <a:srgbClr val="C00000"/>
                </a:solidFill>
              </a:rPr>
              <a:t>System users</a:t>
            </a:r>
          </a:p>
          <a:p>
            <a:pPr lvl="1">
              <a:lnSpc>
                <a:spcPct val="90000"/>
              </a:lnSpc>
            </a:pPr>
            <a:r>
              <a:rPr lang="en-US" sz="2800" dirty="0"/>
              <a:t>In the loop so end system </a:t>
            </a:r>
            <a:r>
              <a:rPr lang="en-US" sz="2800" b="1" dirty="0"/>
              <a:t>meets </a:t>
            </a:r>
            <a:r>
              <a:rPr lang="en-US" sz="2800" b="1" dirty="0" smtClean="0"/>
              <a:t>needs</a:t>
            </a:r>
            <a:r>
              <a:rPr lang="id-ID" sz="2800" b="1" dirty="0" smtClean="0"/>
              <a:t> </a:t>
            </a:r>
            <a:r>
              <a:rPr lang="id-ID" sz="2800" dirty="0" smtClean="0"/>
              <a:t>(Memenuhi kebutuhan)</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481702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1000"/>
                                        <p:tgtEl>
                                          <p:spTgt spid="166915">
                                            <p:txEl>
                                              <p:pRg st="0" end="0"/>
                                            </p:txEl>
                                          </p:spTgt>
                                        </p:tgtEl>
                                      </p:cBhvr>
                                    </p:animEffect>
                                    <p:anim calcmode="lin" valueType="num">
                                      <p:cBhvr>
                                        <p:cTn id="8" dur="1000" fill="hold"/>
                                        <p:tgtEl>
                                          <p:spTgt spid="166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915">
                                            <p:txEl>
                                              <p:pRg st="1" end="1"/>
                                            </p:txEl>
                                          </p:spTgt>
                                        </p:tgtEl>
                                        <p:attrNameLst>
                                          <p:attrName>style.visibility</p:attrName>
                                        </p:attrNameLst>
                                      </p:cBhvr>
                                      <p:to>
                                        <p:strVal val="visible"/>
                                      </p:to>
                                    </p:set>
                                    <p:animEffect transition="in" filter="fade">
                                      <p:cBhvr>
                                        <p:cTn id="14" dur="1000"/>
                                        <p:tgtEl>
                                          <p:spTgt spid="166915">
                                            <p:txEl>
                                              <p:pRg st="1" end="1"/>
                                            </p:txEl>
                                          </p:spTgt>
                                        </p:tgtEl>
                                      </p:cBhvr>
                                    </p:animEffect>
                                    <p:anim calcmode="lin" valueType="num">
                                      <p:cBhvr>
                                        <p:cTn id="15" dur="1000" fill="hold"/>
                                        <p:tgtEl>
                                          <p:spTgt spid="1669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6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fade">
                                      <p:cBhvr>
                                        <p:cTn id="21" dur="1000"/>
                                        <p:tgtEl>
                                          <p:spTgt spid="166915">
                                            <p:txEl>
                                              <p:pRg st="2" end="2"/>
                                            </p:txEl>
                                          </p:spTgt>
                                        </p:tgtEl>
                                      </p:cBhvr>
                                    </p:animEffect>
                                    <p:anim calcmode="lin" valueType="num">
                                      <p:cBhvr>
                                        <p:cTn id="22" dur="1000" fill="hold"/>
                                        <p:tgtEl>
                                          <p:spTgt spid="1669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6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915">
                                            <p:txEl>
                                              <p:pRg st="3" end="3"/>
                                            </p:txEl>
                                          </p:spTgt>
                                        </p:tgtEl>
                                        <p:attrNameLst>
                                          <p:attrName>style.visibility</p:attrName>
                                        </p:attrNameLst>
                                      </p:cBhvr>
                                      <p:to>
                                        <p:strVal val="visible"/>
                                      </p:to>
                                    </p:set>
                                    <p:animEffect transition="in" filter="fade">
                                      <p:cBhvr>
                                        <p:cTn id="28" dur="1000"/>
                                        <p:tgtEl>
                                          <p:spTgt spid="166915">
                                            <p:txEl>
                                              <p:pRg st="3" end="3"/>
                                            </p:txEl>
                                          </p:spTgt>
                                        </p:tgtEl>
                                      </p:cBhvr>
                                    </p:animEffect>
                                    <p:anim calcmode="lin" valueType="num">
                                      <p:cBhvr>
                                        <p:cTn id="29" dur="1000" fill="hold"/>
                                        <p:tgtEl>
                                          <p:spTgt spid="1669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6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6915">
                                            <p:txEl>
                                              <p:pRg st="4" end="4"/>
                                            </p:txEl>
                                          </p:spTgt>
                                        </p:tgtEl>
                                        <p:attrNameLst>
                                          <p:attrName>style.visibility</p:attrName>
                                        </p:attrNameLst>
                                      </p:cBhvr>
                                      <p:to>
                                        <p:strVal val="visible"/>
                                      </p:to>
                                    </p:set>
                                    <p:animEffect transition="in" filter="fade">
                                      <p:cBhvr>
                                        <p:cTn id="35" dur="1000"/>
                                        <p:tgtEl>
                                          <p:spTgt spid="166915">
                                            <p:txEl>
                                              <p:pRg st="4" end="4"/>
                                            </p:txEl>
                                          </p:spTgt>
                                        </p:tgtEl>
                                      </p:cBhvr>
                                    </p:animEffect>
                                    <p:anim calcmode="lin" valueType="num">
                                      <p:cBhvr>
                                        <p:cTn id="36" dur="1000" fill="hold"/>
                                        <p:tgtEl>
                                          <p:spTgt spid="1669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6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6915">
                                            <p:txEl>
                                              <p:pRg st="5" end="5"/>
                                            </p:txEl>
                                          </p:spTgt>
                                        </p:tgtEl>
                                        <p:attrNameLst>
                                          <p:attrName>style.visibility</p:attrName>
                                        </p:attrNameLst>
                                      </p:cBhvr>
                                      <p:to>
                                        <p:strVal val="visible"/>
                                      </p:to>
                                    </p:set>
                                    <p:animEffect transition="in" filter="fade">
                                      <p:cBhvr>
                                        <p:cTn id="42" dur="1000"/>
                                        <p:tgtEl>
                                          <p:spTgt spid="166915">
                                            <p:txEl>
                                              <p:pRg st="5" end="5"/>
                                            </p:txEl>
                                          </p:spTgt>
                                        </p:tgtEl>
                                      </p:cBhvr>
                                    </p:animEffect>
                                    <p:anim calcmode="lin" valueType="num">
                                      <p:cBhvr>
                                        <p:cTn id="43" dur="1000" fill="hold"/>
                                        <p:tgtEl>
                                          <p:spTgt spid="1669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69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6915">
                                            <p:txEl>
                                              <p:pRg st="6" end="6"/>
                                            </p:txEl>
                                          </p:spTgt>
                                        </p:tgtEl>
                                        <p:attrNameLst>
                                          <p:attrName>style.visibility</p:attrName>
                                        </p:attrNameLst>
                                      </p:cBhvr>
                                      <p:to>
                                        <p:strVal val="visible"/>
                                      </p:to>
                                    </p:set>
                                    <p:animEffect transition="in" filter="fade">
                                      <p:cBhvr>
                                        <p:cTn id="49" dur="1000"/>
                                        <p:tgtEl>
                                          <p:spTgt spid="166915">
                                            <p:txEl>
                                              <p:pRg st="6" end="6"/>
                                            </p:txEl>
                                          </p:spTgt>
                                        </p:tgtEl>
                                      </p:cBhvr>
                                    </p:animEffect>
                                    <p:anim calcmode="lin" valueType="num">
                                      <p:cBhvr>
                                        <p:cTn id="50" dur="1000" fill="hold"/>
                                        <p:tgtEl>
                                          <p:spTgt spid="1669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69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6915">
                                            <p:txEl>
                                              <p:pRg st="7" end="7"/>
                                            </p:txEl>
                                          </p:spTgt>
                                        </p:tgtEl>
                                        <p:attrNameLst>
                                          <p:attrName>style.visibility</p:attrName>
                                        </p:attrNameLst>
                                      </p:cBhvr>
                                      <p:to>
                                        <p:strVal val="visible"/>
                                      </p:to>
                                    </p:set>
                                    <p:animEffect transition="in" filter="fade">
                                      <p:cBhvr>
                                        <p:cTn id="56" dur="1000"/>
                                        <p:tgtEl>
                                          <p:spTgt spid="166915">
                                            <p:txEl>
                                              <p:pRg st="7" end="7"/>
                                            </p:txEl>
                                          </p:spTgt>
                                        </p:tgtEl>
                                      </p:cBhvr>
                                    </p:animEffect>
                                    <p:anim calcmode="lin" valueType="num">
                                      <p:cBhvr>
                                        <p:cTn id="57" dur="1000" fill="hold"/>
                                        <p:tgtEl>
                                          <p:spTgt spid="1669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69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1" y="134196"/>
            <a:ext cx="8319407" cy="1325563"/>
          </a:xfrm>
        </p:spPr>
        <p:txBody>
          <a:bodyPr>
            <a:normAutofit/>
          </a:bodyPr>
          <a:lstStyle/>
          <a:p>
            <a:r>
              <a:rPr lang="en-US" dirty="0" smtClean="0"/>
              <a:t>Feasibility Analysis – Case Study</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solidFill>
                  <a:srgbClr val="C00000"/>
                </a:solidFill>
              </a:rPr>
              <a:t>Technical</a:t>
            </a:r>
            <a:r>
              <a:rPr lang="en-US" sz="3600" dirty="0"/>
              <a:t> feasibility</a:t>
            </a:r>
          </a:p>
          <a:p>
            <a:pPr marL="514350" indent="-514350">
              <a:buFont typeface="+mj-lt"/>
              <a:buAutoNum type="arabicPeriod"/>
            </a:pPr>
            <a:r>
              <a:rPr lang="en-US" sz="3600" dirty="0" smtClean="0">
                <a:solidFill>
                  <a:srgbClr val="C00000"/>
                </a:solidFill>
              </a:rPr>
              <a:t>Economic</a:t>
            </a:r>
            <a:r>
              <a:rPr lang="en-US" sz="3600" dirty="0" smtClean="0"/>
              <a:t> </a:t>
            </a:r>
            <a:r>
              <a:rPr lang="en-US" sz="3600" dirty="0"/>
              <a:t>feasibility</a:t>
            </a:r>
          </a:p>
          <a:p>
            <a:pPr marL="514350" indent="-514350">
              <a:buFont typeface="+mj-lt"/>
              <a:buAutoNum type="arabicPeriod"/>
            </a:pPr>
            <a:r>
              <a:rPr lang="en-US" sz="3600" dirty="0" smtClean="0">
                <a:solidFill>
                  <a:srgbClr val="C00000"/>
                </a:solidFill>
              </a:rPr>
              <a:t>Organizational</a:t>
            </a:r>
            <a:r>
              <a:rPr lang="en-US" sz="3600" dirty="0" smtClean="0"/>
              <a:t> feasibility</a:t>
            </a:r>
            <a:endParaRPr lang="en-US" sz="36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82</a:t>
            </a:fld>
            <a:endParaRPr lang="en-US" dirty="0">
              <a:solidFill>
                <a:prstClr val="black">
                  <a:tint val="75000"/>
                </a:prstClr>
              </a:solidFill>
            </a:endParaRPr>
          </a:p>
        </p:txBody>
      </p:sp>
    </p:spTree>
    <p:extLst>
      <p:ext uri="{BB962C8B-B14F-4D97-AF65-F5344CB8AC3E}">
        <p14:creationId xmlns:p14="http://schemas.microsoft.com/office/powerpoint/2010/main" val="3331920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Analysis Considers</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42" t="30260" r="11724" b="15556"/>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8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Template</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graphicFrame>
        <p:nvGraphicFramePr>
          <p:cNvPr id="4" name="Content Placeholder 3"/>
          <p:cNvGraphicFramePr>
            <a:graphicFrameLocks/>
          </p:cNvGraphicFramePr>
          <p:nvPr>
            <p:extLst/>
          </p:nvPr>
        </p:nvGraphicFramePr>
        <p:xfrm>
          <a:off x="479285" y="1066800"/>
          <a:ext cx="8001000" cy="5663616"/>
        </p:xfrm>
        <a:graphic>
          <a:graphicData uri="http://schemas.openxmlformats.org/drawingml/2006/table">
            <a:tbl>
              <a:tblPr>
                <a:tableStyleId>{5940675A-B579-460E-94D1-54222C63F5DA}</a:tableStyleId>
              </a:tblPr>
              <a:tblGrid>
                <a:gridCol w="8001000"/>
              </a:tblGrid>
              <a:tr h="374072">
                <a:tc>
                  <a:txBody>
                    <a:bodyPr/>
                    <a:lstStyle/>
                    <a:p>
                      <a:pPr algn="l"/>
                      <a:r>
                        <a:rPr lang="en-US" sz="1800" dirty="0"/>
                        <a:t>Technical Feasibility: Can We Build It? </a:t>
                      </a:r>
                      <a:endParaRPr lang="en-US" sz="1800" b="1" dirty="0">
                        <a:latin typeface="Arial" pitchFamily="34" charset="0"/>
                        <a:cs typeface="Arial" pitchFamily="34" charset="0"/>
                      </a:endParaRPr>
                    </a:p>
                  </a:txBody>
                  <a:tcPr marL="72616" marR="72616" marT="36308" marB="36308"/>
                </a:tc>
              </a:tr>
              <a:tr h="1607128">
                <a:tc>
                  <a:txBody>
                    <a:bodyPr/>
                    <a:lstStyle/>
                    <a:p>
                      <a:pPr marL="342900" indent="-342900" algn="l">
                        <a:buFont typeface="+mj-lt"/>
                        <a:buAutoNum type="arabicPeriod"/>
                      </a:pPr>
                      <a:r>
                        <a:rPr lang="en-US" sz="1800" b="1" dirty="0">
                          <a:solidFill>
                            <a:srgbClr val="C00000"/>
                          </a:solidFill>
                        </a:rPr>
                        <a:t>Familiarity with Application</a:t>
                      </a:r>
                      <a:r>
                        <a:rPr lang="en-US" sz="1800" dirty="0"/>
                        <a:t>: Less familiarity generates more risk </a:t>
                      </a:r>
                    </a:p>
                    <a:p>
                      <a:pPr marL="342900" indent="-342900" algn="l">
                        <a:buFont typeface="+mj-lt"/>
                        <a:buAutoNum type="arabicPeriod"/>
                      </a:pPr>
                      <a:r>
                        <a:rPr lang="en-US" sz="1800" b="1" dirty="0">
                          <a:solidFill>
                            <a:srgbClr val="C00000"/>
                          </a:solidFill>
                        </a:rPr>
                        <a:t>Familiarity with Technology</a:t>
                      </a:r>
                      <a:r>
                        <a:rPr lang="en-US" sz="1800" dirty="0"/>
                        <a:t>: Less familiarity generates more risk </a:t>
                      </a:r>
                    </a:p>
                    <a:p>
                      <a:pPr marL="342900" indent="-342900" algn="l">
                        <a:buFont typeface="+mj-lt"/>
                        <a:buAutoNum type="arabicPeriod"/>
                      </a:pPr>
                      <a:r>
                        <a:rPr lang="en-US" sz="1800" b="1" dirty="0">
                          <a:solidFill>
                            <a:srgbClr val="C00000"/>
                          </a:solidFill>
                        </a:rPr>
                        <a:t>Project Size</a:t>
                      </a:r>
                      <a:r>
                        <a:rPr lang="en-US" sz="1800" dirty="0"/>
                        <a:t>: Large projects have more risk </a:t>
                      </a:r>
                    </a:p>
                    <a:p>
                      <a:pPr marL="342900" indent="-342900" algn="l">
                        <a:buFont typeface="+mj-lt"/>
                        <a:buAutoNum type="arabicPeriod"/>
                      </a:pPr>
                      <a:r>
                        <a:rPr lang="en-US" sz="1800" b="1" dirty="0">
                          <a:solidFill>
                            <a:srgbClr val="C00000"/>
                          </a:solidFill>
                        </a:rPr>
                        <a:t>Compatibility</a:t>
                      </a:r>
                      <a:r>
                        <a:rPr lang="en-US" sz="1800" dirty="0"/>
                        <a:t>: The harder it is to integrate the system with the company’s existing technology, the higher the risk </a:t>
                      </a:r>
                      <a:endParaRPr lang="en-US" sz="1800" dirty="0">
                        <a:latin typeface="Arial" pitchFamily="34" charset="0"/>
                        <a:cs typeface="Arial" pitchFamily="34" charset="0"/>
                      </a:endParaRPr>
                    </a:p>
                  </a:txBody>
                  <a:tcPr marL="72616" marR="72616" marT="36308" marB="36308"/>
                </a:tc>
              </a:tr>
              <a:tr h="374072">
                <a:tc>
                  <a:txBody>
                    <a:bodyPr/>
                    <a:lstStyle/>
                    <a:p>
                      <a:pPr algn="l"/>
                      <a:r>
                        <a:rPr lang="en-US" sz="1800" dirty="0"/>
                        <a:t>Economic Feasibility: Should We Build It? </a:t>
                      </a:r>
                      <a:endParaRPr lang="en-US" sz="1800" b="1" dirty="0">
                        <a:latin typeface="Arial" pitchFamily="34" charset="0"/>
                        <a:cs typeface="Arial" pitchFamily="34" charset="0"/>
                      </a:endParaRPr>
                    </a:p>
                  </a:txBody>
                  <a:tcPr marL="72616" marR="72616" marT="36308" marB="36308"/>
                </a:tc>
              </a:tr>
              <a:tr h="1215736">
                <a:tc>
                  <a:txBody>
                    <a:bodyPr/>
                    <a:lstStyle/>
                    <a:p>
                      <a:pPr marL="342900" indent="-342900" algn="l">
                        <a:buFont typeface="+mj-lt"/>
                        <a:buAutoNum type="arabicPeriod"/>
                      </a:pPr>
                      <a:r>
                        <a:rPr lang="en-US" sz="1800" dirty="0" smtClean="0"/>
                        <a:t>Return on Investment</a:t>
                      </a:r>
                      <a:r>
                        <a:rPr lang="en-US" sz="1800" baseline="0" dirty="0" smtClean="0"/>
                        <a:t> (</a:t>
                      </a:r>
                      <a:r>
                        <a:rPr lang="en-US" sz="1800" b="1" baseline="0" dirty="0" smtClean="0">
                          <a:solidFill>
                            <a:srgbClr val="C00000"/>
                          </a:solidFill>
                        </a:rPr>
                        <a:t>ROI</a:t>
                      </a:r>
                      <a:r>
                        <a:rPr lang="en-US" sz="1800" baseline="0" dirty="0" smtClean="0"/>
                        <a:t>)</a:t>
                      </a:r>
                      <a:r>
                        <a:rPr lang="en-US" sz="1800" dirty="0" smtClean="0"/>
                        <a:t> over 3 years</a:t>
                      </a:r>
                    </a:p>
                    <a:p>
                      <a:pPr marL="342900" indent="-342900" algn="l">
                        <a:buFont typeface="+mj-lt"/>
                        <a:buAutoNum type="arabicPeriod"/>
                      </a:pPr>
                      <a:r>
                        <a:rPr lang="en-US" sz="1800" dirty="0" smtClean="0"/>
                        <a:t>Break-even Point (</a:t>
                      </a:r>
                      <a:r>
                        <a:rPr lang="en-US" sz="1800" b="1" dirty="0" smtClean="0">
                          <a:solidFill>
                            <a:srgbClr val="C00000"/>
                          </a:solidFill>
                        </a:rPr>
                        <a:t>BEP</a:t>
                      </a:r>
                      <a:r>
                        <a:rPr lang="en-US" sz="1800" dirty="0" smtClean="0"/>
                        <a:t>)</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smtClean="0"/>
                        <a:t>Total benefit after 3 years</a:t>
                      </a:r>
                    </a:p>
                    <a:p>
                      <a:pPr marL="342900" indent="-342900" algn="l">
                        <a:buFont typeface="+mj-lt"/>
                        <a:buAutoNum type="arabicPeriod"/>
                      </a:pPr>
                      <a:endParaRPr lang="en-US" sz="1800" dirty="0"/>
                    </a:p>
                  </a:txBody>
                  <a:tcPr marL="72616" marR="72616" marT="36308" marB="36308"/>
                </a:tc>
              </a:tr>
              <a:tr h="374072">
                <a:tc>
                  <a:txBody>
                    <a:bodyPr/>
                    <a:lstStyle/>
                    <a:p>
                      <a:pPr algn="l"/>
                      <a:r>
                        <a:rPr lang="en-US" sz="1800" dirty="0"/>
                        <a:t>Organizational Feasibility: If We Build It, Will They Come? </a:t>
                      </a:r>
                      <a:endParaRPr lang="en-US" sz="1800" b="1" dirty="0">
                        <a:latin typeface="Arial" pitchFamily="34" charset="0"/>
                        <a:cs typeface="Arial" pitchFamily="34" charset="0"/>
                      </a:endParaRPr>
                    </a:p>
                  </a:txBody>
                  <a:tcPr marL="72616" marR="72616" marT="36308" marB="36308"/>
                </a:tc>
              </a:tr>
              <a:tr h="1496292">
                <a:tc>
                  <a:txBody>
                    <a:bodyPr/>
                    <a:lstStyle/>
                    <a:p>
                      <a:pPr marL="342900" indent="-342900" algn="l">
                        <a:buFont typeface="+mj-lt"/>
                        <a:buAutoNum type="arabicPeriod"/>
                      </a:pPr>
                      <a:r>
                        <a:rPr lang="en-US" sz="1800" dirty="0"/>
                        <a:t>Project champion(s) </a:t>
                      </a:r>
                    </a:p>
                    <a:p>
                      <a:pPr marL="342900" indent="-342900" algn="l">
                        <a:buFont typeface="+mj-lt"/>
                        <a:buAutoNum type="arabicPeriod"/>
                      </a:pPr>
                      <a:r>
                        <a:rPr lang="en-US" sz="1800" dirty="0"/>
                        <a:t>Senior management </a:t>
                      </a:r>
                    </a:p>
                    <a:p>
                      <a:pPr marL="342900" indent="-342900" algn="l">
                        <a:buFont typeface="+mj-lt"/>
                        <a:buAutoNum type="arabicPeriod"/>
                      </a:pPr>
                      <a:r>
                        <a:rPr lang="en-US" sz="1800" dirty="0"/>
                        <a:t>Users </a:t>
                      </a:r>
                    </a:p>
                    <a:p>
                      <a:pPr marL="342900" indent="-342900" algn="l">
                        <a:buFont typeface="+mj-lt"/>
                        <a:buAutoNum type="arabicPeriod"/>
                      </a:pPr>
                      <a:r>
                        <a:rPr lang="en-US" sz="1800" dirty="0"/>
                        <a:t>Other stakeholders </a:t>
                      </a:r>
                    </a:p>
                    <a:p>
                      <a:pPr marL="342900" indent="-342900" algn="l">
                        <a:buFont typeface="+mj-lt"/>
                        <a:buAutoNum type="arabicPeriod"/>
                      </a:pPr>
                      <a:r>
                        <a:rPr lang="en-US" sz="1800" b="1" dirty="0">
                          <a:solidFill>
                            <a:srgbClr val="C00000"/>
                          </a:solidFill>
                        </a:rPr>
                        <a:t>Is the project strategically aligned with the business</a:t>
                      </a:r>
                      <a:r>
                        <a:rPr lang="en-US" sz="1800" dirty="0" smtClean="0"/>
                        <a:t>?</a:t>
                      </a:r>
                      <a:r>
                        <a:rPr lang="id-ID" sz="1800" dirty="0" smtClean="0"/>
                        <a:t> </a:t>
                      </a:r>
                      <a:r>
                        <a:rPr lang="id-ID" dirty="0" smtClean="0"/>
                        <a:t>proyek selaras secara strategis dengan bisnis?</a:t>
                      </a:r>
                      <a:endParaRPr lang="en-US" sz="1800" dirty="0">
                        <a:latin typeface="Arial" pitchFamily="34" charset="0"/>
                        <a:cs typeface="Arial" pitchFamily="34" charset="0"/>
                      </a:endParaRPr>
                    </a:p>
                  </a:txBody>
                  <a:tcPr marL="72616" marR="72616" marT="36308" marB="36308"/>
                </a:tc>
              </a:tr>
            </a:tbl>
          </a:graphicData>
        </a:graphic>
      </p:graphicFrame>
    </p:spTree>
    <p:extLst>
      <p:ext uri="{BB962C8B-B14F-4D97-AF65-F5344CB8AC3E}">
        <p14:creationId xmlns:p14="http://schemas.microsoft.com/office/powerpoint/2010/main" val="2065036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0"/>
          <a:ext cx="8991600" cy="6893244"/>
        </p:xfrm>
        <a:graphic>
          <a:graphicData uri="http://schemas.openxmlformats.org/drawingml/2006/table">
            <a:tbl>
              <a:tblPr firstRow="1">
                <a:tableStyleId>{5DA37D80-6434-44D0-A028-1B22A696006F}</a:tableStyleId>
              </a:tblPr>
              <a:tblGrid>
                <a:gridCol w="8991600"/>
              </a:tblGrid>
              <a:tr h="269556">
                <a:tc>
                  <a:txBody>
                    <a:bodyPr/>
                    <a:lstStyle/>
                    <a:p>
                      <a:pPr algn="l"/>
                      <a:r>
                        <a:rPr lang="en-US" sz="2000" dirty="0" smtClean="0"/>
                        <a:t>CD Selection Internet </a:t>
                      </a:r>
                      <a:r>
                        <a:rPr lang="en-US" sz="2000" dirty="0"/>
                        <a:t>Order Feasibility Analysis Executive Summary </a:t>
                      </a:r>
                      <a:endParaRPr lang="en-US" sz="2000" b="1" dirty="0">
                        <a:latin typeface="Arial" pitchFamily="34" charset="0"/>
                        <a:cs typeface="Arial" pitchFamily="34" charset="0"/>
                      </a:endParaRPr>
                    </a:p>
                  </a:txBody>
                  <a:tcPr marL="0" marR="0" marT="0" marB="0" anchor="ctr">
                    <a:solidFill>
                      <a:schemeClr val="bg1"/>
                    </a:solidFill>
                  </a:tcPr>
                </a:tc>
              </a:tr>
              <a:tr h="688517">
                <a:tc>
                  <a:txBody>
                    <a:bodyPr/>
                    <a:lstStyle/>
                    <a:p>
                      <a:pPr algn="l"/>
                      <a:r>
                        <a:rPr lang="en-US" sz="1600" dirty="0"/>
                        <a:t>Margaret Mooney and Alec Adams created the following feasibility analysis for the CD Selections Internet Order System Project. The </a:t>
                      </a:r>
                      <a:r>
                        <a:rPr lang="en-US" sz="1600" dirty="0" smtClean="0"/>
                        <a:t>System Proposal </a:t>
                      </a:r>
                      <a:r>
                        <a:rPr lang="en-US" sz="1600" dirty="0"/>
                        <a:t>is attached, along with the detailed feasibility </a:t>
                      </a:r>
                      <a:r>
                        <a:rPr lang="en-US" sz="1600" dirty="0" smtClean="0"/>
                        <a:t>study</a:t>
                      </a:r>
                    </a:p>
                  </a:txBody>
                  <a:tcPr marL="14886" marR="14886" marT="7443" marB="7443">
                    <a:solidFill>
                      <a:schemeClr val="bg1"/>
                    </a:solidFill>
                  </a:tcPr>
                </a:tc>
              </a:tr>
              <a:tr h="5899927">
                <a:tc>
                  <a:txBody>
                    <a:bodyPr/>
                    <a:lstStyle/>
                    <a:p>
                      <a:pPr algn="l"/>
                      <a:r>
                        <a:rPr lang="en-US" sz="2000" b="1" dirty="0"/>
                        <a:t>Technical Feasibility </a:t>
                      </a:r>
                    </a:p>
                    <a:p>
                      <a:pPr algn="l"/>
                      <a:r>
                        <a:rPr lang="en-US" sz="1600" dirty="0"/>
                        <a:t>The Internet Order System is </a:t>
                      </a:r>
                      <a:r>
                        <a:rPr lang="en-US" sz="1600" dirty="0">
                          <a:solidFill>
                            <a:srgbClr val="C00000"/>
                          </a:solidFill>
                        </a:rPr>
                        <a:t>feasible technically</a:t>
                      </a:r>
                      <a:r>
                        <a:rPr lang="en-US" sz="1600" dirty="0"/>
                        <a:t>, although there is some risk. </a:t>
                      </a:r>
                      <a:endParaRPr lang="en-US" sz="1600" dirty="0" smtClean="0"/>
                    </a:p>
                    <a:p>
                      <a:pPr algn="l"/>
                      <a:endParaRPr lang="en-US" sz="1500" dirty="0"/>
                    </a:p>
                    <a:p>
                      <a:pPr algn="l"/>
                      <a:r>
                        <a:rPr lang="en-US" sz="1800" dirty="0"/>
                        <a:t>CD Selections’ </a:t>
                      </a:r>
                      <a:r>
                        <a:rPr lang="en-US" sz="1800" b="1" dirty="0">
                          <a:solidFill>
                            <a:srgbClr val="C00000"/>
                          </a:solidFill>
                        </a:rPr>
                        <a:t>risk regarding familiarity with </a:t>
                      </a:r>
                      <a:r>
                        <a:rPr lang="en-US" sz="1800" b="1" dirty="0" smtClean="0">
                          <a:solidFill>
                            <a:srgbClr val="C00000"/>
                          </a:solidFill>
                        </a:rPr>
                        <a:t>the application </a:t>
                      </a:r>
                      <a:r>
                        <a:rPr lang="en-US" sz="1800" b="1" dirty="0">
                          <a:solidFill>
                            <a:srgbClr val="C00000"/>
                          </a:solidFill>
                        </a:rPr>
                        <a:t>is high </a:t>
                      </a:r>
                    </a:p>
                    <a:p>
                      <a:pPr marL="800100" lvl="1" indent="-342900" algn="l">
                        <a:buFont typeface="Arial" pitchFamily="34" charset="0"/>
                        <a:buChar char="•"/>
                      </a:pPr>
                      <a:r>
                        <a:rPr lang="en-US" sz="1600" dirty="0"/>
                        <a:t>The </a:t>
                      </a:r>
                      <a:r>
                        <a:rPr lang="en-US" sz="1600" dirty="0">
                          <a:solidFill>
                            <a:srgbClr val="0070C0"/>
                          </a:solidFill>
                        </a:rPr>
                        <a:t>Marketing Department has little experience </a:t>
                      </a:r>
                      <a:r>
                        <a:rPr lang="en-US" sz="1600" dirty="0"/>
                        <a:t>with Internet-based marketing and </a:t>
                      </a:r>
                      <a:r>
                        <a:rPr lang="en-US" sz="1600" dirty="0" smtClean="0"/>
                        <a:t>sales</a:t>
                      </a:r>
                      <a:endParaRPr lang="en-US" sz="1600" dirty="0"/>
                    </a:p>
                    <a:p>
                      <a:pPr marL="800100" lvl="1" indent="-342900" algn="l">
                        <a:buFont typeface="Arial" pitchFamily="34" charset="0"/>
                        <a:buChar char="•"/>
                      </a:pPr>
                      <a:r>
                        <a:rPr lang="en-US" sz="1600" dirty="0"/>
                        <a:t>The IT Department has strong knowledge of the company’s existing order systems; however, it </a:t>
                      </a:r>
                      <a:r>
                        <a:rPr lang="en-US" sz="1600" dirty="0">
                          <a:solidFill>
                            <a:srgbClr val="0070C0"/>
                          </a:solidFill>
                        </a:rPr>
                        <a:t>has not worked with Web-enabled order </a:t>
                      </a:r>
                      <a:r>
                        <a:rPr lang="en-US" sz="1600" dirty="0" smtClean="0">
                          <a:solidFill>
                            <a:srgbClr val="0070C0"/>
                          </a:solidFill>
                        </a:rPr>
                        <a:t>systems</a:t>
                      </a:r>
                      <a:endParaRPr lang="en-US" sz="1600" dirty="0">
                        <a:solidFill>
                          <a:srgbClr val="0070C0"/>
                        </a:solidFill>
                      </a:endParaRPr>
                    </a:p>
                    <a:p>
                      <a:pPr algn="l"/>
                      <a:r>
                        <a:rPr lang="en-US" sz="1800" dirty="0" smtClean="0"/>
                        <a:t>CD </a:t>
                      </a:r>
                      <a:r>
                        <a:rPr lang="en-US" sz="1800" dirty="0"/>
                        <a:t>Selections’ </a:t>
                      </a:r>
                      <a:r>
                        <a:rPr lang="en-US" sz="1800" b="1" dirty="0">
                          <a:solidFill>
                            <a:srgbClr val="C00000"/>
                          </a:solidFill>
                        </a:rPr>
                        <a:t>risk regarding familiarity with the technology is medium </a:t>
                      </a:r>
                    </a:p>
                    <a:p>
                      <a:pPr marL="800100" lvl="1" indent="-342900" algn="l">
                        <a:buFont typeface="Arial" pitchFamily="34" charset="0"/>
                        <a:buChar char="•"/>
                      </a:pPr>
                      <a:r>
                        <a:rPr lang="en-US" sz="1600" dirty="0"/>
                        <a:t>The </a:t>
                      </a:r>
                      <a:r>
                        <a:rPr lang="en-US" sz="1600" dirty="0">
                          <a:solidFill>
                            <a:srgbClr val="0070C0"/>
                          </a:solidFill>
                        </a:rPr>
                        <a:t>IT Department has relied on external consultants </a:t>
                      </a:r>
                      <a:r>
                        <a:rPr lang="en-US" sz="1600" dirty="0"/>
                        <a:t>and an Information Service Provider to develop its existing Web </a:t>
                      </a:r>
                      <a:r>
                        <a:rPr lang="en-US" sz="1600" dirty="0" smtClean="0"/>
                        <a:t>environment</a:t>
                      </a:r>
                      <a:endParaRPr lang="en-US" sz="1600" dirty="0"/>
                    </a:p>
                    <a:p>
                      <a:pPr marL="800100" lvl="1" indent="-342900" algn="l">
                        <a:buFont typeface="Arial" pitchFamily="34" charset="0"/>
                        <a:buChar char="•"/>
                      </a:pPr>
                      <a:r>
                        <a:rPr lang="en-US" sz="1600" dirty="0"/>
                        <a:t>The IT Department has </a:t>
                      </a:r>
                      <a:r>
                        <a:rPr lang="en-US" sz="1600" dirty="0" smtClean="0"/>
                        <a:t>learned </a:t>
                      </a:r>
                      <a:r>
                        <a:rPr lang="en-US" sz="1600" dirty="0"/>
                        <a:t>about Web </a:t>
                      </a:r>
                      <a:r>
                        <a:rPr lang="en-US" sz="1600" dirty="0" smtClean="0"/>
                        <a:t>technology by </a:t>
                      </a:r>
                      <a:r>
                        <a:rPr lang="en-US" sz="1600" dirty="0"/>
                        <a:t>maintaining </a:t>
                      </a:r>
                      <a:r>
                        <a:rPr lang="en-US" sz="1600" dirty="0" smtClean="0"/>
                        <a:t>the</a:t>
                      </a:r>
                      <a:r>
                        <a:rPr lang="en-US" sz="1600" baseline="0" dirty="0" smtClean="0"/>
                        <a:t> corporate site</a:t>
                      </a:r>
                      <a:endParaRPr lang="en-US" sz="1600" dirty="0"/>
                    </a:p>
                    <a:p>
                      <a:pPr marL="800100" lvl="1" indent="-342900" algn="l">
                        <a:buFont typeface="Arial" pitchFamily="34" charset="0"/>
                        <a:buChar char="•"/>
                      </a:pPr>
                      <a:r>
                        <a:rPr lang="en-US" sz="1600" dirty="0"/>
                        <a:t>Development tools and products for commercial Web application development are available in the marketplace, although the IT department has little experience with </a:t>
                      </a:r>
                      <a:r>
                        <a:rPr lang="en-US" sz="1600" dirty="0" smtClean="0"/>
                        <a:t>them</a:t>
                      </a:r>
                      <a:endParaRPr lang="en-US" sz="1600" dirty="0"/>
                    </a:p>
                    <a:p>
                      <a:pPr algn="l"/>
                      <a:r>
                        <a:rPr lang="en-US" sz="1800" dirty="0" smtClean="0"/>
                        <a:t>The </a:t>
                      </a:r>
                      <a:r>
                        <a:rPr lang="en-US" sz="1800" b="1" dirty="0">
                          <a:solidFill>
                            <a:srgbClr val="C00000"/>
                          </a:solidFill>
                        </a:rPr>
                        <a:t>project size is considered medium risk </a:t>
                      </a:r>
                    </a:p>
                    <a:p>
                      <a:pPr marL="800100" lvl="1" indent="-342900" algn="l">
                        <a:buFont typeface="Arial" pitchFamily="34" charset="0"/>
                        <a:buChar char="•"/>
                      </a:pPr>
                      <a:r>
                        <a:rPr lang="en-US" sz="1600" dirty="0"/>
                        <a:t>The project team likely will include </a:t>
                      </a:r>
                      <a:r>
                        <a:rPr lang="en-US" sz="1600" b="0" dirty="0">
                          <a:solidFill>
                            <a:srgbClr val="0070C0"/>
                          </a:solidFill>
                        </a:rPr>
                        <a:t>less than ten </a:t>
                      </a:r>
                      <a:r>
                        <a:rPr lang="en-US" sz="1600" b="0" dirty="0" smtClean="0">
                          <a:solidFill>
                            <a:srgbClr val="0070C0"/>
                          </a:solidFill>
                        </a:rPr>
                        <a:t>people </a:t>
                      </a:r>
                      <a:endParaRPr lang="en-US" sz="1600" b="0" dirty="0">
                        <a:solidFill>
                          <a:srgbClr val="0070C0"/>
                        </a:solidFill>
                      </a:endParaRPr>
                    </a:p>
                    <a:p>
                      <a:pPr marL="800100" lvl="1" indent="-342900" algn="l">
                        <a:buFont typeface="Arial" pitchFamily="34" charset="0"/>
                        <a:buChar char="•"/>
                      </a:pPr>
                      <a:r>
                        <a:rPr lang="en-US" sz="1600" dirty="0"/>
                        <a:t>Business user involvement will be </a:t>
                      </a:r>
                      <a:r>
                        <a:rPr lang="en-US" sz="1600" dirty="0" smtClean="0"/>
                        <a:t>required</a:t>
                      </a:r>
                      <a:endParaRPr lang="en-US" sz="1600" dirty="0"/>
                    </a:p>
                    <a:p>
                      <a:pPr marL="800100" lvl="1" indent="-342900" algn="l">
                        <a:buFont typeface="Arial" pitchFamily="34" charset="0"/>
                        <a:buChar char="•"/>
                      </a:pPr>
                      <a:r>
                        <a:rPr lang="en-US" sz="1600" dirty="0"/>
                        <a:t>The project </a:t>
                      </a:r>
                      <a:r>
                        <a:rPr lang="en-US" sz="1600" dirty="0">
                          <a:solidFill>
                            <a:srgbClr val="0070C0"/>
                          </a:solidFill>
                        </a:rPr>
                        <a:t>timeframe cannot exceed a year </a:t>
                      </a:r>
                      <a:r>
                        <a:rPr lang="en-US" sz="1600" dirty="0"/>
                        <a:t>because of the Christmas holiday season implementation deadline, and it should be much </a:t>
                      </a:r>
                      <a:r>
                        <a:rPr lang="en-US" sz="1600" dirty="0" smtClean="0"/>
                        <a:t>shorter</a:t>
                      </a:r>
                      <a:endParaRPr lang="en-US" sz="1600" dirty="0"/>
                    </a:p>
                    <a:p>
                      <a:pPr algn="l"/>
                      <a:r>
                        <a:rPr lang="en-US" sz="1800" dirty="0"/>
                        <a:t>The </a:t>
                      </a:r>
                      <a:r>
                        <a:rPr lang="en-US" sz="1800" b="1" dirty="0">
                          <a:solidFill>
                            <a:srgbClr val="C00000"/>
                          </a:solidFill>
                        </a:rPr>
                        <a:t>compatibility with CD Selections’ existing technical infrastructure should be good </a:t>
                      </a:r>
                    </a:p>
                    <a:p>
                      <a:pPr marL="800100" lvl="1" indent="-342900" algn="l">
                        <a:buFont typeface="Arial" pitchFamily="34" charset="0"/>
                        <a:buChar char="•"/>
                      </a:pPr>
                      <a:r>
                        <a:rPr lang="en-US" sz="1600" dirty="0"/>
                        <a:t>The current Order System is a client-server system built using open standards. An </a:t>
                      </a:r>
                      <a:r>
                        <a:rPr lang="en-US" sz="1600" dirty="0">
                          <a:solidFill>
                            <a:srgbClr val="0070C0"/>
                          </a:solidFill>
                        </a:rPr>
                        <a:t>interface with the Web should be </a:t>
                      </a:r>
                      <a:r>
                        <a:rPr lang="en-US" sz="1600" dirty="0" smtClean="0">
                          <a:solidFill>
                            <a:srgbClr val="0070C0"/>
                          </a:solidFill>
                        </a:rPr>
                        <a:t>possible</a:t>
                      </a:r>
                      <a:endParaRPr lang="en-US" sz="1600" dirty="0">
                        <a:solidFill>
                          <a:srgbClr val="0070C0"/>
                        </a:solidFill>
                      </a:endParaRPr>
                    </a:p>
                    <a:p>
                      <a:pPr marL="800100" lvl="1" indent="-342900" algn="l">
                        <a:buFont typeface="Arial" pitchFamily="34" charset="0"/>
                        <a:buChar char="•"/>
                      </a:pPr>
                      <a:r>
                        <a:rPr lang="en-US" sz="1600" dirty="0"/>
                        <a:t>Retail stores already place and maintain orders </a:t>
                      </a:r>
                      <a:r>
                        <a:rPr lang="en-US" sz="1600" dirty="0" smtClean="0"/>
                        <a:t>electronically</a:t>
                      </a:r>
                      <a:endParaRPr lang="en-US" sz="1600" dirty="0"/>
                    </a:p>
                    <a:p>
                      <a:pPr marL="800100" lvl="1" indent="-342900" algn="l">
                        <a:buFont typeface="Arial" pitchFamily="34" charset="0"/>
                        <a:buChar char="•"/>
                      </a:pPr>
                      <a:r>
                        <a:rPr lang="en-US" sz="1600" dirty="0"/>
                        <a:t>An Internet infrastructure already is in place at retail stores and at the corporate </a:t>
                      </a:r>
                      <a:r>
                        <a:rPr lang="en-US" sz="1600" dirty="0" smtClean="0"/>
                        <a:t>headquarters</a:t>
                      </a:r>
                      <a:endParaRPr lang="en-US" sz="1600" dirty="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657833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76200"/>
          <a:ext cx="8991600" cy="6704534"/>
        </p:xfrm>
        <a:graphic>
          <a:graphicData uri="http://schemas.openxmlformats.org/drawingml/2006/table">
            <a:tbl>
              <a:tblPr firstRow="1">
                <a:tableStyleId>{5DA37D80-6434-44D0-A028-1B22A696006F}</a:tableStyleId>
              </a:tblPr>
              <a:tblGrid>
                <a:gridCol w="8991600"/>
              </a:tblGrid>
              <a:tr h="380996">
                <a:tc>
                  <a:txBody>
                    <a:bodyPr/>
                    <a:lstStyle/>
                    <a:p>
                      <a:pPr algn="l"/>
                      <a:r>
                        <a:rPr lang="en-US" sz="2000" dirty="0"/>
                        <a:t>Economic Feasibility </a:t>
                      </a:r>
                      <a:endParaRPr lang="en-US" sz="2000" b="1" i="0" dirty="0">
                        <a:latin typeface="Arial" pitchFamily="34" charset="0"/>
                        <a:cs typeface="Arial" pitchFamily="34" charset="0"/>
                      </a:endParaRPr>
                    </a:p>
                  </a:txBody>
                  <a:tcPr marL="0" marR="0" marT="0" marB="0" anchor="ctr">
                    <a:solidFill>
                      <a:schemeClr val="bg1"/>
                    </a:solidFill>
                  </a:tcPr>
                </a:tc>
              </a:tr>
              <a:tr h="1465188">
                <a:tc>
                  <a:txBody>
                    <a:bodyPr/>
                    <a:lstStyle/>
                    <a:p>
                      <a:pPr algn="l"/>
                      <a:r>
                        <a:rPr lang="en-US" sz="1800" dirty="0" smtClean="0"/>
                        <a:t>A </a:t>
                      </a:r>
                      <a:r>
                        <a:rPr lang="en-US" sz="1800" dirty="0" smtClean="0">
                          <a:solidFill>
                            <a:srgbClr val="C00000"/>
                          </a:solidFill>
                        </a:rPr>
                        <a:t>cost–benefit analysis was performed</a:t>
                      </a:r>
                      <a:r>
                        <a:rPr lang="en-US" sz="1800" dirty="0" smtClean="0"/>
                        <a:t>; see attached spreadsheet for details. A conservative approach shows that the Internet Order System has a good chance of adding to the bottom line of the company significantly. </a:t>
                      </a:r>
                      <a:endParaRPr lang="en-US" sz="1800" dirty="0"/>
                    </a:p>
                    <a:p>
                      <a:pPr marL="742950" lvl="1" indent="-285750" algn="l">
                        <a:buFont typeface="Arial" pitchFamily="34" charset="0"/>
                        <a:buChar char="•"/>
                      </a:pPr>
                      <a:r>
                        <a:rPr lang="en-US" sz="1800" b="1" dirty="0" smtClean="0">
                          <a:solidFill>
                            <a:srgbClr val="0070C0"/>
                          </a:solidFill>
                        </a:rPr>
                        <a:t>Return</a:t>
                      </a:r>
                      <a:r>
                        <a:rPr lang="en-US" sz="1800" b="1" baseline="0" dirty="0" smtClean="0">
                          <a:solidFill>
                            <a:srgbClr val="0070C0"/>
                          </a:solidFill>
                        </a:rPr>
                        <a:t> on Investment (R</a:t>
                      </a:r>
                      <a:r>
                        <a:rPr lang="en-US" sz="1800" b="1" dirty="0" smtClean="0">
                          <a:solidFill>
                            <a:srgbClr val="0070C0"/>
                          </a:solidFill>
                        </a:rPr>
                        <a:t>OI) </a:t>
                      </a:r>
                      <a:r>
                        <a:rPr lang="en-US" sz="1800" b="1" dirty="0">
                          <a:solidFill>
                            <a:srgbClr val="0070C0"/>
                          </a:solidFill>
                        </a:rPr>
                        <a:t>over 3 years</a:t>
                      </a:r>
                      <a:r>
                        <a:rPr lang="en-US" sz="1800" dirty="0"/>
                        <a:t>: 229 percent </a:t>
                      </a:r>
                    </a:p>
                    <a:p>
                      <a:pPr marL="742950" lvl="1" indent="-285750" algn="l">
                        <a:buFont typeface="Arial" pitchFamily="34" charset="0"/>
                        <a:buChar char="•"/>
                      </a:pPr>
                      <a:r>
                        <a:rPr lang="en-US" sz="1800" b="1" dirty="0" smtClean="0">
                          <a:solidFill>
                            <a:srgbClr val="0070C0"/>
                          </a:solidFill>
                        </a:rPr>
                        <a:t>Break-even point (BEP)</a:t>
                      </a:r>
                      <a:r>
                        <a:rPr lang="en-US" sz="1800" dirty="0" smtClean="0"/>
                        <a:t>: </a:t>
                      </a:r>
                      <a:r>
                        <a:rPr lang="en-US" sz="1800" dirty="0"/>
                        <a:t>after 1.7 </a:t>
                      </a:r>
                      <a:r>
                        <a:rPr lang="en-US" sz="1800" dirty="0" smtClean="0"/>
                        <a:t>years</a:t>
                      </a:r>
                    </a:p>
                    <a:p>
                      <a:pPr marL="7429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Total benefit after three years: $3.5 million (adjusted for present value)  </a:t>
                      </a:r>
                    </a:p>
                    <a:p>
                      <a:pPr algn="l"/>
                      <a:endParaRPr lang="en-US" sz="1800" dirty="0"/>
                    </a:p>
                    <a:p>
                      <a:pPr algn="l"/>
                      <a:r>
                        <a:rPr lang="en-US" sz="1800" dirty="0"/>
                        <a:t>Intangible Costs and Benefits </a:t>
                      </a:r>
                    </a:p>
                    <a:p>
                      <a:pPr marL="800100" lvl="1" indent="-342900" algn="l">
                        <a:buFont typeface="Arial" pitchFamily="34" charset="0"/>
                        <a:buChar char="•"/>
                      </a:pPr>
                      <a:r>
                        <a:rPr lang="en-US" sz="1800" dirty="0"/>
                        <a:t>Improved customer satisfaction </a:t>
                      </a:r>
                    </a:p>
                    <a:p>
                      <a:pPr marL="800100" lvl="1" indent="-342900" algn="l">
                        <a:buFont typeface="Arial" pitchFamily="34" charset="0"/>
                        <a:buChar char="•"/>
                      </a:pPr>
                      <a:r>
                        <a:rPr lang="en-US" sz="1800" dirty="0"/>
                        <a:t>Greater brand </a:t>
                      </a:r>
                      <a:r>
                        <a:rPr lang="en-US" sz="1800" dirty="0" smtClean="0"/>
                        <a:t>recognition</a:t>
                      </a:r>
                    </a:p>
                    <a:p>
                      <a:pPr algn="l">
                        <a:buFont typeface="Arial"/>
                        <a:buNone/>
                      </a:pPr>
                      <a:endParaRPr lang="en-US" sz="1400" dirty="0">
                        <a:latin typeface="Arial" pitchFamily="34" charset="0"/>
                        <a:cs typeface="Arial" pitchFamily="34" charset="0"/>
                      </a:endParaRPr>
                    </a:p>
                  </a:txBody>
                  <a:tcPr marL="14886" marR="14886" marT="7443" marB="7443">
                    <a:solidFill>
                      <a:schemeClr val="bg1"/>
                    </a:solidFill>
                  </a:tcPr>
                </a:tc>
              </a:tr>
              <a:tr h="190934">
                <a:tc>
                  <a:txBody>
                    <a:bodyPr/>
                    <a:lstStyle/>
                    <a:p>
                      <a:pPr algn="l"/>
                      <a:r>
                        <a:rPr lang="en-US" sz="2000" b="1" dirty="0"/>
                        <a:t>Organizational Feasibility </a:t>
                      </a:r>
                      <a:endParaRPr lang="en-US" sz="2000" b="1" dirty="0">
                        <a:latin typeface="Arial" pitchFamily="34" charset="0"/>
                        <a:cs typeface="Arial" pitchFamily="34" charset="0"/>
                      </a:endParaRPr>
                    </a:p>
                  </a:txBody>
                  <a:tcPr marL="14886" marR="14886" marT="7443" marB="7443">
                    <a:solidFill>
                      <a:schemeClr val="bg1"/>
                    </a:solidFill>
                  </a:tcPr>
                </a:tc>
              </a:tr>
              <a:tr h="1418473">
                <a:tc>
                  <a:txBody>
                    <a:bodyPr/>
                    <a:lstStyle/>
                    <a:p>
                      <a:pPr marL="285750" indent="-285750" algn="l">
                        <a:buFont typeface="Arial" panose="020B0604020202020204" pitchFamily="34" charset="0"/>
                        <a:buChar char="•"/>
                      </a:pPr>
                      <a:r>
                        <a:rPr lang="en-US" sz="1800" dirty="0"/>
                        <a:t>From an organizational perspective, this project has low risk. The objective of the system, which is to increase sales, is aligned well with the senior management’s goal of increasing sales for the company. </a:t>
                      </a:r>
                      <a:r>
                        <a:rPr lang="en-US" sz="1800" dirty="0">
                          <a:solidFill>
                            <a:srgbClr val="C00000"/>
                          </a:solidFill>
                        </a:rPr>
                        <a:t>The move to the Internet also aligns with Marketing’s goal </a:t>
                      </a:r>
                      <a:r>
                        <a:rPr lang="en-US" sz="1800" dirty="0"/>
                        <a:t>to become more savvy in Internet marketing and sales. </a:t>
                      </a:r>
                    </a:p>
                    <a:p>
                      <a:pPr marL="285750" indent="-285750" algn="l">
                        <a:buFont typeface="Arial" panose="020B0604020202020204" pitchFamily="34" charset="0"/>
                        <a:buChar char="•"/>
                      </a:pPr>
                      <a:r>
                        <a:rPr lang="en-US" sz="1800" dirty="0"/>
                        <a:t>The project has a </a:t>
                      </a:r>
                      <a:r>
                        <a:rPr lang="en-US" sz="1800" dirty="0">
                          <a:solidFill>
                            <a:srgbClr val="C00000"/>
                          </a:solidFill>
                        </a:rPr>
                        <a:t>project champion</a:t>
                      </a:r>
                      <a:r>
                        <a:rPr lang="en-US" sz="1800" dirty="0"/>
                        <a:t>, Margaret Mooney, Vice President of Marketing. Margaret is well positioned to sponsor this project and to educate the rest of the senior management team when necessary. To date, much of senior management is aware of and supports the initiative. </a:t>
                      </a:r>
                    </a:p>
                    <a:p>
                      <a:pPr marL="285750" indent="-285750" algn="l">
                        <a:buFont typeface="Arial" panose="020B0604020202020204" pitchFamily="34" charset="0"/>
                        <a:buChar char="•"/>
                      </a:pPr>
                      <a:r>
                        <a:rPr lang="en-US" sz="1800" dirty="0"/>
                        <a:t>The users of the system, Internet consumers, are expected to appreciate the benefits of CD Selections’ Web presence. And, management in the retail stores should be willing to accept the system, given the possibility of increased sales at the store level. </a:t>
                      </a:r>
                      <a:endParaRPr lang="en-US" sz="1800" dirty="0" smtClean="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965787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1"/>
          <a:ext cx="8991600" cy="6857999"/>
        </p:xfrm>
        <a:graphic>
          <a:graphicData uri="http://schemas.openxmlformats.org/drawingml/2006/table">
            <a:tbl>
              <a:tblPr firstRow="1">
                <a:tableStyleId>{ED083AE6-46FA-4A59-8FB0-9F97EB10719F}</a:tableStyleId>
              </a:tblPr>
              <a:tblGrid>
                <a:gridCol w="3276600"/>
                <a:gridCol w="1447800"/>
                <a:gridCol w="1752600"/>
                <a:gridCol w="1524000"/>
                <a:gridCol w="990600"/>
              </a:tblGrid>
              <a:tr h="251656">
                <a:tc>
                  <a:txBody>
                    <a:bodyPr/>
                    <a:lstStyle/>
                    <a:p>
                      <a:pPr algn="l"/>
                      <a:endParaRPr lang="en-US" sz="1300" dirty="0">
                        <a:latin typeface="Arial Narrow" pitchFamily="34" charset="0"/>
                        <a:cs typeface="Arial" pitchFamily="34" charset="0"/>
                      </a:endParaRPr>
                    </a:p>
                  </a:txBody>
                  <a:tcPr marL="0" marR="0" marT="0" marB="0" anchor="ctr">
                    <a:solidFill>
                      <a:schemeClr val="bg1"/>
                    </a:solidFill>
                  </a:tcPr>
                </a:tc>
                <a:tc>
                  <a:txBody>
                    <a:bodyPr/>
                    <a:lstStyle/>
                    <a:p>
                      <a:pPr algn="l"/>
                      <a:r>
                        <a:rPr lang="en-US" sz="1300" b="1" dirty="0">
                          <a:latin typeface="Arial Narrow" pitchFamily="34" charset="0"/>
                          <a:cs typeface="Arial" pitchFamily="34" charset="0"/>
                        </a:rPr>
                        <a:t>2003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2004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2005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Total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new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750,000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772,500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existing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1,875,000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1,931,250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Reduction in customer complaint calls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2,675,000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2,753,750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a:latin typeface="Arial Narrow" pitchFamily="34" charset="0"/>
                          <a:cs typeface="Arial" pitchFamily="34" charset="0"/>
                        </a:rPr>
                        <a:t>PV of Benefits: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2,520,071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5,041,515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5,041,515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a:t>
                      </a:r>
                      <a:r>
                        <a:rPr lang="en-US" sz="1300" dirty="0" smtClean="0">
                          <a:latin typeface="Arial Narrow" pitchFamily="34" charset="0"/>
                          <a:cs typeface="Arial" pitchFamily="34" charset="0"/>
                        </a:rPr>
                        <a:t>Analysis, Design and</a:t>
                      </a:r>
                      <a:r>
                        <a:rPr lang="en-US" sz="1300" baseline="0" dirty="0" smtClean="0">
                          <a:latin typeface="Arial Narrow" pitchFamily="34" charset="0"/>
                          <a:cs typeface="Arial" pitchFamily="34" charset="0"/>
                        </a:rPr>
                        <a:t> Implementation</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162,000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Consultant Fees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Office Space and Equipment </a:t>
                      </a: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7,000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a:t>
                      </a:r>
                      <a:r>
                        <a:rPr lang="en-US" sz="1300" dirty="0" smtClean="0">
                          <a:latin typeface="Arial Narrow" pitchFamily="34" charset="0"/>
                          <a:cs typeface="Arial" pitchFamily="34" charset="0"/>
                        </a:rPr>
                        <a:t>and Hardware</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35,000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Development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254,000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Webmaster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85,000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87,550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90,177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Network Technician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Computer Operations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51,500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53,045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Business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Labor: Assistant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46,350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47,741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3 Staff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92,700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95,481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upgrades </a:t>
                      </a:r>
                      <a:r>
                        <a:rPr lang="en-US" sz="1300" dirty="0" smtClean="0">
                          <a:latin typeface="Arial Narrow" pitchFamily="34" charset="0"/>
                          <a:cs typeface="Arial" pitchFamily="34" charset="0"/>
                        </a:rPr>
                        <a:t> and licenses</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4,000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Hardware upgrades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User training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Communications charges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Marketing expenses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Operational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446,000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426,713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425,313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Costs: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1,106,325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Project Costs Less Benefits: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2,222,300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2,288,999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Yearly NPV: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2,094,731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2,094,758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r>
              <a:tr h="200548">
                <a:tc>
                  <a:txBody>
                    <a:bodyPr/>
                    <a:lstStyle/>
                    <a:p>
                      <a:pPr algn="l"/>
                      <a:r>
                        <a:rPr lang="en-US" sz="1300" b="1">
                          <a:latin typeface="Arial Narrow" pitchFamily="34" charset="0"/>
                          <a:cs typeface="Arial" pitchFamily="34" charset="0"/>
                        </a:rPr>
                        <a:t>Cumulative NPV: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1,415,119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Return on </a:t>
                      </a:r>
                      <a:r>
                        <a:rPr lang="en-US" sz="1300" b="1" dirty="0" smtClean="0">
                          <a:latin typeface="Arial Narrow" pitchFamily="34" charset="0"/>
                          <a:cs typeface="Arial" pitchFamily="34" charset="0"/>
                        </a:rPr>
                        <a:t>Investment (ROI):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229.16% </a:t>
                      </a: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(3,509,878/1,531,638)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r>
              <a:tr h="302023">
                <a:tc>
                  <a:txBody>
                    <a:bodyPr/>
                    <a:lstStyle/>
                    <a:p>
                      <a:pPr algn="l"/>
                      <a:r>
                        <a:rPr lang="en-US" sz="1300" b="1" dirty="0" smtClean="0">
                          <a:latin typeface="Arial Narrow" pitchFamily="34" charset="0"/>
                          <a:cs typeface="Arial" pitchFamily="34" charset="0"/>
                        </a:rPr>
                        <a:t>Break-even Point (BEP):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dirty="0" smtClean="0">
                          <a:latin typeface="Arial Narrow" pitchFamily="34" charset="0"/>
                          <a:cs typeface="Arial" pitchFamily="34" charset="0"/>
                        </a:rPr>
                        <a:t>1.32 </a:t>
                      </a:r>
                      <a:r>
                        <a:rPr lang="en-US" sz="1300" b="1" dirty="0">
                          <a:latin typeface="Arial Narrow" pitchFamily="34" charset="0"/>
                          <a:cs typeface="Arial" pitchFamily="34" charset="0"/>
                        </a:rPr>
                        <a:t>years </a:t>
                      </a:r>
                    </a:p>
                  </a:txBody>
                  <a:tcPr marL="12024" marR="12024" marT="6012" marB="6012">
                    <a:solidFill>
                      <a:schemeClr val="accent6">
                        <a:lumMod val="40000"/>
                        <a:lumOff val="60000"/>
                      </a:schemeClr>
                    </a:solidFill>
                  </a:tcPr>
                </a:tc>
                <a:tc gridSpan="3">
                  <a:txBody>
                    <a:bodyPr/>
                    <a:lstStyle/>
                    <a:p>
                      <a:pPr algn="l"/>
                      <a:r>
                        <a:rPr lang="en-US" sz="1200" b="1" dirty="0" smtClean="0">
                          <a:latin typeface="Arial Narrow" pitchFamily="34" charset="0"/>
                          <a:cs typeface="Arial" pitchFamily="34" charset="0"/>
                        </a:rPr>
                        <a:t>(BEP </a:t>
                      </a:r>
                      <a:r>
                        <a:rPr lang="en-US" sz="1200" b="1" dirty="0">
                          <a:latin typeface="Arial Narrow" pitchFamily="34" charset="0"/>
                          <a:cs typeface="Arial" pitchFamily="34" charset="0"/>
                        </a:rPr>
                        <a:t>in </a:t>
                      </a:r>
                      <a:r>
                        <a:rPr lang="en-US" sz="1200" b="1" dirty="0" smtClean="0">
                          <a:latin typeface="Arial Narrow" pitchFamily="34" charset="0"/>
                          <a:cs typeface="Arial" pitchFamily="34" charset="0"/>
                        </a:rPr>
                        <a:t>Year 2 = </a:t>
                      </a:r>
                      <a:r>
                        <a:rPr lang="en-US" sz="1200" b="1" dirty="0">
                          <a:latin typeface="Arial Narrow" pitchFamily="34" charset="0"/>
                          <a:cs typeface="Arial" pitchFamily="34" charset="0"/>
                        </a:rPr>
                        <a:t>[2,094,731 – 1,415,119] / 2,094,731 = 0.32) </a:t>
                      </a:r>
                    </a:p>
                  </a:txBody>
                  <a:tcPr marL="12024" marR="12024" marT="6012" marB="6012">
                    <a:solidFill>
                      <a:schemeClr val="accent6">
                        <a:lumMod val="40000"/>
                        <a:lumOff val="60000"/>
                      </a:schemeClr>
                    </a:solidFill>
                  </a:tcPr>
                </a:tc>
                <a:tc hMerge="1">
                  <a:txBody>
                    <a:bodyPr/>
                    <a:lstStyle/>
                    <a:p>
                      <a:endParaRPr lang="en-US"/>
                    </a:p>
                  </a:txBody>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2795020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a:ln>
            <a:solidFill>
              <a:schemeClr val="accent2"/>
            </a:solidFill>
          </a:ln>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57999"/>
        </p:xfrm>
        <a:graphic>
          <a:graphicData uri="http://schemas.openxmlformats.org/drawingml/2006/table">
            <a:tbl>
              <a:tblPr firstRow="1">
                <a:tableStyleId>{5DA37D80-6434-44D0-A028-1B22A696006F}</a:tableStyleId>
              </a:tblPr>
              <a:tblGrid>
                <a:gridCol w="9144000"/>
              </a:tblGrid>
              <a:tr h="363406">
                <a:tc>
                  <a:txBody>
                    <a:bodyPr/>
                    <a:lstStyle/>
                    <a:p>
                      <a:pPr algn="ctr"/>
                      <a:r>
                        <a:rPr lang="en-US" sz="2400" dirty="0" smtClean="0"/>
                        <a:t>Feasibility Analysis - Online</a:t>
                      </a:r>
                      <a:r>
                        <a:rPr lang="en-US" sz="2400" baseline="0" dirty="0" smtClean="0"/>
                        <a:t> ATM </a:t>
                      </a:r>
                      <a:r>
                        <a:rPr lang="en-US" sz="2400" dirty="0" smtClean="0"/>
                        <a:t>System</a:t>
                      </a:r>
                      <a:endParaRPr lang="en-US" sz="2400" b="1" dirty="0">
                        <a:latin typeface="Arial" pitchFamily="34" charset="0"/>
                        <a:cs typeface="Arial" pitchFamily="34" charset="0"/>
                      </a:endParaRPr>
                    </a:p>
                  </a:txBody>
                  <a:tcPr marL="0" marR="0" marT="0" marB="0" anchor="ctr"/>
                </a:tc>
              </a:tr>
              <a:tr h="832454">
                <a:tc>
                  <a:txBody>
                    <a:bodyPr/>
                    <a:lstStyle/>
                    <a:p>
                      <a:pPr algn="ctr"/>
                      <a:r>
                        <a:rPr lang="en-US" sz="2000" dirty="0" smtClean="0"/>
                        <a:t> Margaret </a:t>
                      </a:r>
                      <a:r>
                        <a:rPr lang="en-US" sz="2000" dirty="0"/>
                        <a:t>Mooney and Alec Adams created the following feasibility </a:t>
                      </a:r>
                      <a:r>
                        <a:rPr lang="en-US" sz="2000" dirty="0" smtClean="0"/>
                        <a:t>analysis</a:t>
                      </a:r>
                    </a:p>
                    <a:p>
                      <a:pPr algn="ctr"/>
                      <a:r>
                        <a:rPr lang="en-US" sz="2000" dirty="0" smtClean="0"/>
                        <a:t>for </a:t>
                      </a:r>
                      <a:r>
                        <a:rPr lang="en-US" sz="2000" dirty="0"/>
                        <a:t>the </a:t>
                      </a:r>
                      <a:r>
                        <a:rPr lang="en-US" sz="2000" dirty="0" smtClean="0"/>
                        <a:t>Online ATM System </a:t>
                      </a:r>
                      <a:r>
                        <a:rPr lang="en-US" sz="2000" dirty="0"/>
                        <a:t>Project. </a:t>
                      </a:r>
                      <a:endParaRPr lang="en-US" sz="2000" dirty="0" smtClean="0"/>
                    </a:p>
                    <a:p>
                      <a:pPr algn="l"/>
                      <a:endParaRPr lang="en-US" sz="1800" dirty="0" smtClean="0">
                        <a:latin typeface="Arial" pitchFamily="34" charset="0"/>
                        <a:cs typeface="Arial" pitchFamily="34" charset="0"/>
                      </a:endParaRPr>
                    </a:p>
                  </a:txBody>
                  <a:tcPr marL="14886" marR="14886" marT="7443" marB="7443"/>
                </a:tc>
              </a:tr>
              <a:tr h="5593433">
                <a:tc>
                  <a:txBody>
                    <a:bodyPr/>
                    <a:lstStyle/>
                    <a:p>
                      <a:pPr algn="l"/>
                      <a:r>
                        <a:rPr lang="en-US" sz="2400" b="1" dirty="0" smtClean="0"/>
                        <a:t>1. Technical </a:t>
                      </a:r>
                      <a:r>
                        <a:rPr lang="en-US" sz="2400" b="1" dirty="0"/>
                        <a:t>Feasibility </a:t>
                      </a:r>
                    </a:p>
                    <a:p>
                      <a:pPr algn="l"/>
                      <a:r>
                        <a:rPr lang="en-US" sz="2000" dirty="0" smtClean="0"/>
                        <a:t>The Online ATM System </a:t>
                      </a:r>
                      <a:r>
                        <a:rPr lang="en-US" sz="2000" dirty="0"/>
                        <a:t>is feasible technically, although there is some risk. </a:t>
                      </a:r>
                      <a:endParaRPr lang="en-US" sz="1600" dirty="0"/>
                    </a:p>
                    <a:p>
                      <a:pPr marL="0" indent="0" algn="l">
                        <a:buFont typeface="Arial" panose="020B0604020202020204" pitchFamily="34" charset="0"/>
                        <a:buNone/>
                      </a:pPr>
                      <a:r>
                        <a:rPr lang="en-US" sz="2000" dirty="0" smtClean="0"/>
                        <a:t>1.1</a:t>
                      </a:r>
                      <a:r>
                        <a:rPr lang="en-US" sz="2000" baseline="0" dirty="0" smtClean="0"/>
                        <a:t> </a:t>
                      </a:r>
                      <a:r>
                        <a:rPr lang="en-US" sz="2000" dirty="0" smtClean="0"/>
                        <a:t>Online ATM System’s </a:t>
                      </a:r>
                      <a:r>
                        <a:rPr lang="en-US" sz="2000" dirty="0">
                          <a:solidFill>
                            <a:srgbClr val="C00000"/>
                          </a:solidFill>
                        </a:rPr>
                        <a:t>risk regarding familiarity with </a:t>
                      </a:r>
                      <a:r>
                        <a:rPr lang="en-US" sz="2000" dirty="0" smtClean="0">
                          <a:solidFill>
                            <a:srgbClr val="C00000"/>
                          </a:solidFill>
                        </a:rPr>
                        <a:t>the application </a:t>
                      </a:r>
                      <a:r>
                        <a:rPr lang="en-US" sz="2000" dirty="0"/>
                        <a:t>is high </a:t>
                      </a:r>
                    </a:p>
                    <a:p>
                      <a:pPr marL="800100" lvl="1" indent="-342900" algn="l">
                        <a:buFont typeface="Arial" pitchFamily="34" charset="0"/>
                        <a:buChar char="•"/>
                      </a:pPr>
                      <a:r>
                        <a:rPr lang="en-US" sz="1800" dirty="0"/>
                        <a:t>The Marketing Department has little experience with Internet-based marketing and </a:t>
                      </a:r>
                      <a:r>
                        <a:rPr lang="en-US" sz="1800" dirty="0" smtClean="0"/>
                        <a:t>sales </a:t>
                      </a:r>
                      <a:endParaRPr lang="en-US" sz="1800" dirty="0"/>
                    </a:p>
                    <a:p>
                      <a:pPr marL="800100" lvl="1" indent="-342900" algn="l">
                        <a:buFont typeface="Arial" pitchFamily="34" charset="0"/>
                        <a:buChar char="•"/>
                      </a:pPr>
                      <a:r>
                        <a:rPr lang="en-US" sz="1800" dirty="0"/>
                        <a:t>The IT Department has strong knowledge of the company’s existing </a:t>
                      </a:r>
                      <a:r>
                        <a:rPr lang="en-US" sz="1800" dirty="0" smtClean="0"/>
                        <a:t>ATM systems,</a:t>
                      </a:r>
                      <a:r>
                        <a:rPr lang="en-US" sz="1800" baseline="0" dirty="0" smtClean="0"/>
                        <a:t> </a:t>
                      </a:r>
                      <a:r>
                        <a:rPr lang="en-US" sz="1800" dirty="0" smtClean="0"/>
                        <a:t>however</a:t>
                      </a:r>
                      <a:r>
                        <a:rPr lang="en-US" sz="1800" dirty="0"/>
                        <a:t>, it has not worked with Web-enabled </a:t>
                      </a:r>
                      <a:r>
                        <a:rPr lang="en-US" sz="1800" dirty="0" smtClean="0"/>
                        <a:t>ATM systems</a:t>
                      </a:r>
                      <a:r>
                        <a:rPr lang="en-US" sz="1800" dirty="0"/>
                        <a:t>. </a:t>
                      </a:r>
                    </a:p>
                    <a:p>
                      <a:pPr marL="0" indent="0" algn="l">
                        <a:buFont typeface="Arial" panose="020B0604020202020204" pitchFamily="34" charset="0"/>
                        <a:buNone/>
                      </a:pPr>
                      <a:r>
                        <a:rPr lang="en-US" sz="2000" dirty="0" smtClean="0"/>
                        <a:t>1.2 Online ATM System’s </a:t>
                      </a:r>
                      <a:r>
                        <a:rPr lang="en-US" sz="2000" dirty="0" smtClean="0">
                          <a:solidFill>
                            <a:srgbClr val="C00000"/>
                          </a:solidFill>
                        </a:rPr>
                        <a:t>risk regarding </a:t>
                      </a:r>
                      <a:r>
                        <a:rPr lang="en-US" sz="2000" dirty="0">
                          <a:solidFill>
                            <a:srgbClr val="C00000"/>
                          </a:solidFill>
                        </a:rPr>
                        <a:t>familiarity with the technology </a:t>
                      </a:r>
                      <a:r>
                        <a:rPr lang="en-US" sz="2000" dirty="0"/>
                        <a:t>is medium </a:t>
                      </a:r>
                    </a:p>
                    <a:p>
                      <a:pPr marL="800100" lvl="1" indent="-342900" algn="l">
                        <a:buFont typeface="Arial" pitchFamily="34" charset="0"/>
                        <a:buChar char="•"/>
                      </a:pPr>
                      <a:r>
                        <a:rPr lang="en-US" sz="1800" dirty="0"/>
                        <a:t>The IT Department has relied on </a:t>
                      </a:r>
                      <a:r>
                        <a:rPr lang="en-US" sz="1800" dirty="0" smtClean="0"/>
                        <a:t>external consultants to </a:t>
                      </a:r>
                      <a:r>
                        <a:rPr lang="en-US" sz="1800" dirty="0"/>
                        <a:t>develop its existing Web </a:t>
                      </a:r>
                      <a:r>
                        <a:rPr lang="en-US" sz="1800" dirty="0" err="1" smtClean="0"/>
                        <a:t>env</a:t>
                      </a:r>
                      <a:r>
                        <a:rPr lang="en-US" sz="1800" dirty="0" smtClean="0"/>
                        <a:t>.</a:t>
                      </a:r>
                      <a:endParaRPr lang="en-US" sz="1800" dirty="0"/>
                    </a:p>
                    <a:p>
                      <a:pPr marL="800100" lvl="1" indent="-342900" algn="l">
                        <a:buFont typeface="Arial" pitchFamily="34" charset="0"/>
                        <a:buChar char="•"/>
                      </a:pPr>
                      <a:r>
                        <a:rPr lang="en-US" sz="1800" dirty="0"/>
                        <a:t>The IT Department has </a:t>
                      </a:r>
                      <a:r>
                        <a:rPr lang="en-US" sz="1800" dirty="0" smtClean="0"/>
                        <a:t>learned </a:t>
                      </a:r>
                      <a:r>
                        <a:rPr lang="en-US" sz="1800" dirty="0"/>
                        <a:t>about Web </a:t>
                      </a:r>
                      <a:r>
                        <a:rPr lang="en-US" sz="1800" dirty="0" smtClean="0"/>
                        <a:t>technology by </a:t>
                      </a:r>
                      <a:r>
                        <a:rPr lang="en-US" sz="1800" dirty="0"/>
                        <a:t>maintaining </a:t>
                      </a:r>
                      <a:r>
                        <a:rPr lang="en-US" sz="1800" dirty="0" smtClean="0"/>
                        <a:t>the</a:t>
                      </a:r>
                      <a:r>
                        <a:rPr lang="en-US" sz="1800" baseline="0" dirty="0" smtClean="0"/>
                        <a:t> corporate site</a:t>
                      </a:r>
                      <a:endParaRPr lang="en-US" sz="1800" dirty="0"/>
                    </a:p>
                    <a:p>
                      <a:pPr marL="0" indent="0" algn="l">
                        <a:buFont typeface="Arial" panose="020B0604020202020204" pitchFamily="34" charset="0"/>
                        <a:buNone/>
                      </a:pPr>
                      <a:r>
                        <a:rPr lang="en-US" sz="2000" dirty="0" smtClean="0"/>
                        <a:t>1.3 The </a:t>
                      </a:r>
                      <a:r>
                        <a:rPr lang="en-US" sz="2000" dirty="0">
                          <a:solidFill>
                            <a:srgbClr val="C00000"/>
                          </a:solidFill>
                        </a:rPr>
                        <a:t>project size </a:t>
                      </a:r>
                      <a:r>
                        <a:rPr lang="en-US" sz="2000" dirty="0"/>
                        <a:t>is considered medium risk </a:t>
                      </a:r>
                    </a:p>
                    <a:p>
                      <a:pPr marL="800100" lvl="1" indent="-342900" algn="l">
                        <a:buFont typeface="Arial" pitchFamily="34" charset="0"/>
                        <a:buChar char="•"/>
                      </a:pPr>
                      <a:r>
                        <a:rPr lang="en-US" sz="1800" dirty="0"/>
                        <a:t>The project team likely will </a:t>
                      </a:r>
                      <a:r>
                        <a:rPr lang="en-US" sz="1800" b="0" dirty="0">
                          <a:solidFill>
                            <a:schemeClr val="tx1"/>
                          </a:solidFill>
                        </a:rPr>
                        <a:t>include less than ten </a:t>
                      </a:r>
                      <a:r>
                        <a:rPr lang="en-US" sz="1800" b="0" dirty="0" smtClean="0">
                          <a:solidFill>
                            <a:schemeClr val="tx1"/>
                          </a:solidFill>
                        </a:rPr>
                        <a:t>people</a:t>
                      </a:r>
                      <a:endParaRPr lang="en-US" sz="1800" b="0" dirty="0">
                        <a:solidFill>
                          <a:schemeClr val="tx1"/>
                        </a:solidFill>
                      </a:endParaRPr>
                    </a:p>
                    <a:p>
                      <a:pPr marL="800100" lvl="1" indent="-342900" algn="l">
                        <a:buFont typeface="Arial" pitchFamily="34" charset="0"/>
                        <a:buChar char="•"/>
                      </a:pPr>
                      <a:r>
                        <a:rPr lang="en-US" sz="1800" dirty="0"/>
                        <a:t>Business user involvement will be </a:t>
                      </a:r>
                      <a:r>
                        <a:rPr lang="en-US" sz="1800" dirty="0" smtClean="0"/>
                        <a:t>required</a:t>
                      </a:r>
                      <a:endParaRPr lang="en-US" sz="1800" dirty="0"/>
                    </a:p>
                    <a:p>
                      <a:pPr marL="800100" lvl="1" indent="-342900" algn="l">
                        <a:buFont typeface="Arial" pitchFamily="34" charset="0"/>
                        <a:buChar char="•"/>
                      </a:pPr>
                      <a:r>
                        <a:rPr lang="en-US" sz="1800" dirty="0"/>
                        <a:t>The project timeframe cannot exceed a </a:t>
                      </a:r>
                      <a:r>
                        <a:rPr lang="en-US" sz="1800" dirty="0" smtClean="0"/>
                        <a:t>year </a:t>
                      </a:r>
                      <a:r>
                        <a:rPr lang="en-US" sz="1800" dirty="0"/>
                        <a:t>and it should be much </a:t>
                      </a:r>
                      <a:r>
                        <a:rPr lang="en-US" sz="1800" dirty="0" smtClean="0"/>
                        <a:t>shorter</a:t>
                      </a:r>
                      <a:endParaRPr lang="en-US" sz="1800" dirty="0"/>
                    </a:p>
                    <a:p>
                      <a:pPr marL="0" indent="0" algn="l">
                        <a:buFont typeface="Arial" panose="020B0604020202020204" pitchFamily="34" charset="0"/>
                        <a:buNone/>
                      </a:pPr>
                      <a:r>
                        <a:rPr lang="en-US" sz="2000" dirty="0" smtClean="0"/>
                        <a:t>1.4 The </a:t>
                      </a:r>
                      <a:r>
                        <a:rPr lang="en-US" sz="2000" dirty="0">
                          <a:solidFill>
                            <a:srgbClr val="C00000"/>
                          </a:solidFill>
                        </a:rPr>
                        <a:t>compatibility with </a:t>
                      </a:r>
                      <a:r>
                        <a:rPr lang="en-US" sz="2000" dirty="0" smtClean="0">
                          <a:solidFill>
                            <a:srgbClr val="C00000"/>
                          </a:solidFill>
                        </a:rPr>
                        <a:t>existing </a:t>
                      </a:r>
                      <a:r>
                        <a:rPr lang="en-US" sz="2000" dirty="0">
                          <a:solidFill>
                            <a:srgbClr val="C00000"/>
                          </a:solidFill>
                        </a:rPr>
                        <a:t>technical infrastructure </a:t>
                      </a:r>
                      <a:r>
                        <a:rPr lang="en-US" sz="2000" dirty="0"/>
                        <a:t>should be good </a:t>
                      </a:r>
                    </a:p>
                    <a:p>
                      <a:pPr marL="800100" lvl="1" indent="-342900" algn="l">
                        <a:buFont typeface="Arial" pitchFamily="34" charset="0"/>
                        <a:buChar char="•"/>
                      </a:pPr>
                      <a:r>
                        <a:rPr lang="en-US" sz="1800" dirty="0"/>
                        <a:t>The current </a:t>
                      </a:r>
                      <a:r>
                        <a:rPr lang="en-US" sz="1800" dirty="0" smtClean="0"/>
                        <a:t>ATM System </a:t>
                      </a:r>
                      <a:r>
                        <a:rPr lang="en-US" sz="1800" dirty="0"/>
                        <a:t>is a client-server system built using open standards. An interface with the Web should be </a:t>
                      </a:r>
                      <a:r>
                        <a:rPr lang="en-US" sz="1800" dirty="0" smtClean="0"/>
                        <a:t>possible</a:t>
                      </a:r>
                      <a:endParaRPr lang="en-US" sz="1800" dirty="0"/>
                    </a:p>
                    <a:p>
                      <a:pPr marL="800100" lvl="1" indent="-342900" algn="l">
                        <a:buFont typeface="Arial" pitchFamily="34" charset="0"/>
                        <a:buChar char="•"/>
                      </a:pPr>
                      <a:r>
                        <a:rPr lang="en-US" sz="1800" dirty="0"/>
                        <a:t>Retail </a:t>
                      </a:r>
                      <a:r>
                        <a:rPr lang="en-US" sz="1800" dirty="0" smtClean="0"/>
                        <a:t>bank </a:t>
                      </a:r>
                      <a:r>
                        <a:rPr lang="en-US" sz="1800" dirty="0"/>
                        <a:t>already place and maintain orders </a:t>
                      </a:r>
                      <a:r>
                        <a:rPr lang="en-US" sz="1800" dirty="0" smtClean="0"/>
                        <a:t>electronically </a:t>
                      </a:r>
                      <a:endParaRPr lang="en-US" sz="1800" dirty="0"/>
                    </a:p>
                    <a:p>
                      <a:pPr marL="800100" lvl="1" indent="-342900" algn="l">
                        <a:buFont typeface="Arial" pitchFamily="34" charset="0"/>
                        <a:buChar char="•"/>
                      </a:pPr>
                      <a:r>
                        <a:rPr lang="en-US" sz="1800" dirty="0"/>
                        <a:t>An Internet infrastructure already is in place at retail </a:t>
                      </a:r>
                      <a:r>
                        <a:rPr lang="en-US" sz="1800" dirty="0" smtClean="0"/>
                        <a:t>bank and </a:t>
                      </a:r>
                      <a:r>
                        <a:rPr lang="en-US" sz="1800" dirty="0"/>
                        <a:t>at the corporate </a:t>
                      </a:r>
                      <a:r>
                        <a:rPr lang="en-US" sz="1800" dirty="0" smtClean="0"/>
                        <a:t>headquarters</a:t>
                      </a:r>
                      <a:endParaRPr lang="en-US" sz="1800" dirty="0"/>
                    </a:p>
                  </a:txBody>
                  <a:tcPr marL="14886" marR="14886" marT="7443" marB="7443"/>
                </a:tc>
              </a:tr>
            </a:tbl>
          </a:graphicData>
        </a:graphic>
      </p:graphicFrame>
    </p:spTree>
    <p:extLst>
      <p:ext uri="{BB962C8B-B14F-4D97-AF65-F5344CB8AC3E}">
        <p14:creationId xmlns:p14="http://schemas.microsoft.com/office/powerpoint/2010/main" val="3881625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67970"/>
        </p:xfrm>
        <a:graphic>
          <a:graphicData uri="http://schemas.openxmlformats.org/drawingml/2006/table">
            <a:tbl>
              <a:tblPr firstRow="1">
                <a:tableStyleId>{5DA37D80-6434-44D0-A028-1B22A696006F}</a:tableStyleId>
              </a:tblPr>
              <a:tblGrid>
                <a:gridCol w="9144000"/>
              </a:tblGrid>
              <a:tr h="363422">
                <a:tc>
                  <a:txBody>
                    <a:bodyPr/>
                    <a:lstStyle/>
                    <a:p>
                      <a:pPr algn="l"/>
                      <a:r>
                        <a:rPr lang="en-US" sz="2400" dirty="0" smtClean="0"/>
                        <a:t>2. Economic </a:t>
                      </a:r>
                      <a:r>
                        <a:rPr lang="en-US" sz="2400" dirty="0"/>
                        <a:t>Feasibility </a:t>
                      </a:r>
                      <a:endParaRPr lang="en-US" sz="2400" b="1" i="0" dirty="0">
                        <a:latin typeface="Arial" pitchFamily="34" charset="0"/>
                        <a:cs typeface="Arial" pitchFamily="34" charset="0"/>
                      </a:endParaRPr>
                    </a:p>
                  </a:txBody>
                  <a:tcPr marL="0" marR="0" marT="0" marB="0" anchor="ctr"/>
                </a:tc>
              </a:tr>
              <a:tr h="3346160">
                <a:tc>
                  <a:txBody>
                    <a:bodyPr/>
                    <a:lstStyle/>
                    <a:p>
                      <a:pPr marL="285750" indent="-285750" algn="l">
                        <a:buFont typeface="Arial" panose="020B0604020202020204" pitchFamily="34" charset="0"/>
                        <a:buChar char="•"/>
                      </a:pPr>
                      <a:r>
                        <a:rPr lang="en-US" sz="2000" dirty="0" smtClean="0"/>
                        <a:t>A cost–benefit analysis was performed. A conservative approach shows that the Online</a:t>
                      </a:r>
                      <a:r>
                        <a:rPr lang="en-US" sz="2000" baseline="0" dirty="0" smtClean="0"/>
                        <a:t> ATM </a:t>
                      </a:r>
                      <a:r>
                        <a:rPr lang="en-US" sz="2000" dirty="0" smtClean="0"/>
                        <a:t>System has a good chance of adding to the bottom line of the company significantly. </a:t>
                      </a:r>
                      <a:endParaRPr lang="en-US" sz="2000" dirty="0"/>
                    </a:p>
                    <a:p>
                      <a:pPr marL="800100" lvl="1" indent="-342900" algn="l">
                        <a:buFont typeface="Arial" pitchFamily="34" charset="0"/>
                        <a:buChar char="•"/>
                      </a:pPr>
                      <a:r>
                        <a:rPr lang="en-US" sz="2000" dirty="0" smtClean="0">
                          <a:solidFill>
                            <a:schemeClr val="tx1"/>
                          </a:solidFill>
                        </a:rPr>
                        <a:t>Return on Investment</a:t>
                      </a:r>
                      <a:r>
                        <a:rPr lang="en-US" sz="2000" baseline="0" dirty="0" smtClean="0">
                          <a:solidFill>
                            <a:schemeClr val="tx1"/>
                          </a:solidFill>
                        </a:rPr>
                        <a:t> </a:t>
                      </a:r>
                      <a:r>
                        <a:rPr lang="en-US" sz="2000" baseline="0" dirty="0" smtClean="0">
                          <a:solidFill>
                            <a:srgbClr val="C00000"/>
                          </a:solidFill>
                        </a:rPr>
                        <a:t>(</a:t>
                      </a:r>
                      <a:r>
                        <a:rPr lang="en-US" sz="2000" dirty="0" smtClean="0">
                          <a:solidFill>
                            <a:srgbClr val="C00000"/>
                          </a:solidFill>
                        </a:rPr>
                        <a:t>ROI)</a:t>
                      </a:r>
                      <a:r>
                        <a:rPr lang="en-US" sz="2000" dirty="0" smtClean="0"/>
                        <a:t> </a:t>
                      </a:r>
                      <a:r>
                        <a:rPr lang="en-US" sz="2000" dirty="0"/>
                        <a:t>over 3 years: 229 percent </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Break-even point (</a:t>
                      </a:r>
                      <a:r>
                        <a:rPr lang="en-US" sz="2000" dirty="0" smtClean="0">
                          <a:solidFill>
                            <a:srgbClr val="C00000"/>
                          </a:solidFill>
                        </a:rPr>
                        <a:t>BEP</a:t>
                      </a:r>
                      <a:r>
                        <a:rPr lang="en-US" sz="2000" dirty="0" smtClean="0"/>
                        <a:t>)</a:t>
                      </a:r>
                      <a:r>
                        <a:rPr lang="en-US" sz="2000" baseline="0" dirty="0" smtClean="0"/>
                        <a:t> </a:t>
                      </a:r>
                      <a:r>
                        <a:rPr lang="en-US" sz="2000" dirty="0" smtClean="0"/>
                        <a:t>occurs: after 1.7 years </a:t>
                      </a:r>
                    </a:p>
                    <a:p>
                      <a:pPr marL="800100" lvl="1" indent="-342900" algn="l">
                        <a:buFont typeface="Arial" pitchFamily="34" charset="0"/>
                        <a:buChar char="•"/>
                      </a:pPr>
                      <a:r>
                        <a:rPr lang="en-US" sz="2000" dirty="0" smtClean="0"/>
                        <a:t>Total </a:t>
                      </a:r>
                      <a:r>
                        <a:rPr lang="en-US" sz="2000" dirty="0">
                          <a:solidFill>
                            <a:srgbClr val="C00000"/>
                          </a:solidFill>
                        </a:rPr>
                        <a:t>benefit after three years</a:t>
                      </a:r>
                      <a:r>
                        <a:rPr lang="en-US" sz="2000" dirty="0"/>
                        <a:t>: $3.5 </a:t>
                      </a:r>
                      <a:r>
                        <a:rPr lang="en-US" sz="2000" dirty="0" smtClean="0"/>
                        <a:t>million</a:t>
                      </a:r>
                      <a:endParaRPr lang="en-US" sz="2000" dirty="0"/>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Intangible Costs and Benefits </a:t>
                      </a:r>
                    </a:p>
                    <a:p>
                      <a:pPr marL="800100" lvl="1" indent="-342900" algn="l">
                        <a:buFont typeface="Arial" pitchFamily="34" charset="0"/>
                        <a:buChar char="•"/>
                      </a:pPr>
                      <a:r>
                        <a:rPr lang="en-US" sz="2000" dirty="0"/>
                        <a:t>Improved </a:t>
                      </a:r>
                      <a:r>
                        <a:rPr lang="en-US" sz="2000" dirty="0">
                          <a:solidFill>
                            <a:srgbClr val="C00000"/>
                          </a:solidFill>
                        </a:rPr>
                        <a:t>customer satisfaction </a:t>
                      </a:r>
                    </a:p>
                    <a:p>
                      <a:pPr marL="800100" lvl="1" indent="-342900" algn="l">
                        <a:buFont typeface="Arial" pitchFamily="34" charset="0"/>
                        <a:buChar char="•"/>
                      </a:pPr>
                      <a:r>
                        <a:rPr lang="en-US" sz="2000" dirty="0"/>
                        <a:t>Greater </a:t>
                      </a:r>
                      <a:r>
                        <a:rPr lang="en-US" sz="2000" dirty="0">
                          <a:solidFill>
                            <a:srgbClr val="C00000"/>
                          </a:solidFill>
                        </a:rPr>
                        <a:t>brand </a:t>
                      </a:r>
                      <a:r>
                        <a:rPr lang="en-US" sz="2000" dirty="0" smtClean="0">
                          <a:solidFill>
                            <a:srgbClr val="C00000"/>
                          </a:solidFill>
                        </a:rPr>
                        <a:t>recognition</a:t>
                      </a:r>
                    </a:p>
                    <a:p>
                      <a:pPr marL="457200" lvl="1" indent="0" algn="l">
                        <a:buFont typeface="Arial" pitchFamily="34" charset="0"/>
                        <a:buNone/>
                      </a:pPr>
                      <a:endParaRPr lang="en-US" sz="2000" dirty="0" smtClean="0">
                        <a:solidFill>
                          <a:srgbClr val="C00000"/>
                        </a:solidFill>
                      </a:endParaRPr>
                    </a:p>
                  </a:txBody>
                  <a:tcPr marL="14886" marR="14886" marT="7443" marB="7443"/>
                </a:tc>
              </a:tr>
              <a:tr h="378213">
                <a:tc>
                  <a:txBody>
                    <a:bodyPr/>
                    <a:lstStyle/>
                    <a:p>
                      <a:pPr algn="l"/>
                      <a:r>
                        <a:rPr lang="en-US" sz="2400" b="1" dirty="0" smtClean="0"/>
                        <a:t>3. Organizational </a:t>
                      </a:r>
                      <a:r>
                        <a:rPr lang="en-US" sz="2400" b="1" dirty="0"/>
                        <a:t>Feasibility </a:t>
                      </a:r>
                      <a:endParaRPr lang="en-US" sz="2400" b="1" dirty="0">
                        <a:latin typeface="Arial" pitchFamily="34" charset="0"/>
                        <a:cs typeface="Arial" pitchFamily="34" charset="0"/>
                      </a:endParaRPr>
                    </a:p>
                  </a:txBody>
                  <a:tcPr marL="14886" marR="14886" marT="7443" marB="7443"/>
                </a:tc>
              </a:tr>
              <a:tr h="2753878">
                <a:tc>
                  <a:txBody>
                    <a:bodyPr/>
                    <a:lstStyle/>
                    <a:p>
                      <a:pPr marL="285750" indent="-285750" algn="l">
                        <a:buFont typeface="Arial" panose="020B0604020202020204" pitchFamily="34" charset="0"/>
                        <a:buChar char="•"/>
                      </a:pPr>
                      <a:r>
                        <a:rPr lang="en-US" sz="2000" dirty="0"/>
                        <a:t>From an organizational perspective, </a:t>
                      </a:r>
                      <a:r>
                        <a:rPr lang="en-US" sz="2000" dirty="0">
                          <a:solidFill>
                            <a:srgbClr val="C00000"/>
                          </a:solidFill>
                        </a:rPr>
                        <a:t>this project has low risk</a:t>
                      </a:r>
                      <a:r>
                        <a:rPr lang="en-US" sz="2000" dirty="0"/>
                        <a:t>. The objective of the system, which is to increase sales, is aligned well with the senior management’s goal of increasing sales for the company. The move to the Internet also aligns with Marketing’s goal to become more savvy in Internet marketing and sales. </a:t>
                      </a:r>
                    </a:p>
                    <a:p>
                      <a:pPr marL="285750" indent="-285750" algn="l">
                        <a:buFont typeface="Arial" panose="020B0604020202020204" pitchFamily="34" charset="0"/>
                        <a:buChar char="•"/>
                      </a:pPr>
                      <a:r>
                        <a:rPr lang="en-US" sz="2000" dirty="0"/>
                        <a:t>The project </a:t>
                      </a:r>
                      <a:r>
                        <a:rPr lang="en-US" sz="2000" dirty="0">
                          <a:solidFill>
                            <a:srgbClr val="C00000"/>
                          </a:solidFill>
                        </a:rPr>
                        <a:t>has a project champion</a:t>
                      </a:r>
                      <a:r>
                        <a:rPr lang="en-US" sz="2000" dirty="0"/>
                        <a:t>, Margaret Mooney, Vice President of Marketing. Margaret is well positioned to sponsor this project and to educate the rest of the senior management team when necessary. </a:t>
                      </a:r>
                      <a:r>
                        <a:rPr lang="en-US" sz="2000" dirty="0" smtClean="0"/>
                        <a:t>Much </a:t>
                      </a:r>
                      <a:r>
                        <a:rPr lang="en-US" sz="2000" dirty="0"/>
                        <a:t>of senior management is aware of and supports the initiative. </a:t>
                      </a:r>
                    </a:p>
                  </a:txBody>
                  <a:tcPr marL="14886" marR="14886" marT="7443" marB="7443"/>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229409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p:txBody>
          <a:bodyPr>
            <a:normAutofit/>
          </a:bodyPr>
          <a:lstStyle/>
          <a:p>
            <a:pPr algn="just">
              <a:spcBef>
                <a:spcPct val="0"/>
              </a:spcBef>
            </a:pPr>
            <a:r>
              <a:rPr lang="en-US" altLang="id-ID" sz="3200" dirty="0" err="1"/>
              <a:t>Pengembangan</a:t>
            </a:r>
            <a:r>
              <a:rPr lang="en-US" altLang="id-ID" sz="3200" dirty="0"/>
              <a:t> </a:t>
            </a:r>
            <a:r>
              <a:rPr lang="en-US" altLang="id-ID" sz="3200" dirty="0" err="1"/>
              <a:t>sistem</a:t>
            </a:r>
            <a:r>
              <a:rPr lang="en-US" altLang="id-ID" sz="3200" dirty="0"/>
              <a:t> </a:t>
            </a:r>
            <a:r>
              <a:rPr lang="en-US" altLang="id-ID" sz="3200" dirty="0" err="1"/>
              <a:t>dapat</a:t>
            </a:r>
            <a:r>
              <a:rPr lang="en-US" altLang="id-ID" sz="3200" dirty="0"/>
              <a:t> </a:t>
            </a:r>
            <a:r>
              <a:rPr lang="en-US" altLang="id-ID" sz="3200" dirty="0" err="1"/>
              <a:t>berati</a:t>
            </a:r>
            <a:r>
              <a:rPr lang="en-US" altLang="id-ID" sz="3200" dirty="0"/>
              <a:t> </a:t>
            </a:r>
            <a:r>
              <a:rPr lang="en-US" altLang="id-ID" sz="3200" b="1" dirty="0" err="1"/>
              <a:t>menyusun</a:t>
            </a:r>
            <a:r>
              <a:rPr lang="en-US" altLang="id-ID" sz="3200" b="1" dirty="0"/>
              <a:t> </a:t>
            </a:r>
            <a:r>
              <a:rPr lang="en-US" altLang="id-ID" sz="3200" b="1" dirty="0" err="1"/>
              <a:t>suatu</a:t>
            </a:r>
            <a:r>
              <a:rPr lang="en-US" altLang="id-ID" sz="3200" b="1" dirty="0"/>
              <a:t> </a:t>
            </a:r>
            <a:r>
              <a:rPr lang="en-US" altLang="id-ID" sz="3200" b="1" dirty="0" err="1"/>
              <a:t>sistem</a:t>
            </a:r>
            <a:r>
              <a:rPr lang="en-US" altLang="id-ID" sz="3200" dirty="0"/>
              <a:t> yang </a:t>
            </a:r>
            <a:r>
              <a:rPr lang="en-US" altLang="id-ID" sz="3200" b="1" dirty="0" err="1"/>
              <a:t>baru</a:t>
            </a:r>
            <a:r>
              <a:rPr lang="en-US" altLang="id-ID" sz="3200" dirty="0"/>
              <a:t> </a:t>
            </a:r>
            <a:r>
              <a:rPr lang="en-US" altLang="id-ID" sz="3200" dirty="0" err="1"/>
              <a:t>untuk</a:t>
            </a:r>
            <a:r>
              <a:rPr lang="en-US" altLang="id-ID" sz="3200" dirty="0"/>
              <a:t> </a:t>
            </a:r>
            <a:r>
              <a:rPr lang="en-US" altLang="id-ID" sz="3200" b="1" dirty="0" err="1"/>
              <a:t>menggantikan</a:t>
            </a:r>
            <a:r>
              <a:rPr lang="en-US" altLang="id-ID" sz="3200" b="1" dirty="0"/>
              <a:t> </a:t>
            </a:r>
            <a:r>
              <a:rPr lang="en-US" altLang="id-ID" sz="3200" b="1" dirty="0" err="1"/>
              <a:t>sistem</a:t>
            </a:r>
            <a:r>
              <a:rPr lang="en-US" altLang="id-ID" sz="3200" b="1" dirty="0"/>
              <a:t> yang lama </a:t>
            </a:r>
            <a:r>
              <a:rPr lang="en-US" altLang="id-ID" sz="3200" dirty="0" err="1"/>
              <a:t>secara</a:t>
            </a:r>
            <a:r>
              <a:rPr lang="en-US" altLang="id-ID" sz="3200" dirty="0"/>
              <a:t> </a:t>
            </a:r>
            <a:r>
              <a:rPr lang="en-US" altLang="id-ID" sz="3200" b="1" dirty="0" err="1"/>
              <a:t>keseluruhan</a:t>
            </a:r>
            <a:r>
              <a:rPr lang="en-US" altLang="id-ID" sz="3200" dirty="0"/>
              <a:t> </a:t>
            </a:r>
            <a:r>
              <a:rPr lang="en-US" altLang="id-ID" sz="3200" dirty="0" err="1"/>
              <a:t>atau</a:t>
            </a:r>
            <a:r>
              <a:rPr lang="en-US" altLang="id-ID" sz="3200" dirty="0"/>
              <a:t> </a:t>
            </a:r>
            <a:r>
              <a:rPr lang="en-US" altLang="id-ID" sz="3200" b="1" dirty="0" err="1"/>
              <a:t>memperbaiki</a:t>
            </a:r>
            <a:r>
              <a:rPr lang="en-US" altLang="id-ID" sz="3200" b="1" dirty="0"/>
              <a:t> </a:t>
            </a:r>
            <a:r>
              <a:rPr lang="en-US" altLang="id-ID" sz="3200" b="1" dirty="0" err="1"/>
              <a:t>sistem</a:t>
            </a:r>
            <a:r>
              <a:rPr lang="en-US" altLang="id-ID" sz="3200" b="1" dirty="0"/>
              <a:t> </a:t>
            </a:r>
            <a:r>
              <a:rPr lang="en-US" altLang="id-ID" sz="3200" dirty="0" err="1"/>
              <a:t>telah</a:t>
            </a:r>
            <a:r>
              <a:rPr lang="en-US" altLang="id-ID" sz="3200" dirty="0"/>
              <a:t> </a:t>
            </a:r>
            <a:r>
              <a:rPr lang="en-US" altLang="id-ID" sz="3200" dirty="0" err="1"/>
              <a:t>ada</a:t>
            </a:r>
            <a:r>
              <a:rPr lang="en-US" altLang="id-ID" sz="3200" dirty="0"/>
              <a:t>. </a:t>
            </a:r>
          </a:p>
          <a:p>
            <a:pPr lvl="1"/>
            <a:r>
              <a:rPr lang="en-US" altLang="id-ID" sz="3200" u="sng" dirty="0">
                <a:hlinkClick r:id="rId2" action="ppaction://hlinksldjump"/>
              </a:rPr>
              <a:t>Why (need)</a:t>
            </a:r>
            <a:endParaRPr lang="en-US" altLang="id-ID" sz="3200" u="sng" dirty="0"/>
          </a:p>
          <a:p>
            <a:pPr lvl="1"/>
            <a:r>
              <a:rPr lang="en-US" altLang="id-ID" sz="3200" dirty="0">
                <a:hlinkClick r:id="rId3" action="ppaction://hlinksldjump"/>
              </a:rPr>
              <a:t>What (problem and prospect)</a:t>
            </a:r>
            <a:endParaRPr lang="en-US" altLang="id-ID" sz="3200" dirty="0"/>
          </a:p>
          <a:p>
            <a:pPr lvl="1"/>
            <a:r>
              <a:rPr lang="en-US" altLang="id-ID" sz="3200" dirty="0">
                <a:hlinkClick r:id="rId4" action="ppaction://hlinksldjump"/>
              </a:rPr>
              <a:t>How (requirement)</a:t>
            </a:r>
            <a:endParaRPr lang="en-US" altLang="id-ID" sz="3200" dirty="0"/>
          </a:p>
        </p:txBody>
      </p:sp>
      <p:sp>
        <p:nvSpPr>
          <p:cNvPr id="3074" name="Rectangle 2"/>
          <p:cNvSpPr>
            <a:spLocks noGrp="1" noChangeArrowheads="1"/>
          </p:cNvSpPr>
          <p:nvPr>
            <p:ph type="title"/>
          </p:nvPr>
        </p:nvSpPr>
        <p:spPr/>
        <p:txBody>
          <a:bodyPr/>
          <a:lstStyle/>
          <a:p>
            <a:pPr>
              <a:defRPr/>
            </a:pPr>
            <a:r>
              <a:rPr lang="id-ID" dirty="0" smtClean="0"/>
              <a:t>Pendahuluan</a:t>
            </a:r>
            <a:endParaRPr lang="en-US" dirty="0"/>
          </a:p>
        </p:txBody>
      </p:sp>
    </p:spTree>
    <p:extLst>
      <p:ext uri="{BB962C8B-B14F-4D97-AF65-F5344CB8AC3E}">
        <p14:creationId xmlns:p14="http://schemas.microsoft.com/office/powerpoint/2010/main" val="1806388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Feasibility Analysis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Feasibility Analysis </a:t>
            </a:r>
            <a:r>
              <a:rPr lang="en-US" sz="3600" dirty="0" err="1" smtClean="0"/>
              <a:t>untuk</a:t>
            </a:r>
            <a:r>
              <a:rPr lang="en-US" sz="3600" dirty="0" smtClean="0"/>
              <a:t> </a:t>
            </a:r>
            <a:r>
              <a:rPr lang="id-ID" sz="3600" dirty="0" smtClean="0">
                <a:solidFill>
                  <a:srgbClr val="0070C0"/>
                </a:solidFill>
              </a:rPr>
              <a:t>Internet Order Project</a:t>
            </a:r>
            <a:endParaRPr lang="en-US" sz="3600" dirty="0" smtClean="0">
              <a:solidFill>
                <a:srgbClr val="0070C0"/>
              </a:solidFill>
            </a:endParaRPr>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System Request 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Feasibility Analysis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1468808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Tree>
    <p:extLst>
      <p:ext uri="{BB962C8B-B14F-4D97-AF65-F5344CB8AC3E}">
        <p14:creationId xmlns:p14="http://schemas.microsoft.com/office/powerpoint/2010/main" val="2870528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a:t>Project Size Estimation</a:t>
            </a:r>
          </a:p>
        </p:txBody>
      </p:sp>
      <p:sp>
        <p:nvSpPr>
          <p:cNvPr id="7" name="Content Placeholder 6"/>
          <p:cNvSpPr>
            <a:spLocks noGrp="1"/>
          </p:cNvSpPr>
          <p:nvPr>
            <p:ph idx="1"/>
          </p:nvPr>
        </p:nvSpPr>
        <p:spPr/>
        <p:txBody>
          <a:bodyPr>
            <a:normAutofit fontScale="77500" lnSpcReduction="20000"/>
          </a:bodyPr>
          <a:lstStyle/>
          <a:p>
            <a:r>
              <a:rPr lang="id-ID" dirty="0"/>
              <a:t>metode </a:t>
            </a:r>
            <a:r>
              <a:rPr lang="id-ID" dirty="0" smtClean="0"/>
              <a:t>Estimasi </a:t>
            </a:r>
            <a:endParaRPr lang="id-ID" b="1" dirty="0" smtClean="0"/>
          </a:p>
          <a:p>
            <a:pPr lvl="1">
              <a:buFont typeface="Wingdings" panose="05000000000000000000" pitchFamily="2" charset="2"/>
              <a:buChar char="§"/>
            </a:pPr>
            <a:r>
              <a:rPr lang="id-ID" b="1" dirty="0" smtClean="0"/>
              <a:t>count</a:t>
            </a:r>
            <a:endParaRPr lang="id-ID" b="1" dirty="0"/>
          </a:p>
          <a:p>
            <a:pPr lvl="1">
              <a:buFont typeface="Wingdings" panose="05000000000000000000" pitchFamily="2" charset="2"/>
              <a:buChar char="§"/>
            </a:pPr>
            <a:r>
              <a:rPr lang="id-ID" b="1" dirty="0"/>
              <a:t>compute</a:t>
            </a:r>
          </a:p>
          <a:p>
            <a:pPr lvl="1">
              <a:buFont typeface="Wingdings" panose="05000000000000000000" pitchFamily="2" charset="2"/>
              <a:buChar char="§"/>
            </a:pPr>
            <a:r>
              <a:rPr lang="id-ID" b="1" dirty="0" smtClean="0"/>
              <a:t>Judge</a:t>
            </a:r>
          </a:p>
          <a:p>
            <a:r>
              <a:rPr lang="id-ID" dirty="0"/>
              <a:t>Kalo ditanya berapa </a:t>
            </a:r>
            <a:r>
              <a:rPr lang="id-ID" b="1" dirty="0"/>
              <a:t>tinggi pohon</a:t>
            </a:r>
            <a:r>
              <a:rPr lang="id-ID" dirty="0"/>
              <a:t>, paling baik adalah ambil meteran dan ukur </a:t>
            </a:r>
            <a:r>
              <a:rPr lang="id-ID" dirty="0" smtClean="0"/>
              <a:t>pohonnya</a:t>
            </a:r>
            <a:r>
              <a:rPr lang="id-ID" dirty="0"/>
              <a:t> </a:t>
            </a:r>
            <a:r>
              <a:rPr lang="id-ID" dirty="0" smtClean="0"/>
              <a:t>(Count).</a:t>
            </a:r>
          </a:p>
          <a:p>
            <a:r>
              <a:rPr lang="id-ID" dirty="0" smtClean="0"/>
              <a:t>Jika tidak bisa kita </a:t>
            </a:r>
            <a:r>
              <a:rPr lang="id-ID" b="1" dirty="0"/>
              <a:t>compute</a:t>
            </a:r>
            <a:r>
              <a:rPr lang="id-ID" dirty="0"/>
              <a:t>. Contohnya, di sebelah pohon ada pagar dan di atas pagar ada tiang lampu. Kita compute jumlah tinggi pagar dan tinggi tiang lampu, sehingga dapat tinggi pohon. </a:t>
            </a:r>
            <a:endParaRPr lang="id-ID" dirty="0" smtClean="0"/>
          </a:p>
          <a:p>
            <a:r>
              <a:rPr lang="id-ID" dirty="0" smtClean="0"/>
              <a:t>Hanya </a:t>
            </a:r>
            <a:r>
              <a:rPr lang="id-ID" dirty="0"/>
              <a:t>kalau tidak ada cara lain, baru kita </a:t>
            </a:r>
            <a:r>
              <a:rPr lang="id-ID" b="1" dirty="0"/>
              <a:t>judge</a:t>
            </a:r>
            <a:r>
              <a:rPr lang="id-ID" dirty="0"/>
              <a:t>. </a:t>
            </a:r>
            <a:r>
              <a:rPr lang="id-ID" b="1" dirty="0"/>
              <a:t>Dikira2</a:t>
            </a:r>
            <a:r>
              <a:rPr lang="id-ID" dirty="0"/>
              <a:t> tingginya berapa.</a:t>
            </a:r>
          </a:p>
          <a:p>
            <a:r>
              <a:rPr lang="id-ID" dirty="0"/>
              <a:t>Dalam kaitannya dalam estimasi, idealnya yang kita </a:t>
            </a:r>
            <a:r>
              <a:rPr lang="id-ID" b="1" dirty="0"/>
              <a:t>estimasi</a:t>
            </a:r>
            <a:r>
              <a:rPr lang="id-ID" dirty="0"/>
              <a:t> hanyalah </a:t>
            </a:r>
            <a:r>
              <a:rPr lang="id-ID" b="1" dirty="0"/>
              <a:t>project size</a:t>
            </a:r>
            <a:r>
              <a:rPr lang="id-ID" dirty="0"/>
              <a:t>. Metric lainnya akan kita </a:t>
            </a:r>
            <a:r>
              <a:rPr lang="id-ID" b="1" dirty="0"/>
              <a:t>compute</a:t>
            </a:r>
            <a:r>
              <a:rPr lang="id-ID" dirty="0"/>
              <a:t> dari project size ini</a:t>
            </a:r>
            <a:r>
              <a:rPr lang="id-ID" dirty="0" smtClean="0"/>
              <a:t>. (</a:t>
            </a:r>
            <a:r>
              <a:rPr lang="id-ID" b="1" i="1" dirty="0" smtClean="0"/>
              <a:t>SLOC - </a:t>
            </a:r>
            <a:r>
              <a:rPr lang="id-ID" b="1" i="1" dirty="0"/>
              <a:t>Source Lines of Code </a:t>
            </a:r>
            <a:r>
              <a:rPr lang="id-ID" dirty="0" smtClean="0"/>
              <a:t>) sangat </a:t>
            </a:r>
            <a:r>
              <a:rPr lang="id-ID" dirty="0"/>
              <a:t>akurat dalam menentukan ukuran </a:t>
            </a:r>
            <a:r>
              <a:rPr lang="id-ID" dirty="0" smtClean="0"/>
              <a:t>project.</a:t>
            </a:r>
          </a:p>
          <a:p>
            <a:r>
              <a:rPr lang="id-ID" dirty="0"/>
              <a:t>Project size merupakan ukuran suatu project. Dengan project size, kita bisa membandingkan dua aplikasi yang </a:t>
            </a:r>
            <a:r>
              <a:rPr lang="id-ID" dirty="0" smtClean="0"/>
              <a:t>berbeda.</a:t>
            </a:r>
            <a:endParaRPr lang="id-ID" dirty="0"/>
          </a:p>
        </p:txBody>
      </p:sp>
      <p:sp>
        <p:nvSpPr>
          <p:cNvPr id="8" name="Rectangle 7"/>
          <p:cNvSpPr/>
          <p:nvPr/>
        </p:nvSpPr>
        <p:spPr>
          <a:xfrm>
            <a:off x="1600200" y="996746"/>
            <a:ext cx="6857999" cy="369332"/>
          </a:xfrm>
          <a:prstGeom prst="rect">
            <a:avLst/>
          </a:prstGeom>
        </p:spPr>
        <p:txBody>
          <a:bodyPr wrap="square">
            <a:spAutoFit/>
          </a:bodyPr>
          <a:lstStyle/>
          <a:p>
            <a:r>
              <a:rPr lang="en-US" dirty="0">
                <a:solidFill>
                  <a:srgbClr val="333333"/>
                </a:solidFill>
                <a:latin typeface="Lato"/>
              </a:rPr>
              <a:t>Software Estimation, Demystifying the Black </a:t>
            </a:r>
            <a:r>
              <a:rPr lang="en-US" dirty="0" smtClean="0">
                <a:solidFill>
                  <a:srgbClr val="333333"/>
                </a:solidFill>
                <a:latin typeface="Lato"/>
              </a:rPr>
              <a:t>Art</a:t>
            </a:r>
            <a:r>
              <a:rPr lang="id-ID" dirty="0" smtClean="0">
                <a:solidFill>
                  <a:srgbClr val="333333"/>
                </a:solidFill>
                <a:latin typeface="Lato"/>
              </a:rPr>
              <a:t> - </a:t>
            </a:r>
            <a:r>
              <a:rPr lang="id-ID" dirty="0"/>
              <a:t>Steve McConnell</a:t>
            </a:r>
          </a:p>
        </p:txBody>
      </p:sp>
    </p:spTree>
    <p:extLst>
      <p:ext uri="{BB962C8B-B14F-4D97-AF65-F5344CB8AC3E}">
        <p14:creationId xmlns:p14="http://schemas.microsoft.com/office/powerpoint/2010/main" val="2343543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Software Systems</a:t>
            </a:r>
            <a:endParaRPr lang="id-ID" dirty="0"/>
          </a:p>
        </p:txBody>
      </p:sp>
      <p:sp>
        <p:nvSpPr>
          <p:cNvPr id="8" name="Content Placeholder 7"/>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93</a:t>
            </a:fld>
            <a:endParaRPr lang="en-US" dirty="0">
              <a:solidFill>
                <a:prstClr val="black">
                  <a:tint val="75000"/>
                </a:prstClr>
              </a:solidFill>
            </a:endParaRPr>
          </a:p>
        </p:txBody>
      </p:sp>
      <p:pic>
        <p:nvPicPr>
          <p:cNvPr id="5" name="Picture 2" descr="http://image-store.slidesharecdn.com/fe158499-4c47-4948-b2d9-9c8d6e53846b-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696" y="1704588"/>
            <a:ext cx="4467610" cy="4467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8325" y="1192306"/>
            <a:ext cx="4118875" cy="2656376"/>
          </a:xfrm>
          <a:prstGeom prst="rect">
            <a:avLst/>
          </a:prstGeom>
        </p:spPr>
      </p:pic>
      <p:sp>
        <p:nvSpPr>
          <p:cNvPr id="7" name="Rectangle 6"/>
          <p:cNvSpPr/>
          <p:nvPr/>
        </p:nvSpPr>
        <p:spPr>
          <a:xfrm>
            <a:off x="239886" y="3893594"/>
            <a:ext cx="1628972" cy="307777"/>
          </a:xfrm>
          <a:prstGeom prst="rect">
            <a:avLst/>
          </a:prstGeom>
        </p:spPr>
        <p:txBody>
          <a:bodyPr wrap="none">
            <a:spAutoFit/>
          </a:bodyPr>
          <a:lstStyle/>
          <a:p>
            <a:r>
              <a:rPr lang="en-US" sz="1400" i="0" dirty="0" smtClean="0"/>
              <a:t>Source: Wikipedia</a:t>
            </a:r>
            <a:endParaRPr lang="tr-TR" sz="1400" i="0" dirty="0"/>
          </a:p>
        </p:txBody>
      </p:sp>
      <p:sp>
        <p:nvSpPr>
          <p:cNvPr id="3" name="Rectangle 2"/>
          <p:cNvSpPr/>
          <p:nvPr/>
        </p:nvSpPr>
        <p:spPr>
          <a:xfrm>
            <a:off x="475968" y="4201371"/>
            <a:ext cx="3147015" cy="369332"/>
          </a:xfrm>
          <a:prstGeom prst="rect">
            <a:avLst/>
          </a:prstGeom>
        </p:spPr>
        <p:txBody>
          <a:bodyPr wrap="none">
            <a:spAutoFit/>
          </a:bodyPr>
          <a:lstStyle/>
          <a:p>
            <a:r>
              <a:rPr lang="id-ID" dirty="0">
                <a:solidFill>
                  <a:srgbClr val="4A4A49"/>
                </a:solidFill>
                <a:latin typeface="Arial" panose="020B0604020202020204" pitchFamily="34" charset="0"/>
              </a:rPr>
              <a:t>source lines of </a:t>
            </a:r>
            <a:r>
              <a:rPr lang="id-ID" dirty="0" smtClean="0">
                <a:solidFill>
                  <a:srgbClr val="4A4A49"/>
                </a:solidFill>
                <a:latin typeface="Arial" panose="020B0604020202020204" pitchFamily="34" charset="0"/>
              </a:rPr>
              <a:t>code (SLOC)</a:t>
            </a:r>
            <a:r>
              <a:rPr lang="id-ID" dirty="0">
                <a:solidFill>
                  <a:srgbClr val="4A4A49"/>
                </a:solidFill>
                <a:latin typeface="Arial" panose="020B0604020202020204" pitchFamily="34" charset="0"/>
              </a:rPr>
              <a:t> </a:t>
            </a:r>
            <a:endParaRPr lang="id-ID" dirty="0"/>
          </a:p>
        </p:txBody>
      </p:sp>
    </p:spTree>
    <p:extLst>
      <p:ext uri="{BB962C8B-B14F-4D97-AF65-F5344CB8AC3E}">
        <p14:creationId xmlns:p14="http://schemas.microsoft.com/office/powerpoint/2010/main" val="838080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Software Systems</a:t>
            </a:r>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265499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Effort Estimation Methods</a:t>
            </a:r>
            <a:endParaRPr lang="id-ID" dirty="0"/>
          </a:p>
        </p:txBody>
      </p:sp>
      <p:graphicFrame>
        <p:nvGraphicFramePr>
          <p:cNvPr id="4" name="Content Placeholder 3"/>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sp>
        <p:nvSpPr>
          <p:cNvPr id="5" name="Rectangle 4"/>
          <p:cNvSpPr/>
          <p:nvPr/>
        </p:nvSpPr>
        <p:spPr>
          <a:xfrm>
            <a:off x="4490096" y="1073174"/>
            <a:ext cx="2507994" cy="369332"/>
          </a:xfrm>
          <a:prstGeom prst="rect">
            <a:avLst/>
          </a:prstGeom>
        </p:spPr>
        <p:txBody>
          <a:bodyPr wrap="none">
            <a:spAutoFit/>
          </a:bodyPr>
          <a:lstStyle/>
          <a:p>
            <a:r>
              <a:rPr lang="id-ID" b="1" dirty="0" smtClean="0"/>
              <a:t> Estimasi  Usaha  (Effort)</a:t>
            </a:r>
            <a:endParaRPr lang="id-ID" b="1" dirty="0"/>
          </a:p>
        </p:txBody>
      </p:sp>
    </p:spTree>
    <p:extLst>
      <p:ext uri="{BB962C8B-B14F-4D97-AF65-F5344CB8AC3E}">
        <p14:creationId xmlns:p14="http://schemas.microsoft.com/office/powerpoint/2010/main" val="848202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r>
              <a:rPr lang="en-US" dirty="0"/>
              <a:t>1. Simply Method</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pic>
        <p:nvPicPr>
          <p:cNvPr id="41987" name="Picture 3"/>
          <p:cNvPicPr>
            <a:picLocks noChangeAspect="1" noChangeArrowheads="1"/>
          </p:cNvPicPr>
          <p:nvPr/>
        </p:nvPicPr>
        <p:blipFill>
          <a:blip r:embed="rId2" cstate="print"/>
          <a:srcRect l="26354" t="28125" r="34407" b="14583"/>
          <a:stretch>
            <a:fillRect/>
          </a:stretch>
        </p:blipFill>
        <p:spPr bwMode="auto">
          <a:xfrm>
            <a:off x="1524000" y="1219200"/>
            <a:ext cx="6019800" cy="4941627"/>
          </a:xfrm>
          <a:prstGeom prst="rect">
            <a:avLst/>
          </a:prstGeom>
          <a:noFill/>
          <a:ln w="9525">
            <a:noFill/>
            <a:miter lim="800000"/>
            <a:headEnd/>
            <a:tailEnd/>
          </a:ln>
        </p:spPr>
      </p:pic>
    </p:spTree>
    <p:extLst>
      <p:ext uri="{BB962C8B-B14F-4D97-AF65-F5344CB8AC3E}">
        <p14:creationId xmlns:p14="http://schemas.microsoft.com/office/powerpoint/2010/main" val="1762500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for </a:t>
            </a:r>
            <a:r>
              <a:rPr lang="en-US" dirty="0" smtClean="0"/>
              <a:t>Each Phase</a:t>
            </a:r>
            <a:r>
              <a:rPr lang="id-ID" dirty="0" smtClean="0"/>
              <a:t/>
            </a:r>
            <a:br>
              <a:rPr lang="id-ID" dirty="0" smtClean="0"/>
            </a:br>
            <a:r>
              <a:rPr lang="id-ID" sz="3600" dirty="0" smtClean="0">
                <a:solidFill>
                  <a:schemeClr val="bg1">
                    <a:lumMod val="75000"/>
                  </a:schemeClr>
                </a:solidFill>
              </a:rPr>
              <a:t>Waktu tiap kegiatan </a:t>
            </a:r>
            <a:endParaRPr lang="id-ID" sz="3600" dirty="0">
              <a:solidFill>
                <a:schemeClr val="bg1">
                  <a:lumMod val="75000"/>
                </a:schemeClr>
              </a:solidFill>
            </a:endParaRPr>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97</a:t>
            </a:fld>
            <a:endParaRPr lang="en-US">
              <a:solidFill>
                <a:prstClr val="black">
                  <a:tint val="75000"/>
                </a:prstClr>
              </a:solidFill>
            </a:endParaRPr>
          </a:p>
        </p:txBody>
      </p:sp>
      <p:sp>
        <p:nvSpPr>
          <p:cNvPr id="5" name="Rectangle 3" descr="Rectangle: Click to edit Master text styles&#10;Second level&#10;Third level&#10;Fourth level&#10;Fifth level"/>
          <p:cNvSpPr txBox="1">
            <a:spLocks noChangeArrowheads="1"/>
          </p:cNvSpPr>
          <p:nvPr/>
        </p:nvSpPr>
        <p:spPr>
          <a:xfrm>
            <a:off x="571500" y="1447800"/>
            <a:ext cx="72009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kumimoji="0" lang="en-US" sz="3600" dirty="0" smtClean="0">
                <a:effectLst/>
              </a:rPr>
              <a:t>	We are given that</a:t>
            </a: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so</a:t>
            </a:r>
          </a:p>
        </p:txBody>
      </p:sp>
      <p:graphicFrame>
        <p:nvGraphicFramePr>
          <p:cNvPr id="6" name="Object 4"/>
          <p:cNvGraphicFramePr>
            <a:graphicFrameLocks noChangeAspect="1"/>
          </p:cNvGraphicFramePr>
          <p:nvPr>
            <p:extLst/>
          </p:nvPr>
        </p:nvGraphicFramePr>
        <p:xfrm>
          <a:off x="1447800" y="2165373"/>
          <a:ext cx="5853113" cy="547688"/>
        </p:xfrm>
        <a:graphic>
          <a:graphicData uri="http://schemas.openxmlformats.org/presentationml/2006/ole">
            <mc:AlternateContent xmlns:mc="http://schemas.openxmlformats.org/markup-compatibility/2006">
              <mc:Choice xmlns:v="urn:schemas-microsoft-com:vml" Requires="v">
                <p:oleObj spid="_x0000_s11281" name="Equation" r:id="rId3" imgW="2171520" imgH="203040" progId="Equation.3">
                  <p:embed/>
                </p:oleObj>
              </mc:Choice>
              <mc:Fallback>
                <p:oleObj name="Equation" r:id="rId3" imgW="2171520" imgH="203040" progId="Equation.3">
                  <p:embed/>
                  <p:pic>
                    <p:nvPicPr>
                      <p:cNvPr id="0" name=""/>
                      <p:cNvPicPr>
                        <a:picLocks noGrp="1" noChangeAspect="1" noChangeArrowheads="1"/>
                      </p:cNvPicPr>
                      <p:nvPr/>
                    </p:nvPicPr>
                    <p:blipFill>
                      <a:blip r:embed="rId4"/>
                      <a:srcRect/>
                      <a:stretch>
                        <a:fillRect/>
                      </a:stretch>
                    </p:blipFill>
                    <p:spPr bwMode="auto">
                      <a:xfrm>
                        <a:off x="1447800" y="2165373"/>
                        <a:ext cx="585311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447800" y="3485762"/>
          <a:ext cx="4905375" cy="1060450"/>
        </p:xfrm>
        <a:graphic>
          <a:graphicData uri="http://schemas.openxmlformats.org/presentationml/2006/ole">
            <mc:AlternateContent xmlns:mc="http://schemas.openxmlformats.org/markup-compatibility/2006">
              <mc:Choice xmlns:v="urn:schemas-microsoft-com:vml" Requires="v">
                <p:oleObj spid="_x0000_s11282" name="Equation" r:id="rId5" imgW="1815840" imgH="393480" progId="Equation.3">
                  <p:embed/>
                </p:oleObj>
              </mc:Choice>
              <mc:Fallback>
                <p:oleObj name="Equation" r:id="rId5" imgW="1815840" imgH="393480" progId="Equation.3">
                  <p:embed/>
                  <p:pic>
                    <p:nvPicPr>
                      <p:cNvPr id="0" name=""/>
                      <p:cNvPicPr>
                        <a:picLocks noChangeAspect="1" noChangeArrowheads="1"/>
                      </p:cNvPicPr>
                      <p:nvPr/>
                    </p:nvPicPr>
                    <p:blipFill>
                      <a:blip r:embed="rId6"/>
                      <a:srcRect/>
                      <a:stretch>
                        <a:fillRect/>
                      </a:stretch>
                    </p:blipFill>
                    <p:spPr bwMode="auto">
                      <a:xfrm>
                        <a:off x="1447800" y="3485762"/>
                        <a:ext cx="49053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nvPr>
        </p:nvGraphicFramePr>
        <p:xfrm>
          <a:off x="1347506" y="4931083"/>
          <a:ext cx="5935663" cy="1060450"/>
        </p:xfrm>
        <a:graphic>
          <a:graphicData uri="http://schemas.openxmlformats.org/presentationml/2006/ole">
            <mc:AlternateContent xmlns:mc="http://schemas.openxmlformats.org/markup-compatibility/2006">
              <mc:Choice xmlns:v="urn:schemas-microsoft-com:vml" Requires="v">
                <p:oleObj spid="_x0000_s11283" name="Equation" r:id="rId7" imgW="2197100" imgH="393700" progId="Equation.3">
                  <p:embed/>
                </p:oleObj>
              </mc:Choice>
              <mc:Fallback>
                <p:oleObj name="Equation"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506" y="4931083"/>
                        <a:ext cx="593566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5322311" y="2572989"/>
            <a:ext cx="1960858" cy="369332"/>
          </a:xfrm>
          <a:prstGeom prst="rect">
            <a:avLst/>
          </a:prstGeom>
        </p:spPr>
        <p:txBody>
          <a:bodyPr wrap="none">
            <a:spAutoFit/>
          </a:bodyPr>
          <a:lstStyle/>
          <a:p>
            <a:r>
              <a:rPr lang="id-ID" dirty="0"/>
              <a:t>waktu keseluruhan</a:t>
            </a:r>
          </a:p>
        </p:txBody>
      </p:sp>
    </p:spTree>
    <p:extLst>
      <p:ext uri="{BB962C8B-B14F-4D97-AF65-F5344CB8AC3E}">
        <p14:creationId xmlns:p14="http://schemas.microsoft.com/office/powerpoint/2010/main" val="192983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762000" y="1435100"/>
            <a:ext cx="7543800" cy="4351338"/>
          </a:xfrm>
          <a:prstGeom prst="rect">
            <a:avLst/>
          </a:prstGeom>
          <a:solidFill>
            <a:schemeClr val="accent2"/>
          </a:solidFill>
          <a:ln w="12700">
            <a:solidFill>
              <a:schemeClr val="tx1"/>
            </a:solidFill>
            <a:miter lim="800000"/>
            <a:headEnd type="none" w="sm" len="sm"/>
            <a:tailEnd/>
          </a:ln>
        </p:spPr>
        <p:txBody>
          <a:bodyPr wrap="none" anchor="ctr"/>
          <a:lstStyle/>
          <a:p>
            <a:pPr algn="l"/>
            <a:endParaRPr lang="en-US"/>
          </a:p>
        </p:txBody>
      </p:sp>
      <p:sp>
        <p:nvSpPr>
          <p:cNvPr id="3078" name="Rectangle 3"/>
          <p:cNvSpPr>
            <a:spLocks noChangeArrowheads="1"/>
          </p:cNvSpPr>
          <p:nvPr/>
        </p:nvSpPr>
        <p:spPr bwMode="auto">
          <a:xfrm>
            <a:off x="762000" y="4748213"/>
            <a:ext cx="7543800" cy="1054100"/>
          </a:xfrm>
          <a:prstGeom prst="rect">
            <a:avLst/>
          </a:prstGeom>
          <a:solidFill>
            <a:srgbClr val="FFCC99"/>
          </a:solidFill>
          <a:ln w="12700">
            <a:solidFill>
              <a:schemeClr val="tx1"/>
            </a:solidFill>
            <a:miter lim="800000"/>
            <a:headEnd type="none" w="sm" len="sm"/>
            <a:tailEnd/>
          </a:ln>
        </p:spPr>
        <p:txBody>
          <a:bodyPr wrap="none" anchor="ctr"/>
          <a:lstStyle/>
          <a:p>
            <a:pPr algn="l"/>
            <a:endParaRPr lang="en-US"/>
          </a:p>
        </p:txBody>
      </p:sp>
      <p:sp>
        <p:nvSpPr>
          <p:cNvPr id="3079" name="Rectangle 4"/>
          <p:cNvSpPr>
            <a:spLocks noGrp="1" noChangeArrowheads="1"/>
          </p:cNvSpPr>
          <p:nvPr>
            <p:ph type="title"/>
          </p:nvPr>
        </p:nvSpPr>
        <p:spPr/>
        <p:txBody>
          <a:bodyPr>
            <a:normAutofit/>
          </a:bodyPr>
          <a:lstStyle/>
          <a:p>
            <a:pPr eaLnBrk="1" hangingPunct="1"/>
            <a:r>
              <a:rPr lang="en-US" dirty="0" smtClean="0"/>
              <a:t>Estimate the Overall Time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98</a:t>
            </a:fld>
            <a:endParaRPr lang="en-US">
              <a:solidFill>
                <a:prstClr val="black">
                  <a:tint val="75000"/>
                </a:prstClr>
              </a:solidFill>
            </a:endParaRPr>
          </a:p>
        </p:txBody>
      </p:sp>
      <p:sp>
        <p:nvSpPr>
          <p:cNvPr id="3080" name="Text Box 5"/>
          <p:cNvSpPr txBox="1">
            <a:spLocks noChangeArrowheads="1"/>
          </p:cNvSpPr>
          <p:nvPr/>
        </p:nvSpPr>
        <p:spPr bwMode="auto">
          <a:xfrm>
            <a:off x="974725" y="1295400"/>
            <a:ext cx="184150" cy="366713"/>
          </a:xfrm>
          <a:prstGeom prst="rect">
            <a:avLst/>
          </a:prstGeom>
          <a:noFill/>
          <a:ln w="12700">
            <a:noFill/>
            <a:miter lim="800000"/>
            <a:headEnd type="none" w="sm" len="sm"/>
            <a:tailEnd/>
          </a:ln>
        </p:spPr>
        <p:txBody>
          <a:bodyPr wrap="none">
            <a:spAutoFit/>
          </a:bodyPr>
          <a:lstStyle/>
          <a:p>
            <a:pPr algn="l"/>
            <a:endParaRPr lang="en-US" sz="1800"/>
          </a:p>
        </p:txBody>
      </p:sp>
      <p:sp>
        <p:nvSpPr>
          <p:cNvPr id="3081" name="Rectangle 6"/>
          <p:cNvSpPr>
            <a:spLocks noChangeArrowheads="1"/>
          </p:cNvSpPr>
          <p:nvPr/>
        </p:nvSpPr>
        <p:spPr bwMode="auto">
          <a:xfrm>
            <a:off x="762000" y="2054225"/>
            <a:ext cx="7543800" cy="1677988"/>
          </a:xfrm>
          <a:prstGeom prst="rect">
            <a:avLst/>
          </a:prstGeom>
          <a:solidFill>
            <a:srgbClr val="FFFF99"/>
          </a:solidFill>
          <a:ln w="12700">
            <a:solidFill>
              <a:schemeClr val="tx1"/>
            </a:solidFill>
            <a:miter lim="800000"/>
            <a:headEnd type="none" w="sm" len="sm"/>
            <a:tailEnd/>
          </a:ln>
        </p:spPr>
        <p:txBody>
          <a:bodyPr wrap="none" anchor="ctr"/>
          <a:lstStyle/>
          <a:p>
            <a:pPr algn="l"/>
            <a:endParaRPr lang="en-US"/>
          </a:p>
        </p:txBody>
      </p:sp>
      <p:sp>
        <p:nvSpPr>
          <p:cNvPr id="3082" name="Rectangle 7"/>
          <p:cNvSpPr>
            <a:spLocks noChangeArrowheads="1"/>
          </p:cNvSpPr>
          <p:nvPr/>
        </p:nvSpPr>
        <p:spPr bwMode="auto">
          <a:xfrm>
            <a:off x="762000" y="3332163"/>
            <a:ext cx="7543800" cy="1404937"/>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3083" name="Text Box 8"/>
          <p:cNvSpPr txBox="1">
            <a:spLocks noChangeArrowheads="1"/>
          </p:cNvSpPr>
          <p:nvPr/>
        </p:nvSpPr>
        <p:spPr bwMode="auto">
          <a:xfrm>
            <a:off x="762000" y="1568450"/>
            <a:ext cx="7543800" cy="4524315"/>
          </a:xfrm>
          <a:prstGeom prst="rect">
            <a:avLst/>
          </a:prstGeom>
          <a:noFill/>
          <a:ln w="12700">
            <a:noFill/>
            <a:miter lim="800000"/>
            <a:headEnd type="none" w="sm" len="sm"/>
            <a:tailEnd/>
          </a:ln>
        </p:spPr>
        <p:txBody>
          <a:bodyPr wrap="square">
            <a:spAutoFit/>
          </a:bodyPr>
          <a:lstStyle/>
          <a:p>
            <a:pPr algn="l"/>
            <a:r>
              <a:rPr lang="en-US" sz="1600" b="1" dirty="0">
                <a:latin typeface="Century Gothic" charset="0"/>
              </a:rPr>
              <a:t>	         </a:t>
            </a:r>
            <a:r>
              <a:rPr lang="en-US" sz="1800" b="1" dirty="0">
                <a:latin typeface="Century Gothic" charset="0"/>
              </a:rPr>
              <a:t>Planning        Analysis       Design       Implementation</a:t>
            </a:r>
          </a:p>
          <a:p>
            <a:pPr algn="l"/>
            <a:endParaRPr lang="en-US" sz="1800" b="1" dirty="0">
              <a:latin typeface="Century Gothic" charset="0"/>
            </a:endParaRPr>
          </a:p>
          <a:p>
            <a:pPr algn="l"/>
            <a:r>
              <a:rPr lang="en-US" sz="1800" b="1" dirty="0">
                <a:solidFill>
                  <a:srgbClr val="FF0000"/>
                </a:solidFill>
                <a:latin typeface="Century Gothic" charset="0"/>
              </a:rPr>
              <a:t>Industry</a:t>
            </a:r>
          </a:p>
          <a:p>
            <a:pPr algn="l"/>
            <a:r>
              <a:rPr lang="en-US" sz="1800" b="1" dirty="0">
                <a:solidFill>
                  <a:srgbClr val="FF0000"/>
                </a:solidFill>
                <a:latin typeface="Century Gothic" charset="0"/>
              </a:rPr>
              <a:t>Standard</a:t>
            </a:r>
          </a:p>
          <a:p>
            <a:pPr algn="l"/>
            <a:r>
              <a:rPr lang="en-US" sz="1800" b="1" dirty="0">
                <a:latin typeface="Century Gothic" charset="0"/>
              </a:rPr>
              <a:t>For Web		15%                20%              35%                 30%</a:t>
            </a:r>
          </a:p>
          <a:p>
            <a:pPr algn="l"/>
            <a:r>
              <a:rPr lang="en-US" sz="1800" b="1" dirty="0">
                <a:latin typeface="Century Gothic" charset="0"/>
              </a:rPr>
              <a:t>Applications</a:t>
            </a:r>
          </a:p>
          <a:p>
            <a:pPr algn="l"/>
            <a:endParaRPr lang="en-US" sz="1800" b="1" dirty="0">
              <a:latin typeface="Century Gothic" charset="0"/>
            </a:endParaRPr>
          </a:p>
          <a:p>
            <a:pPr algn="l"/>
            <a:r>
              <a:rPr lang="en-US" sz="1800" b="1" dirty="0" smtClean="0">
                <a:latin typeface="Century Gothic" charset="0"/>
              </a:rPr>
              <a:t>Effort</a:t>
            </a:r>
            <a:endParaRPr lang="en-US" sz="1800" b="1" dirty="0">
              <a:latin typeface="Century Gothic" charset="0"/>
            </a:endParaRPr>
          </a:p>
          <a:p>
            <a:pPr algn="l"/>
            <a:r>
              <a:rPr lang="en-US" sz="1800" b="1" dirty="0">
                <a:latin typeface="Century Gothic" charset="0"/>
              </a:rPr>
              <a:t>Required	  </a:t>
            </a:r>
            <a:r>
              <a:rPr lang="en-US" sz="1800" b="1" dirty="0" smtClean="0">
                <a:latin typeface="Century Gothic" charset="0"/>
              </a:rPr>
              <a:t>4</a:t>
            </a:r>
            <a:r>
              <a:rPr lang="en-US" sz="1800" b="1" dirty="0">
                <a:latin typeface="Century Gothic" charset="0"/>
              </a:rPr>
              <a:t>	          5.33	  9.33	            </a:t>
            </a:r>
            <a:r>
              <a:rPr lang="en-US" sz="1800" b="1" dirty="0" smtClean="0">
                <a:latin typeface="Century Gothic" charset="0"/>
              </a:rPr>
              <a:t>8</a:t>
            </a:r>
            <a:endParaRPr lang="en-US" sz="1800" b="1" dirty="0">
              <a:latin typeface="Century Gothic" charset="0"/>
            </a:endParaRPr>
          </a:p>
          <a:p>
            <a:pPr algn="l"/>
            <a:r>
              <a:rPr lang="en-US" sz="1800" b="1" dirty="0">
                <a:latin typeface="Century Gothic" charset="0"/>
              </a:rPr>
              <a:t>in </a:t>
            </a:r>
            <a:r>
              <a:rPr lang="en-US" sz="1800" b="1" dirty="0" smtClean="0">
                <a:solidFill>
                  <a:srgbClr val="FF0000"/>
                </a:solidFill>
                <a:latin typeface="Century Gothic" charset="0"/>
              </a:rPr>
              <a:t>Time	           </a:t>
            </a:r>
            <a:r>
              <a:rPr lang="en-US" sz="1800" dirty="0" smtClean="0">
                <a:effectLst/>
                <a:latin typeface="Century Gothic" charset="0"/>
              </a:rPr>
              <a:t>(month)</a:t>
            </a:r>
          </a:p>
          <a:p>
            <a:pPr algn="l"/>
            <a:endParaRPr lang="en-US" sz="1800" b="1" dirty="0">
              <a:solidFill>
                <a:srgbClr val="FF0000"/>
              </a:solidFill>
              <a:latin typeface="Century Gothic" charset="0"/>
            </a:endParaRPr>
          </a:p>
          <a:p>
            <a:pPr algn="l"/>
            <a:endParaRPr lang="en-US" sz="1800" b="1" dirty="0">
              <a:solidFill>
                <a:srgbClr val="FF0000"/>
              </a:solidFill>
              <a:latin typeface="Century Gothic" charset="0"/>
            </a:endParaRPr>
          </a:p>
          <a:p>
            <a:pPr algn="l"/>
            <a:endParaRPr lang="en-US" sz="1800" b="1" dirty="0">
              <a:latin typeface="Century Gothic" charset="0"/>
            </a:endParaRPr>
          </a:p>
          <a:p>
            <a:pPr algn="l"/>
            <a:r>
              <a:rPr lang="en-US" sz="1800" b="1" dirty="0" smtClean="0">
                <a:latin typeface="Century Gothic" charset="0"/>
              </a:rPr>
              <a:t>Example: </a:t>
            </a:r>
            <a:r>
              <a:rPr lang="en-US" sz="1800" b="1" dirty="0" smtClean="0">
                <a:solidFill>
                  <a:srgbClr val="FF0000"/>
                </a:solidFill>
                <a:latin typeface="Century Gothic" charset="0"/>
              </a:rPr>
              <a:t>Analysis				</a:t>
            </a:r>
            <a:r>
              <a:rPr lang="en-US" sz="1800" dirty="0" smtClean="0">
                <a:effectLst/>
                <a:latin typeface="Century Gothic" charset="0"/>
              </a:rPr>
              <a:t>month</a:t>
            </a:r>
            <a:endParaRPr lang="en-US" sz="1800" dirty="0">
              <a:effectLst/>
              <a:latin typeface="Century Gothic" charset="0"/>
            </a:endParaRPr>
          </a:p>
          <a:p>
            <a:pPr algn="l"/>
            <a:endParaRPr lang="en-US" sz="1800" b="1" dirty="0">
              <a:latin typeface="Century Gothic" charset="0"/>
            </a:endParaRPr>
          </a:p>
          <a:p>
            <a:pPr algn="l"/>
            <a:endParaRPr lang="en-US" sz="1800" dirty="0"/>
          </a:p>
        </p:txBody>
      </p:sp>
      <p:graphicFrame>
        <p:nvGraphicFramePr>
          <p:cNvPr id="3074" name="Object 9"/>
          <p:cNvGraphicFramePr>
            <a:graphicFrameLocks noChangeAspect="1"/>
          </p:cNvGraphicFramePr>
          <p:nvPr>
            <p:extLst/>
          </p:nvPr>
        </p:nvGraphicFramePr>
        <p:xfrm>
          <a:off x="3276600" y="4724400"/>
          <a:ext cx="2808288" cy="1049338"/>
        </p:xfrm>
        <a:graphic>
          <a:graphicData uri="http://schemas.openxmlformats.org/presentationml/2006/ole">
            <mc:AlternateContent xmlns:mc="http://schemas.openxmlformats.org/markup-compatibility/2006">
              <mc:Choice xmlns:v="urn:schemas-microsoft-com:vml" Requires="v">
                <p:oleObj spid="_x0000_s12295" name="Equation" r:id="rId3" imgW="1054080" imgH="393480" progId="Equation.3">
                  <p:embed/>
                </p:oleObj>
              </mc:Choice>
              <mc:Fallback>
                <p:oleObj name="Equation" r:id="rId3" imgW="1054080" imgH="393480" progId="Equation.3">
                  <p:embed/>
                  <p:pic>
                    <p:nvPicPr>
                      <p:cNvPr id="0" name=""/>
                      <p:cNvPicPr>
                        <a:picLocks noChangeAspect="1" noChangeArrowheads="1"/>
                      </p:cNvPicPr>
                      <p:nvPr/>
                    </p:nvPicPr>
                    <p:blipFill>
                      <a:blip r:embed="rId4"/>
                      <a:srcRect/>
                      <a:stretch>
                        <a:fillRect/>
                      </a:stretch>
                    </p:blipFill>
                    <p:spPr bwMode="auto">
                      <a:xfrm>
                        <a:off x="3276600" y="4724400"/>
                        <a:ext cx="28082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1946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 Function Point</a:t>
            </a:r>
            <a:endParaRPr lang="id-ID" sz="4000" dirty="0"/>
          </a:p>
        </p:txBody>
      </p:sp>
      <p:sp>
        <p:nvSpPr>
          <p:cNvPr id="6" name="Text Placeholder 5"/>
          <p:cNvSpPr>
            <a:spLocks noGrp="1"/>
          </p:cNvSpPr>
          <p:nvPr>
            <p:ph type="body" idx="1"/>
          </p:nvPr>
        </p:nvSpPr>
        <p:spPr/>
        <p:txBody>
          <a:bodyPr/>
          <a:lstStyle/>
          <a:p>
            <a:r>
              <a:rPr lang="id-ID" dirty="0"/>
              <a:t>U</a:t>
            </a:r>
            <a:r>
              <a:rPr lang="id-ID" dirty="0" smtClean="0"/>
              <a:t>ntuk </a:t>
            </a:r>
            <a:r>
              <a:rPr lang="id-ID" dirty="0"/>
              <a:t>mengatasi kesulitan yang berhubungan dengan kode program sebagai ukuran dari ukuran perangkat lunak, dan untuk membantu dalam memprediksi effort dalam development perangkat </a:t>
            </a:r>
            <a:r>
              <a:rPr lang="id-ID" dirty="0" smtClean="0"/>
              <a:t>lunak. </a:t>
            </a:r>
          </a:p>
          <a:p>
            <a:endParaRPr lang="id-ID" dirty="0"/>
          </a:p>
        </p:txBody>
      </p:sp>
      <p:sp>
        <p:nvSpPr>
          <p:cNvPr id="4" name="Slide Number Placeholder 3"/>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spTree>
    <p:extLst>
      <p:ext uri="{BB962C8B-B14F-4D97-AF65-F5344CB8AC3E}">
        <p14:creationId xmlns:p14="http://schemas.microsoft.com/office/powerpoint/2010/main" val="3088034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GENSWF_ADVANCE_TIME" val="8.001"/>
  <p:tag name="ISPRING_CUSTOM_TIMING_USED" val="1"/>
  <p:tag name="ISPRING_SLIDE_ID" val="{17C8DC01-E322-4B9C-A5DC-3FEB5C18BC6B}"/>
  <p:tag name="TIMING" val="|0.001|1|1|1|1|1|1|1"/>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5738</TotalTime>
  <Words>8377</Words>
  <Application>Microsoft Office PowerPoint</Application>
  <PresentationFormat>On-screen Show (4:3)</PresentationFormat>
  <Paragraphs>1455</Paragraphs>
  <Slides>167</Slides>
  <Notes>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167</vt:i4>
      </vt:variant>
    </vt:vector>
  </HeadingPairs>
  <TitlesOfParts>
    <vt:vector size="186" baseType="lpstr">
      <vt:lpstr>Adobe Heiti Std R</vt:lpstr>
      <vt:lpstr>Agency FB</vt:lpstr>
      <vt:lpstr>Arial</vt:lpstr>
      <vt:lpstr>Arial Narrow</vt:lpstr>
      <vt:lpstr>Calibri</vt:lpstr>
      <vt:lpstr>Calibri Light</vt:lpstr>
      <vt:lpstr>Century Gothic</vt:lpstr>
      <vt:lpstr>Constantia</vt:lpstr>
      <vt:lpstr>inherit</vt:lpstr>
      <vt:lpstr>Lato</vt:lpstr>
      <vt:lpstr>Rockwell</vt:lpstr>
      <vt:lpstr>Segoe UI Semilight</vt:lpstr>
      <vt:lpstr>Verdana</vt:lpstr>
      <vt:lpstr>Wingdings</vt:lpstr>
      <vt:lpstr>Wingdings 2</vt:lpstr>
      <vt:lpstr>Wingdings 3</vt:lpstr>
      <vt:lpstr>游ゴシック</vt:lpstr>
      <vt:lpstr>Office Theme</vt:lpstr>
      <vt:lpstr>Equation</vt:lpstr>
      <vt:lpstr>ANALISA &amp; DESAIN SISTEM INFORMASI  02. Perencanaan Sistem  03. Analisa Sistem 04. Analisa Kebutuhan Informasi 05. Analisa dan Perancangan Proses Bisnis</vt:lpstr>
      <vt:lpstr>Pokok Bahasan</vt:lpstr>
      <vt:lpstr>01. Analisa Desain Sistem Informasi </vt:lpstr>
      <vt:lpstr>Project Planning</vt:lpstr>
      <vt:lpstr>Recap</vt:lpstr>
      <vt:lpstr>System Development Life Cycle (SDLC)</vt:lpstr>
      <vt:lpstr>Tahapan System Development Life Cycle (SDLC)</vt:lpstr>
      <vt:lpstr>Pengembangan Sistem Informasi</vt:lpstr>
      <vt:lpstr>Pendahuluan</vt:lpstr>
      <vt:lpstr>Why (need) ?</vt:lpstr>
      <vt:lpstr>Why (need)</vt:lpstr>
      <vt:lpstr>What (problem)</vt:lpstr>
      <vt:lpstr>What (prospect)</vt:lpstr>
      <vt:lpstr>How (requirement)</vt:lpstr>
      <vt:lpstr>Model Pengembangan Sistem Informasi</vt:lpstr>
      <vt:lpstr>Fase dalam Model Waterfall </vt:lpstr>
      <vt:lpstr>Kelebihan dan Kekurangan  Model Waterfall</vt:lpstr>
      <vt:lpstr>V-model</vt:lpstr>
      <vt:lpstr>Kelebihan dan Kekurangan Model V</vt:lpstr>
      <vt:lpstr>Pengembangan Paralel</vt:lpstr>
      <vt:lpstr>Pengembangan Paralel</vt:lpstr>
      <vt:lpstr>Rapid Application Development:  Iterative Development</vt:lpstr>
      <vt:lpstr>Iterative Development</vt:lpstr>
      <vt:lpstr>Rapid Application Development:  System Prototyping</vt:lpstr>
      <vt:lpstr>System Prototyping</vt:lpstr>
      <vt:lpstr>Rapid Application Development: Throwaway Prototyping</vt:lpstr>
      <vt:lpstr>Throwaway Prototyping</vt:lpstr>
      <vt:lpstr>Model Agile Development</vt:lpstr>
      <vt:lpstr>Extreme Programming</vt:lpstr>
      <vt:lpstr>Extreme Programming (XP)</vt:lpstr>
      <vt:lpstr>Memilih Metodologi Pengembangan yang Tepat</vt:lpstr>
      <vt:lpstr>Metodologi Pengembangan Sistem</vt:lpstr>
      <vt:lpstr>Metodologi Pengembangan Sistem</vt:lpstr>
      <vt:lpstr>Metodologi Pengembangan Sistem</vt:lpstr>
      <vt:lpstr>Alat dan Teknik Pengembangan Sistem Terstruktur </vt:lpstr>
      <vt:lpstr>Alat dan Teknik Pengembangan Sistem Orientasi Obyek</vt:lpstr>
      <vt:lpstr>Alat dan Teknik Pengembangan Sistem </vt:lpstr>
      <vt:lpstr>Tahapan Pengembangan Software</vt:lpstr>
      <vt:lpstr>Distribusi Cost Pengembangan Software</vt:lpstr>
      <vt:lpstr>2. Project Planning</vt:lpstr>
      <vt:lpstr>When Do Projects Begin?</vt:lpstr>
      <vt:lpstr>Software Development Life Cycle (SDLC)</vt:lpstr>
      <vt:lpstr>Planning</vt:lpstr>
      <vt:lpstr>Elements of a System Request</vt:lpstr>
      <vt:lpstr>Business Need/Kebutuhan Bisnis</vt:lpstr>
      <vt:lpstr>Business Requirements /  Mau nya apa</vt:lpstr>
      <vt:lpstr>Business Value</vt:lpstr>
      <vt:lpstr>Sofware Quality</vt:lpstr>
      <vt:lpstr>PowerPoint Presentation</vt:lpstr>
      <vt:lpstr>Software untuk Pesan Taxi</vt:lpstr>
      <vt:lpstr>Software untuk Pesan Ojek (Go-Jek)</vt:lpstr>
      <vt:lpstr>PowerPoint Presentation</vt:lpstr>
      <vt:lpstr>1. Planning – System Request</vt:lpstr>
      <vt:lpstr>PowerPoint Presentation</vt:lpstr>
      <vt:lpstr>System Request – Case Study </vt:lpstr>
      <vt:lpstr>PowerPoint Presentation</vt:lpstr>
      <vt:lpstr>PowerPoint Presentation</vt:lpstr>
      <vt:lpstr>PowerPoint Presentation</vt:lpstr>
      <vt:lpstr>Exercise: Membuat System Request</vt:lpstr>
      <vt:lpstr>2. Planning - Feasibility Analysis (Analisis Kelayakan)</vt:lpstr>
      <vt:lpstr>2. Planning - Feasibility Analysis</vt:lpstr>
      <vt:lpstr>Feasibility Analysis - Technical Feasibility</vt:lpstr>
      <vt:lpstr>Economic Feasibility: Should We Build It?</vt:lpstr>
      <vt:lpstr>Cost - Benefit Analysis - Cash Flow</vt:lpstr>
      <vt:lpstr>Cost-Benefit Analysis - Cash Flow</vt:lpstr>
      <vt:lpstr>Cash Flow Plan</vt:lpstr>
      <vt:lpstr>PowerPoint Presentation</vt:lpstr>
      <vt:lpstr>Present Value (PV) - Nilai sekarang</vt:lpstr>
      <vt:lpstr>Net Present Value</vt:lpstr>
      <vt:lpstr>Net Present Value (NPV) selisih Pengeluaran dan pemasukan </vt:lpstr>
      <vt:lpstr>NPV Calculation</vt:lpstr>
      <vt:lpstr>Return on Investment (ROI) Laba Atas Investasi</vt:lpstr>
      <vt:lpstr>Return on Investment (ROI) (contd-2) Manfaat ROI</vt:lpstr>
      <vt:lpstr>ROI Calculation</vt:lpstr>
      <vt:lpstr>Break Even Point (BEP)</vt:lpstr>
      <vt:lpstr>Break Even Point (BEP) – (contd-2)</vt:lpstr>
      <vt:lpstr>Break Even Point (BEP) – (contd-3)</vt:lpstr>
      <vt:lpstr>Break Even Point (BEP)</vt:lpstr>
      <vt:lpstr>Cash Flow Plan</vt:lpstr>
      <vt:lpstr>Feasibility Analysis - Organizational Feasibility Proses Pengukuran Kelayakan</vt:lpstr>
      <vt:lpstr>Stakeholder Analysis Considers</vt:lpstr>
      <vt:lpstr>Feasibility Analysis – Case Study</vt:lpstr>
      <vt:lpstr>Stakeholder Analysis Considers</vt:lpstr>
      <vt:lpstr>Feasibility Analysis Template</vt:lpstr>
      <vt:lpstr>PowerPoint Presentation</vt:lpstr>
      <vt:lpstr>PowerPoint Presentation</vt:lpstr>
      <vt:lpstr>PowerPoint Presentation</vt:lpstr>
      <vt:lpstr>PowerPoint Presentation</vt:lpstr>
      <vt:lpstr>PowerPoint Presentation</vt:lpstr>
      <vt:lpstr>Exercise: Membuat Feasibility Analysis</vt:lpstr>
      <vt:lpstr>2.3 Project Size Estimation</vt:lpstr>
      <vt:lpstr>Project Size Estimation</vt:lpstr>
      <vt:lpstr>“Size” of Software Systems</vt:lpstr>
      <vt:lpstr>“Size” of Software Systems</vt:lpstr>
      <vt:lpstr>Software Effort Estimation Methods</vt:lpstr>
      <vt:lpstr>1. Simply Method</vt:lpstr>
      <vt:lpstr>Time Spent for Each Phase Waktu tiap kegiatan </vt:lpstr>
      <vt:lpstr>Estimate the Overall Time</vt:lpstr>
      <vt:lpstr>2. Function Point</vt:lpstr>
      <vt:lpstr>Function Point</vt:lpstr>
      <vt:lpstr>Effort</vt:lpstr>
      <vt:lpstr>Function Point Approach</vt:lpstr>
      <vt:lpstr>A. Function Points Estimation     -- Step One (TUFP)</vt:lpstr>
      <vt:lpstr>A. Function Points Estimation     -- Step One (TUFP)</vt:lpstr>
      <vt:lpstr>Example: CD Selection System</vt:lpstr>
      <vt:lpstr>Function Points Estimation -- Step Two (Processing Complexity)</vt:lpstr>
      <vt:lpstr>Function Points Estimation -- Step Two (Processing Complexity)</vt:lpstr>
      <vt:lpstr>Pertanyaan-Pertanyaan Step Two (Processing Complexity)</vt:lpstr>
      <vt:lpstr>Example: CD Selection System</vt:lpstr>
      <vt:lpstr>Function Point Estimation -- Step Three (TAFP)</vt:lpstr>
      <vt:lpstr>Adjusted Processing Complexity</vt:lpstr>
      <vt:lpstr>Converting Function Points to Lines of Code</vt:lpstr>
      <vt:lpstr>Lines of Codes (LOC)</vt:lpstr>
      <vt:lpstr>Contoh Jenis Aplikasi dan FP</vt:lpstr>
      <vt:lpstr>B. Estimating Effort</vt:lpstr>
      <vt:lpstr>C. Estimating Time</vt:lpstr>
      <vt:lpstr>Calculate System Size</vt:lpstr>
      <vt:lpstr>Hitung Size dari Sistem dengan Function Point</vt:lpstr>
      <vt:lpstr>PowerPoint Presentation</vt:lpstr>
      <vt:lpstr>TUFP</vt:lpstr>
      <vt:lpstr>Processing Complexity</vt:lpstr>
      <vt:lpstr>TAFP</vt:lpstr>
      <vt:lpstr>LOC  Effort (ManMonth) Time (Month)</vt:lpstr>
      <vt:lpstr>Exercise: Membuat Project Size Estimation</vt:lpstr>
      <vt:lpstr>Analisis &amp; Teknik Pengumpulan Requirement</vt:lpstr>
      <vt:lpstr>Analisis (dalam dunia konstruksi bangunan)</vt:lpstr>
      <vt:lpstr>Analisis (dalam dunia pembuatan software) </vt:lpstr>
      <vt:lpstr>PowerPoint Presentation</vt:lpstr>
      <vt:lpstr>Pihak yang Berkontribusi dalam Analisis</vt:lpstr>
      <vt:lpstr>Cara Mendapatkan Analisis Kebutuhan Sistem (Teknik Pengumpulan Requirement)</vt:lpstr>
      <vt:lpstr>Cara Mendapatkan Analisis Kebutuhan  a) Wawancara</vt:lpstr>
      <vt:lpstr>Cara Mendapatkan Analisis Kebutuhan  b) Observasi / Pengamatan</vt:lpstr>
      <vt:lpstr>Cara Mendapatkan Analisis Kebutuhan  c) Kuesioner / Angket</vt:lpstr>
      <vt:lpstr>3) Kebutuhan Fungsional dan Non-Fungsional</vt:lpstr>
      <vt:lpstr>Kebutuhan Fungsional</vt:lpstr>
      <vt:lpstr>Kebutuhan Non-Fungsional</vt:lpstr>
      <vt:lpstr>4) Contoh Analisis Kebutuhan</vt:lpstr>
      <vt:lpstr>Contoh 1 : Sistem Informasi Rawat Jalan Poliklinik ABC a) Identifikasi Masalah</vt:lpstr>
      <vt:lpstr>Contoh 1 : Sistem Informasi Rawat Jalan Poliklinik ABC b) Kebutuhan Fungsional</vt:lpstr>
      <vt:lpstr>Contoh 1 : Sistem Informasi Rawat Jalan Poliklinik ABC c) Kebutuhan Non-Fungsional</vt:lpstr>
      <vt:lpstr>Contoh 2 : Sistem Informasi Pemilihan Presentator a) Identifikasi Masalah</vt:lpstr>
      <vt:lpstr>PowerPoint Presentation</vt:lpstr>
      <vt:lpstr>SI Pemilihan Presentator konsep</vt:lpstr>
      <vt:lpstr>Fitur</vt:lpstr>
      <vt:lpstr>SI Pemilihan Presentator fitur - keseluruhan</vt:lpstr>
      <vt:lpstr>SI Pemilihan Presentator fitur – 1. Login</vt:lpstr>
      <vt:lpstr>SI Pemilihan Presentator fitur – 2. Halaman Utama</vt:lpstr>
      <vt:lpstr>SI Pemilihan Presentator fitur – 3. Mahasiswa </vt:lpstr>
      <vt:lpstr>SI Pemilihan Presentator fitur – 4. Kelas</vt:lpstr>
      <vt:lpstr>SI Pemilihan Presentator fitur – 5. Tugas Besar</vt:lpstr>
      <vt:lpstr>SI Pemilihan Presentator fitur – 6. Pengundian dan Penilaian Presentasi</vt:lpstr>
      <vt:lpstr>SI Pemilihan Presentator fitur – 7. Logout</vt:lpstr>
      <vt:lpstr>Hak Akses</vt:lpstr>
      <vt:lpstr>SI Pemilihan Presentator hak akses - keseluruhan</vt:lpstr>
      <vt:lpstr>SI Pemilihan Presentator hak akses - icon</vt:lpstr>
      <vt:lpstr>SI Pemilihan Presentator hak akses – tentang admin</vt:lpstr>
      <vt:lpstr>SI Pemilihan Presentator hak akses – tentang mahasiswa</vt:lpstr>
      <vt:lpstr>SI Pemilihan Presentator hak akses – rincian akses admin dan mahasiswa</vt:lpstr>
      <vt:lpstr>2) Kontrak Perkuliahan</vt:lpstr>
      <vt:lpstr>Metode Penilaian ADSI SI2C</vt:lpstr>
      <vt:lpstr>Tata Tertib Perkuliahan</vt:lpstr>
      <vt:lpstr>2) Kebutuhan Software</vt:lpstr>
      <vt:lpstr>Kebutuhan Software</vt:lpstr>
      <vt:lpstr>3) Contact</vt:lpstr>
      <vt:lpstr>Contact</vt:lpstr>
      <vt:lpstr>4)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Asus</cp:lastModifiedBy>
  <cp:revision>2617</cp:revision>
  <dcterms:created xsi:type="dcterms:W3CDTF">2016-09-02T03:38:50Z</dcterms:created>
  <dcterms:modified xsi:type="dcterms:W3CDTF">2019-04-25T02:15:40Z</dcterms:modified>
</cp:coreProperties>
</file>